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embeddedFontLst>
    <p:embeddedFont>
      <p:font typeface="Palatino Linotype"/>
      <p:regular r:id="rId35"/>
      <p:bold r:id="rId36"/>
      <p:italic r:id="rId37"/>
      <p:boldItalic r:id="rId38"/>
    </p:embeddedFont>
    <p:embeddedFont>
      <p:font typeface="Helvetica Neue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hLDYbeT1Gl7fsqah0nrypI71Vh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20" Type="http://schemas.openxmlformats.org/officeDocument/2006/relationships/slide" Target="slides/slide15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alatinoLinotyp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alatinoLinotype-italic.fntdata"/><Relationship Id="rId14" Type="http://schemas.openxmlformats.org/officeDocument/2006/relationships/slide" Target="slides/slide9.xml"/><Relationship Id="rId36" Type="http://schemas.openxmlformats.org/officeDocument/2006/relationships/font" Target="fonts/PalatinoLinotype-bold.fntdata"/><Relationship Id="rId17" Type="http://schemas.openxmlformats.org/officeDocument/2006/relationships/slide" Target="slides/slide12.xml"/><Relationship Id="rId39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38" Type="http://schemas.openxmlformats.org/officeDocument/2006/relationships/font" Target="fonts/PalatinoLinotyp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218" name="Google Shape;21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\</a:t>
            </a:r>
            <a:endParaRPr/>
          </a:p>
        </p:txBody>
      </p:sp>
      <p:sp>
        <p:nvSpPr>
          <p:cNvPr id="326" name="Google Shape;32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342" name="Google Shape;34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\</a:t>
            </a:r>
            <a:endParaRPr/>
          </a:p>
        </p:txBody>
      </p:sp>
      <p:sp>
        <p:nvSpPr>
          <p:cNvPr id="357" name="Google Shape;35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7" name="Google Shape;37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403" name="Google Shape;40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6" name="Google Shape;41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9.jpg"/><Relationship Id="rId6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homeownerservices@orangehabitat.org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-14390"/>
          <a:stretch/>
        </p:blipFill>
        <p:spPr>
          <a:xfrm>
            <a:off x="-284356" y="171203"/>
            <a:ext cx="9168063" cy="64657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b="0" i="1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0" y="4134437"/>
            <a:ext cx="5257800" cy="1656764"/>
          </a:xfrm>
          <a:prstGeom prst="rect">
            <a:avLst/>
          </a:prstGeom>
          <a:solidFill>
            <a:srgbClr val="009DCE">
              <a:alpha val="8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90225" y="4301099"/>
            <a:ext cx="507734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New Homebuyer Orientation</a:t>
            </a:r>
            <a:endParaRPr b="1" sz="3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What is Sweat Equity? </a:t>
            </a:r>
            <a:endParaRPr/>
          </a:p>
        </p:txBody>
      </p:sp>
      <p:sp>
        <p:nvSpPr>
          <p:cNvPr id="221" name="Google Shape;221;p11"/>
          <p:cNvSpPr txBox="1"/>
          <p:nvPr>
            <p:ph idx="1" type="body"/>
          </p:nvPr>
        </p:nvSpPr>
        <p:spPr>
          <a:xfrm>
            <a:off x="142875" y="1717287"/>
            <a:ext cx="5040312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Sweat equity is time committed to supporting Habitat's mission.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Sweat equity provides the opportunity for homebuyers to work alongside volunteers and future neighbors.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Sweat equity takes many forms! More on this momentarily.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1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28" name="Google Shape;228;p11"/>
          <p:cNvSpPr txBox="1"/>
          <p:nvPr/>
        </p:nvSpPr>
        <p:spPr>
          <a:xfrm>
            <a:off x="849207" y="5171059"/>
            <a:ext cx="7772400" cy="954107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Homebuyers are required to invest a minimum of </a:t>
            </a:r>
            <a:r>
              <a:rPr b="1" lang="en-US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275 sweat equity hours </a:t>
            </a:r>
            <a:endParaRPr/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4775" y="1864103"/>
            <a:ext cx="3790950" cy="2582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Sweat Equity Requirements</a:t>
            </a:r>
            <a:endParaRPr/>
          </a:p>
        </p:txBody>
      </p:sp>
      <p:sp>
        <p:nvSpPr>
          <p:cNvPr id="236" name="Google Shape;236;p12"/>
          <p:cNvSpPr txBox="1"/>
          <p:nvPr>
            <p:ph idx="1" type="body"/>
          </p:nvPr>
        </p:nvSpPr>
        <p:spPr>
          <a:xfrm>
            <a:off x="283441" y="1901026"/>
            <a:ext cx="8562975" cy="443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Trial Period: </a:t>
            </a: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50 hours must be completed within first 90 days.</a:t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Monthly Minimum Requirement: </a:t>
            </a: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must complete 20 hrs / month.</a:t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Designated Person(s): </a:t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Applicant &amp; co-applicant are eligible to contribute hours</a:t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Single applicants may designate one person to contribute hours. </a:t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After the trial period, friends and family may assist with a total of 50 hours towards the sweat equity requirement. </a:t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All sweat equity hours must be completed before you can close on your home.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377" y="6377745"/>
            <a:ext cx="2667000" cy="4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/>
          <p:nvPr/>
        </p:nvSpPr>
        <p:spPr>
          <a:xfrm>
            <a:off x="0" y="-1"/>
            <a:ext cx="9144000" cy="3900473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0" y="3900472"/>
            <a:ext cx="9144000" cy="2450701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6382523"/>
            <a:ext cx="2819400" cy="47547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3"/>
          <p:cNvSpPr txBox="1"/>
          <p:nvPr/>
        </p:nvSpPr>
        <p:spPr>
          <a:xfrm>
            <a:off x="4529649" y="6487741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 Linotype"/>
              <a:buNone/>
            </a:pPr>
            <a:r>
              <a:rPr lang="en-US" sz="4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Sweat Equity Opportunities</a:t>
            </a:r>
            <a:endParaRPr sz="4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3" name="Google Shape;253;p13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Habitat Construction Site</a:t>
            </a:r>
            <a:endParaRPr/>
          </a:p>
        </p:txBody>
      </p:sp>
      <p:sp>
        <p:nvSpPr>
          <p:cNvPr id="260" name="Google Shape;260;p14"/>
          <p:cNvSpPr txBox="1"/>
          <p:nvPr>
            <p:ph idx="1" type="body"/>
          </p:nvPr>
        </p:nvSpPr>
        <p:spPr>
          <a:xfrm>
            <a:off x="190500" y="1709350"/>
            <a:ext cx="8763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What</a:t>
            </a: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: The place Habitat homes are built!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Min. 100 hours at the construction site must be completed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No prior construction experience needed. </a:t>
            </a:r>
            <a:endParaRPr sz="20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No one under 16 years old allowed to work on site.</a:t>
            </a:r>
            <a:endParaRPr sz="20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Where: </a:t>
            </a: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Depends on construction schedule. Construction staff will send a weekly email with construction updates.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When: </a:t>
            </a: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Wednesdays, Fridays, and Saturdays.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How to get started: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Create a Volunteer Hub account to sign up for shifts.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Check out the Construction FAQs for more info.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4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4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67" name="Google Shape;267;p14"/>
          <p:cNvPicPr preferRelativeResize="0"/>
          <p:nvPr/>
        </p:nvPicPr>
        <p:blipFill rotWithShape="1">
          <a:blip r:embed="rId4">
            <a:alphaModFix/>
          </a:blip>
          <a:srcRect b="-6801" l="-1358" r="-1365" t="-6808"/>
          <a:stretch/>
        </p:blipFill>
        <p:spPr>
          <a:xfrm>
            <a:off x="6988628" y="4345976"/>
            <a:ext cx="2057400" cy="20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Habitat Restore</a:t>
            </a:r>
            <a:endParaRPr/>
          </a:p>
        </p:txBody>
      </p:sp>
      <p:sp>
        <p:nvSpPr>
          <p:cNvPr id="274" name="Google Shape;274;p15"/>
          <p:cNvSpPr txBox="1"/>
          <p:nvPr>
            <p:ph idx="1" type="body"/>
          </p:nvPr>
        </p:nvSpPr>
        <p:spPr>
          <a:xfrm>
            <a:off x="226730" y="1548482"/>
            <a:ext cx="8763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What: </a:t>
            </a: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Home improvement stores that sell used furniture and household goods. Proceeds support Habitat. 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Volunteer opportunities include: Cashier, Sales Floor Associate, Customer Service Associate, and Donation Receiver.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Where: </a:t>
            </a: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10 locations (closest in Hillsborough &amp; Durham-CH)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When: </a:t>
            </a: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Mon-Fri 9-6, Sat 9 -5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How to get started: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Fill out a Background Screening Form to register. </a:t>
            </a:r>
            <a:endParaRPr sz="20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Once approved, you will receive a registration link to sign up for orientation. Two orientation days offered each week </a:t>
            </a:r>
            <a:endParaRPr sz="2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descr="Habitat for Humanity Wake County" id="281" name="Google Shape;281;p15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abitat-restore-logo-black-text-transparent-background – Habitat For  Humanity" id="282" name="Google Shape;282;p15"/>
          <p:cNvPicPr preferRelativeResize="0"/>
          <p:nvPr/>
        </p:nvPicPr>
        <p:blipFill rotWithShape="1">
          <a:blip r:embed="rId4">
            <a:alphaModFix/>
          </a:blip>
          <a:srcRect b="15496" l="8318" r="10326" t="38309"/>
          <a:stretch/>
        </p:blipFill>
        <p:spPr>
          <a:xfrm>
            <a:off x="5632255" y="5327345"/>
            <a:ext cx="3222840" cy="98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Educational Opportunities</a:t>
            </a:r>
            <a:endParaRPr/>
          </a:p>
        </p:txBody>
      </p:sp>
      <p:sp>
        <p:nvSpPr>
          <p:cNvPr id="289" name="Google Shape;289;p16"/>
          <p:cNvSpPr txBox="1"/>
          <p:nvPr>
            <p:ph idx="1" type="body"/>
          </p:nvPr>
        </p:nvSpPr>
        <p:spPr>
          <a:xfrm>
            <a:off x="276101" y="1714758"/>
            <a:ext cx="7328765" cy="403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What</a:t>
            </a: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: Habitat regularly offers workshops. Workshops are aimed for homeowner success.</a:t>
            </a:r>
            <a:endParaRPr/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Mandatory Homebuyer Education Course</a:t>
            </a:r>
            <a:endParaRPr/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Other topics: financial education, home maintenance, and more!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Where: </a:t>
            </a: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Depends. Online, Habitat office and more.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When</a:t>
            </a: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: Varies by season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How to get started: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Opportunities shared on Homeowner Announcements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Contact homeownerservices@orangehabitat.org 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     with questions.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6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descr="A picture containing text, clipart&#10;&#10;Description automatically generated" id="296" name="Google Shape;2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6725" y="4775133"/>
            <a:ext cx="1683364" cy="154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Sweat Equity Tracking</a:t>
            </a:r>
            <a:endParaRPr/>
          </a:p>
        </p:txBody>
      </p:sp>
      <p:sp>
        <p:nvSpPr>
          <p:cNvPr id="303" name="Google Shape;303;p17"/>
          <p:cNvSpPr txBox="1"/>
          <p:nvPr>
            <p:ph idx="1" type="body"/>
          </p:nvPr>
        </p:nvSpPr>
        <p:spPr>
          <a:xfrm>
            <a:off x="124691" y="1710526"/>
            <a:ext cx="8999537" cy="443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7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7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7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10" name="Google Shape;310;p17"/>
          <p:cNvSpPr txBox="1"/>
          <p:nvPr/>
        </p:nvSpPr>
        <p:spPr>
          <a:xfrm>
            <a:off x="388834" y="2081027"/>
            <a:ext cx="4518127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You are responsible for tracking all sweat equity hours. </a:t>
            </a:r>
            <a:endParaRPr sz="2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You will receive a form used to track hours. </a:t>
            </a:r>
            <a:endParaRPr sz="2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Hours must be signed or reviewed by a staff member.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You must submit sweat equity hours on the 1</a:t>
            </a:r>
            <a:r>
              <a:rPr baseline="30000" lang="en-US" sz="2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</a:t>
            </a:r>
            <a:r>
              <a:rPr lang="en-US" sz="2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of each month.  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4">
            <a:alphaModFix amt="85000"/>
          </a:blip>
          <a:srcRect b="0" l="0" r="0" t="0"/>
          <a:stretch/>
        </p:blipFill>
        <p:spPr>
          <a:xfrm rot="168262">
            <a:off x="4825500" y="1770878"/>
            <a:ext cx="3755766" cy="4405950"/>
          </a:xfrm>
          <a:prstGeom prst="rect">
            <a:avLst/>
          </a:prstGeom>
          <a:solidFill>
            <a:srgbClr val="D8D8D8"/>
          </a:solidFill>
          <a:ln cap="flat" cmpd="sng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377" y="6377745"/>
            <a:ext cx="2667000" cy="4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8"/>
          <p:cNvSpPr/>
          <p:nvPr/>
        </p:nvSpPr>
        <p:spPr>
          <a:xfrm>
            <a:off x="0" y="-1"/>
            <a:ext cx="9144000" cy="3900473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0" y="3900472"/>
            <a:ext cx="9144000" cy="2450701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6382523"/>
            <a:ext cx="2819400" cy="47547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 txBox="1"/>
          <p:nvPr/>
        </p:nvSpPr>
        <p:spPr>
          <a:xfrm>
            <a:off x="4529649" y="6487741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21" name="Google Shape;321;p18"/>
          <p:cNvSpPr txBox="1"/>
          <p:nvPr/>
        </p:nvSpPr>
        <p:spPr>
          <a:xfrm>
            <a:off x="685800" y="2130425"/>
            <a:ext cx="8153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 Linotype"/>
              <a:buNone/>
            </a:pPr>
            <a:r>
              <a:rPr b="1" lang="en-US" sz="4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Home Construction</a:t>
            </a:r>
            <a:endParaRPr sz="4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442" y="3855269"/>
            <a:ext cx="4441179" cy="243754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9" name="Google Shape;329;p19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Our Hillsborough Single Family Homes</a:t>
            </a:r>
            <a:endParaRPr/>
          </a:p>
        </p:txBody>
      </p:sp>
      <p:sp>
        <p:nvSpPr>
          <p:cNvPr id="330" name="Google Shape;330;p19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9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336" name="Google Shape;33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3379" y="1733440"/>
            <a:ext cx="4480385" cy="202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9"/>
          <p:cNvSpPr txBox="1"/>
          <p:nvPr/>
        </p:nvSpPr>
        <p:spPr>
          <a:xfrm>
            <a:off x="355692" y="4086170"/>
            <a:ext cx="3689926" cy="2026689"/>
          </a:xfrm>
          <a:prstGeom prst="rect">
            <a:avLst/>
          </a:prstGeom>
          <a:solidFill>
            <a:srgbClr val="59595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Local Amenities: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Close to downtown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Quick access to US 70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Close to Fairview park &amp; community  garden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Orange County School System</a:t>
            </a:r>
            <a:endParaRPr/>
          </a:p>
        </p:txBody>
      </p:sp>
      <p:sp>
        <p:nvSpPr>
          <p:cNvPr id="338" name="Google Shape;338;p19"/>
          <p:cNvSpPr txBox="1"/>
          <p:nvPr>
            <p:ph idx="1" type="body"/>
          </p:nvPr>
        </p:nvSpPr>
        <p:spPr>
          <a:xfrm>
            <a:off x="5230695" y="1635403"/>
            <a:ext cx="3689926" cy="2003147"/>
          </a:xfrm>
          <a:prstGeom prst="rect">
            <a:avLst/>
          </a:prstGeom>
          <a:solidFill>
            <a:srgbClr val="00AFD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Features: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Single-family home with spacious lots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Energy-Efficient,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Accessible Design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 txBox="1"/>
          <p:nvPr>
            <p:ph type="title"/>
          </p:nvPr>
        </p:nvSpPr>
        <p:spPr>
          <a:xfrm>
            <a:off x="304800" y="797015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Our Carrboro Town Homes</a:t>
            </a:r>
            <a:endParaRPr/>
          </a:p>
        </p:txBody>
      </p:sp>
      <p:sp>
        <p:nvSpPr>
          <p:cNvPr id="345" name="Google Shape;345;p2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0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0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0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351" name="Google Shape;3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578" y="1354040"/>
            <a:ext cx="8381999" cy="324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 txBox="1"/>
          <p:nvPr>
            <p:ph idx="1" type="body"/>
          </p:nvPr>
        </p:nvSpPr>
        <p:spPr>
          <a:xfrm>
            <a:off x="285494" y="4117575"/>
            <a:ext cx="4144992" cy="2044710"/>
          </a:xfrm>
          <a:prstGeom prst="rect">
            <a:avLst/>
          </a:prstGeom>
          <a:solidFill>
            <a:srgbClr val="00AFD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Features: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Two 3 BR and two 2 BR units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Energy-Efficient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Accessible Design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 BR units are ADA-compliant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53" name="Google Shape;353;p20"/>
          <p:cNvSpPr txBox="1"/>
          <p:nvPr/>
        </p:nvSpPr>
        <p:spPr>
          <a:xfrm>
            <a:off x="4752486" y="4117575"/>
            <a:ext cx="3878154" cy="2044710"/>
          </a:xfrm>
          <a:prstGeom prst="rect">
            <a:avLst/>
          </a:prstGeom>
          <a:solidFill>
            <a:srgbClr val="00AFD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Local Amenities: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Located within Historic Northside neighborhood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Walkable to downtown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Carrboro Chapel Hill schools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-282" l="0" r="0" t="3380"/>
          <a:stretch/>
        </p:blipFill>
        <p:spPr>
          <a:xfrm>
            <a:off x="6560788" y="1877291"/>
            <a:ext cx="2682895" cy="1820107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104" name="Google Shape;104;p2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Overview</a:t>
            </a:r>
            <a:endParaRPr/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414338" y="222511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>
                <a:latin typeface="Palatino Linotype"/>
                <a:ea typeface="Palatino Linotype"/>
                <a:cs typeface="Palatino Linotype"/>
                <a:sym typeface="Palatino Linotype"/>
              </a:rPr>
              <a:t>About Habitat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>
                <a:latin typeface="Palatino Linotype"/>
                <a:ea typeface="Palatino Linotype"/>
                <a:cs typeface="Palatino Linotype"/>
                <a:sym typeface="Palatino Linotype"/>
              </a:rPr>
              <a:t>Homeownership Program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>
                <a:latin typeface="Palatino Linotype"/>
                <a:ea typeface="Palatino Linotype"/>
                <a:cs typeface="Palatino Linotype"/>
                <a:sym typeface="Palatino Linotype"/>
              </a:rPr>
              <a:t>Sweat Equity Opportunities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>
                <a:latin typeface="Palatino Linotype"/>
                <a:ea typeface="Palatino Linotype"/>
                <a:cs typeface="Palatino Linotype"/>
                <a:sym typeface="Palatino Linotype"/>
              </a:rPr>
              <a:t>Home Construction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>
                <a:latin typeface="Palatino Linotype"/>
                <a:ea typeface="Palatino Linotype"/>
                <a:cs typeface="Palatino Linotype"/>
                <a:sym typeface="Palatino Linotype"/>
              </a:rPr>
              <a:t>Mortgage Information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>
                <a:latin typeface="Palatino Linotype"/>
                <a:ea typeface="Palatino Linotype"/>
                <a:cs typeface="Palatino Linotype"/>
                <a:sym typeface="Palatino Linotype"/>
              </a:rPr>
              <a:t>Getting Started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 b="23428" l="3291" r="4115" t="3909"/>
          <a:stretch/>
        </p:blipFill>
        <p:spPr>
          <a:xfrm>
            <a:off x="5978389" y="3540758"/>
            <a:ext cx="2302773" cy="289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80000">
            <a:off x="5127059" y="595164"/>
            <a:ext cx="2592162" cy="178283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Home Construction</a:t>
            </a:r>
            <a:endParaRPr/>
          </a:p>
        </p:txBody>
      </p:sp>
      <p:sp>
        <p:nvSpPr>
          <p:cNvPr id="360" name="Google Shape;360;p2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1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1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grpSp>
        <p:nvGrpSpPr>
          <p:cNvPr id="366" name="Google Shape;366;p21"/>
          <p:cNvGrpSpPr/>
          <p:nvPr/>
        </p:nvGrpSpPr>
        <p:grpSpPr>
          <a:xfrm>
            <a:off x="889556" y="1673153"/>
            <a:ext cx="7367361" cy="4560747"/>
            <a:chOff x="582905" y="710"/>
            <a:chExt cx="7367361" cy="4560747"/>
          </a:xfrm>
        </p:grpSpPr>
        <p:sp>
          <p:nvSpPr>
            <p:cNvPr id="367" name="Google Shape;367;p21"/>
            <p:cNvSpPr/>
            <p:nvPr/>
          </p:nvSpPr>
          <p:spPr>
            <a:xfrm>
              <a:off x="582905" y="710"/>
              <a:ext cx="3508267" cy="2104960"/>
            </a:xfrm>
            <a:prstGeom prst="rect">
              <a:avLst/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1"/>
            <p:cNvSpPr txBox="1"/>
            <p:nvPr/>
          </p:nvSpPr>
          <p:spPr>
            <a:xfrm>
              <a:off x="582905" y="710"/>
              <a:ext cx="3508267" cy="2104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Palatino Linotype"/>
                <a:buNone/>
              </a:pPr>
              <a:r>
                <a:rPr b="0" lang="en-US" sz="35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Donated Materials &amp; Volunteer Labor</a:t>
              </a: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4441999" y="710"/>
              <a:ext cx="3508267" cy="2104960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1"/>
            <p:cNvSpPr txBox="1"/>
            <p:nvPr/>
          </p:nvSpPr>
          <p:spPr>
            <a:xfrm>
              <a:off x="4441999" y="710"/>
              <a:ext cx="3508267" cy="2104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Palatino Linotype"/>
                <a:buNone/>
              </a:pPr>
              <a:r>
                <a:rPr b="0" lang="en-US" sz="35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1-Year Warranty</a:t>
              </a: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582905" y="2456497"/>
              <a:ext cx="3508267" cy="2104960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1"/>
            <p:cNvSpPr txBox="1"/>
            <p:nvPr/>
          </p:nvSpPr>
          <p:spPr>
            <a:xfrm>
              <a:off x="582905" y="2456497"/>
              <a:ext cx="3508267" cy="2104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Palatino Linotype"/>
                <a:buNone/>
              </a:pPr>
              <a:r>
                <a:rPr b="1" lang="en-US" sz="35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Construction Plan</a:t>
              </a:r>
              <a:endParaRPr sz="35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4441999" y="2456497"/>
              <a:ext cx="3508267" cy="2104960"/>
            </a:xfrm>
            <a:prstGeom prst="rect">
              <a:avLst/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1"/>
            <p:cNvSpPr txBox="1"/>
            <p:nvPr/>
          </p:nvSpPr>
          <p:spPr>
            <a:xfrm>
              <a:off x="4441999" y="2456497"/>
              <a:ext cx="3508267" cy="2104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Palatino Linotype"/>
                <a:buNone/>
              </a:pPr>
              <a:r>
                <a:rPr b="1" lang="en-US" sz="35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Schedule </a:t>
              </a:r>
              <a:r>
                <a:rPr b="1" lang="en-US" sz="32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(cannot be guarenteed)</a:t>
              </a:r>
              <a:endParaRPr b="1" sz="35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2"/>
          <p:cNvSpPr txBox="1"/>
          <p:nvPr>
            <p:ph type="title"/>
          </p:nvPr>
        </p:nvSpPr>
        <p:spPr>
          <a:xfrm>
            <a:off x="457200" y="945501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b="1" lang="en-US" sz="3600">
                <a:latin typeface="Palatino Linotype"/>
                <a:ea typeface="Palatino Linotype"/>
                <a:cs typeface="Palatino Linotype"/>
                <a:sym typeface="Palatino Linotype"/>
              </a:rPr>
              <a:t>Costs of Building A Home</a:t>
            </a:r>
            <a:endParaRPr b="1" sz="36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0" name="Google Shape;380;p22"/>
          <p:cNvSpPr txBox="1"/>
          <p:nvPr>
            <p:ph idx="1" type="body"/>
          </p:nvPr>
        </p:nvSpPr>
        <p:spPr>
          <a:xfrm>
            <a:off x="2853045" y="3172362"/>
            <a:ext cx="5725886" cy="258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Palatino Linotype"/>
                <a:ea typeface="Palatino Linotype"/>
                <a:cs typeface="Palatino Linotype"/>
                <a:sym typeface="Palatino Linotype"/>
              </a:rPr>
              <a:t>Land:     $47,500</a:t>
            </a:r>
            <a:endParaRPr sz="2800"/>
          </a:p>
          <a:p>
            <a:pPr indent="0" lvl="0" marL="1143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Palatino Linotype"/>
                <a:ea typeface="Palatino Linotype"/>
                <a:cs typeface="Palatino Linotype"/>
                <a:sym typeface="Palatino Linotype"/>
              </a:rPr>
              <a:t>Materials:    $85,000</a:t>
            </a:r>
            <a:endParaRPr sz="2800"/>
          </a:p>
          <a:p>
            <a:pPr indent="0" lvl="0" marL="1143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Palatino Linotype"/>
                <a:ea typeface="Palatino Linotype"/>
                <a:cs typeface="Palatino Linotype"/>
                <a:sym typeface="Palatino Linotype"/>
              </a:rPr>
              <a:t>Site Supervision:    $16,500</a:t>
            </a:r>
            <a:endParaRPr sz="2800"/>
          </a:p>
          <a:p>
            <a:pPr indent="0" lvl="0" marL="1143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Palatino Linotype"/>
                <a:ea typeface="Palatino Linotype"/>
                <a:cs typeface="Palatino Linotype"/>
                <a:sym typeface="Palatino Linotype"/>
              </a:rPr>
              <a:t>Administrative:    $14,900</a:t>
            </a:r>
            <a:endParaRPr sz="2800"/>
          </a:p>
          <a:p>
            <a:pPr indent="0" lvl="0" marL="0" rtl="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Palatino Linotype"/>
                <a:ea typeface="Palatino Linotype"/>
                <a:cs typeface="Palatino Linotype"/>
                <a:sym typeface="Palatino Linotype"/>
              </a:rPr>
              <a:t>_______________________</a:t>
            </a:r>
            <a:endParaRPr sz="2800"/>
          </a:p>
          <a:p>
            <a:pPr indent="0" lvl="0" marL="457200" rtl="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Palatino Linotype"/>
                <a:ea typeface="Palatino Linotype"/>
                <a:cs typeface="Palatino Linotype"/>
                <a:sym typeface="Palatino Linotype"/>
              </a:rPr>
              <a:t>Total Cost:     $163,900 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2"/>
          <p:cNvSpPr/>
          <p:nvPr/>
        </p:nvSpPr>
        <p:spPr>
          <a:xfrm>
            <a:off x="-24063" y="6438900"/>
            <a:ext cx="3876300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2"/>
          <p:cNvSpPr/>
          <p:nvPr/>
        </p:nvSpPr>
        <p:spPr>
          <a:xfrm>
            <a:off x="4239126" y="6438900"/>
            <a:ext cx="4905000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2"/>
          <p:cNvSpPr/>
          <p:nvPr/>
        </p:nvSpPr>
        <p:spPr>
          <a:xfrm>
            <a:off x="3852110" y="6438900"/>
            <a:ext cx="387000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2"/>
          <p:cNvSpPr txBox="1"/>
          <p:nvPr/>
        </p:nvSpPr>
        <p:spPr>
          <a:xfrm>
            <a:off x="4419600" y="6509950"/>
            <a:ext cx="4876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865" y="3205186"/>
            <a:ext cx="3174670" cy="264028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2"/>
          <p:cNvSpPr txBox="1"/>
          <p:nvPr/>
        </p:nvSpPr>
        <p:spPr>
          <a:xfrm>
            <a:off x="457200" y="1870364"/>
            <a:ext cx="86927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average cost to build a Habitat home in Orange County: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377" y="6377745"/>
            <a:ext cx="2667000" cy="4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/>
          <p:nvPr/>
        </p:nvSpPr>
        <p:spPr>
          <a:xfrm>
            <a:off x="0" y="-1"/>
            <a:ext cx="9144000" cy="3900473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0" y="3900472"/>
            <a:ext cx="9144000" cy="2450701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6382523"/>
            <a:ext cx="2819400" cy="47547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3"/>
          <p:cNvSpPr txBox="1"/>
          <p:nvPr/>
        </p:nvSpPr>
        <p:spPr>
          <a:xfrm>
            <a:off x="4529649" y="6487741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98" name="Google Shape;398;p23"/>
          <p:cNvSpPr txBox="1"/>
          <p:nvPr/>
        </p:nvSpPr>
        <p:spPr>
          <a:xfrm>
            <a:off x="685800" y="2130425"/>
            <a:ext cx="8153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 Linotype"/>
              <a:buNone/>
            </a:pPr>
            <a:r>
              <a:rPr b="1" lang="en-US" sz="4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Mortgage Information</a:t>
            </a:r>
            <a:endParaRPr sz="4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9" name="Google Shape;399;p23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Affordable Mortgage</a:t>
            </a:r>
            <a:endParaRPr b="1" sz="32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6" name="Google Shape;406;p24"/>
          <p:cNvSpPr txBox="1"/>
          <p:nvPr>
            <p:ph idx="1" type="body"/>
          </p:nvPr>
        </p:nvSpPr>
        <p:spPr>
          <a:xfrm>
            <a:off x="114300" y="2019300"/>
            <a:ext cx="8652565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Habitat offers affordable, 0% interest mortgages that are paid over a specific period (typically 30 years.).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Mortgage payments (including homeowner insurance, HOA dues &amp; property taxes) will not exceed 30% of household gross monthly income (at time of closing.)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Mortgage payments are cycled back into the community to help build additional Habitat houses.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Mortgages generally contain subsidies from local government and other non-profit agencies.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Closing costs ($1700) must be paid 30 days prior to closing.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4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descr="https://cdn4.iconfinder.com/data/icons/aiga-symbol-signs/441/aiga_cashier-512.png" id="413" name="Google Shape;41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0126" y="914706"/>
            <a:ext cx="1050708" cy="107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5"/>
          <p:cNvSpPr txBox="1"/>
          <p:nvPr>
            <p:ph type="title"/>
          </p:nvPr>
        </p:nvSpPr>
        <p:spPr>
          <a:xfrm>
            <a:off x="248940" y="961895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tino Linotype"/>
              <a:buNone/>
            </a:pPr>
            <a:r>
              <a:rPr b="1" lang="en-US" sz="3600">
                <a:latin typeface="Palatino Linotype"/>
                <a:ea typeface="Palatino Linotype"/>
                <a:cs typeface="Palatino Linotype"/>
                <a:sym typeface="Palatino Linotype"/>
              </a:rPr>
              <a:t>Mortgage Example</a:t>
            </a:r>
            <a:endParaRPr/>
          </a:p>
        </p:txBody>
      </p:sp>
      <p:sp>
        <p:nvSpPr>
          <p:cNvPr id="419" name="Google Shape;419;p25"/>
          <p:cNvSpPr txBox="1"/>
          <p:nvPr>
            <p:ph idx="1" type="body"/>
          </p:nvPr>
        </p:nvSpPr>
        <p:spPr>
          <a:xfrm>
            <a:off x="132291" y="1661313"/>
            <a:ext cx="4658139" cy="355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2200" u="sng">
                <a:latin typeface="Palatino Linotype"/>
                <a:ea typeface="Palatino Linotype"/>
                <a:cs typeface="Palatino Linotype"/>
                <a:sym typeface="Palatino Linotype"/>
              </a:rPr>
              <a:t>Mortgage Breakdown</a:t>
            </a:r>
            <a:endParaRPr/>
          </a:p>
          <a:p>
            <a:pPr indent="0" lvl="0" marL="1143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400" u="sng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14300" rtl="0" algn="l">
              <a:spcBef>
                <a:spcPts val="360"/>
              </a:spcBef>
              <a:spcAft>
                <a:spcPts val="0"/>
              </a:spcAft>
              <a:buClr>
                <a:srgbClr val="00AFD7"/>
              </a:buClr>
              <a:buSzPts val="1800"/>
              <a:buNone/>
            </a:pPr>
            <a:r>
              <a:rPr lang="en-US" sz="2200">
                <a:solidFill>
                  <a:srgbClr val="00AFD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Appraised Value:  	$200,000</a:t>
            </a:r>
            <a:endParaRPr/>
          </a:p>
          <a:p>
            <a:pPr indent="0" lvl="0" marL="114300" rtl="0" algn="l">
              <a:spcBef>
                <a:spcPts val="360"/>
              </a:spcBef>
              <a:spcAft>
                <a:spcPts val="0"/>
              </a:spcAft>
              <a:buClr>
                <a:srgbClr val="00AFD7"/>
              </a:buClr>
              <a:buSzPts val="1800"/>
              <a:buNone/>
            </a:pPr>
            <a:r>
              <a:rPr lang="en-US" sz="2200">
                <a:solidFill>
                  <a:srgbClr val="00AFD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Sale Price:	  	$200,000</a:t>
            </a:r>
            <a:endParaRPr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>
              <a:solidFill>
                <a:srgbClr val="00AFD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First Mortgage:	$160,000</a:t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Second Mortgage:	$25,000	</a:t>
            </a:r>
            <a:endParaRPr/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Residual Mortgage:	$15,000</a:t>
            </a:r>
            <a:endParaRPr/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Palatino Linotype"/>
                <a:ea typeface="Palatino Linotype"/>
                <a:cs typeface="Palatino Linotype"/>
                <a:sym typeface="Palatino Linotype"/>
              </a:rPr>
              <a:t>______________________________________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Total Cost: 	$200,000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0" name="Google Shape;420;p2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5"/>
          <p:cNvSpPr/>
          <p:nvPr/>
        </p:nvSpPr>
        <p:spPr>
          <a:xfrm>
            <a:off x="-24063" y="6438900"/>
            <a:ext cx="3876300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5"/>
          <p:cNvSpPr/>
          <p:nvPr/>
        </p:nvSpPr>
        <p:spPr>
          <a:xfrm>
            <a:off x="4239126" y="6438900"/>
            <a:ext cx="4905000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5"/>
          <p:cNvSpPr/>
          <p:nvPr/>
        </p:nvSpPr>
        <p:spPr>
          <a:xfrm>
            <a:off x="3852110" y="6438900"/>
            <a:ext cx="387000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5"/>
          <p:cNvSpPr txBox="1"/>
          <p:nvPr/>
        </p:nvSpPr>
        <p:spPr>
          <a:xfrm>
            <a:off x="4419600" y="6509950"/>
            <a:ext cx="4876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0078" y="4559166"/>
            <a:ext cx="1950948" cy="178991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5"/>
          <p:cNvSpPr txBox="1"/>
          <p:nvPr/>
        </p:nvSpPr>
        <p:spPr>
          <a:xfrm>
            <a:off x="4887686" y="1703332"/>
            <a:ext cx="4037884" cy="2923877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Payment Breakdown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Principal Payment: $445.00</a:t>
            </a:r>
            <a:endParaRPr sz="2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Escrow Payment: $200.00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-Property Taxes: $150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-Insurance: $50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-HOA Fees: $45.00</a:t>
            </a:r>
            <a:endParaRPr/>
          </a:p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________________________________</a:t>
            </a:r>
            <a:endParaRPr/>
          </a:p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Monthly Payment:  $645.00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Ownership Restrictions</a:t>
            </a:r>
            <a:endParaRPr/>
          </a:p>
        </p:txBody>
      </p:sp>
      <p:sp>
        <p:nvSpPr>
          <p:cNvPr id="434" name="Google Shape;434;p2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6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6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6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40" name="Google Shape;440;p26"/>
          <p:cNvSpPr txBox="1"/>
          <p:nvPr/>
        </p:nvSpPr>
        <p:spPr>
          <a:xfrm>
            <a:off x="5638800" y="2219440"/>
            <a:ext cx="967409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endParaRPr/>
          </a:p>
        </p:txBody>
      </p:sp>
      <p:grpSp>
        <p:nvGrpSpPr>
          <p:cNvPr id="441" name="Google Shape;441;p26"/>
          <p:cNvGrpSpPr/>
          <p:nvPr/>
        </p:nvGrpSpPr>
        <p:grpSpPr>
          <a:xfrm>
            <a:off x="230342" y="2321668"/>
            <a:ext cx="8640048" cy="3510019"/>
            <a:chOff x="0" y="153101"/>
            <a:chExt cx="8640048" cy="3510019"/>
          </a:xfrm>
        </p:grpSpPr>
        <p:sp>
          <p:nvSpPr>
            <p:cNvPr id="442" name="Google Shape;442;p26"/>
            <p:cNvSpPr/>
            <p:nvPr/>
          </p:nvSpPr>
          <p:spPr>
            <a:xfrm>
              <a:off x="0" y="153101"/>
              <a:ext cx="2700015" cy="1620009"/>
            </a:xfrm>
            <a:prstGeom prst="rect">
              <a:avLst/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6"/>
            <p:cNvSpPr txBox="1"/>
            <p:nvPr/>
          </p:nvSpPr>
          <p:spPr>
            <a:xfrm>
              <a:off x="0" y="153101"/>
              <a:ext cx="2700015" cy="1620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lang="en-US" sz="32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Primary Residence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2970016" y="153101"/>
              <a:ext cx="2700015" cy="1620009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6"/>
            <p:cNvSpPr txBox="1"/>
            <p:nvPr/>
          </p:nvSpPr>
          <p:spPr>
            <a:xfrm>
              <a:off x="2970016" y="153101"/>
              <a:ext cx="2700015" cy="1620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lang="en-US" sz="32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Right of First Refusal</a:t>
              </a: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5940033" y="153101"/>
              <a:ext cx="2700015" cy="1620009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6"/>
            <p:cNvSpPr txBox="1"/>
            <p:nvPr/>
          </p:nvSpPr>
          <p:spPr>
            <a:xfrm>
              <a:off x="5940033" y="153101"/>
              <a:ext cx="2700015" cy="1620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lang="en-US" sz="32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Deed Restrictions</a:t>
              </a: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1485008" y="2043111"/>
              <a:ext cx="2700015" cy="1620009"/>
            </a:xfrm>
            <a:prstGeom prst="rect">
              <a:avLst/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6"/>
            <p:cNvSpPr txBox="1"/>
            <p:nvPr/>
          </p:nvSpPr>
          <p:spPr>
            <a:xfrm>
              <a:off x="1485008" y="2043111"/>
              <a:ext cx="2700015" cy="1620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lang="en-US" sz="32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Covenants</a:t>
              </a: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4455025" y="2043111"/>
              <a:ext cx="2700015" cy="1620009"/>
            </a:xfrm>
            <a:prstGeom prst="rect">
              <a:avLst/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6"/>
            <p:cNvSpPr txBox="1"/>
            <p:nvPr/>
          </p:nvSpPr>
          <p:spPr>
            <a:xfrm>
              <a:off x="4455025" y="2043111"/>
              <a:ext cx="2700015" cy="1620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lang="en-US" sz="32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Shared Appreciation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Program Termination </a:t>
            </a:r>
            <a:endParaRPr/>
          </a:p>
        </p:txBody>
      </p:sp>
      <p:sp>
        <p:nvSpPr>
          <p:cNvPr id="458" name="Google Shape;458;p27"/>
          <p:cNvSpPr txBox="1"/>
          <p:nvPr>
            <p:ph idx="1" type="body"/>
          </p:nvPr>
        </p:nvSpPr>
        <p:spPr>
          <a:xfrm>
            <a:off x="457200" y="1586345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Habitat has the right to withdraw the Homebuyer from the Program at any time. 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Situations that can lead to program withdrawal include: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4572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romanUcPeriod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Application: any information on application is fraudulent</a:t>
            </a:r>
            <a:endParaRPr/>
          </a:p>
          <a:p>
            <a:pPr indent="-4572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romanUcPeriod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Financial Circumstance: Change in employment, income, or household size; increased level of debt ratio beyond 43% (Habitat’s acceptable guidelines.) </a:t>
            </a:r>
            <a:endParaRPr/>
          </a:p>
          <a:p>
            <a:pPr indent="-4572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romanUcPeriod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Program Commitment: </a:t>
            </a:r>
            <a:endParaRPr/>
          </a:p>
          <a:p>
            <a:pPr indent="-342900" lvl="2" marL="12573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-US" sz="1600">
                <a:latin typeface="Palatino Linotype"/>
                <a:ea typeface="Palatino Linotype"/>
                <a:cs typeface="Palatino Linotype"/>
                <a:sym typeface="Palatino Linotype"/>
              </a:rPr>
              <a:t>Failure to complete sweat equity requirements</a:t>
            </a:r>
            <a:endParaRPr/>
          </a:p>
          <a:p>
            <a:pPr indent="-342900" lvl="2" marL="12573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-US" sz="1600">
                <a:latin typeface="Palatino Linotype"/>
                <a:ea typeface="Palatino Linotype"/>
                <a:cs typeface="Palatino Linotype"/>
                <a:sym typeface="Palatino Linotype"/>
              </a:rPr>
              <a:t>Failure to complete any educational requirements required by Habitat.</a:t>
            </a:r>
            <a:endParaRPr/>
          </a:p>
          <a:p>
            <a:pPr indent="-342900" lvl="2" marL="12573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-US" sz="1600">
                <a:latin typeface="Palatino Linotype"/>
                <a:ea typeface="Palatino Linotype"/>
                <a:cs typeface="Palatino Linotype"/>
                <a:sym typeface="Palatino Linotype"/>
              </a:rPr>
              <a:t>Failure to pay closing cost payment at least one month before closing.</a:t>
            </a:r>
            <a:endParaRPr/>
          </a:p>
          <a:p>
            <a:pPr indent="-241300" lvl="2" marL="12573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459" name="Google Shape;459;p2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7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7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7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7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377" y="6377745"/>
            <a:ext cx="2667000" cy="4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8"/>
          <p:cNvSpPr/>
          <p:nvPr/>
        </p:nvSpPr>
        <p:spPr>
          <a:xfrm>
            <a:off x="0" y="-1"/>
            <a:ext cx="9144000" cy="3900473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Getting Started!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8"/>
          <p:cNvSpPr/>
          <p:nvPr/>
        </p:nvSpPr>
        <p:spPr>
          <a:xfrm>
            <a:off x="0" y="3900472"/>
            <a:ext cx="9144000" cy="2450701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6382523"/>
            <a:ext cx="2819400" cy="47547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8"/>
          <p:cNvSpPr txBox="1"/>
          <p:nvPr/>
        </p:nvSpPr>
        <p:spPr>
          <a:xfrm>
            <a:off x="4529649" y="6487741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74" name="Google Shape;474;p28"/>
          <p:cNvSpPr txBox="1"/>
          <p:nvPr/>
        </p:nvSpPr>
        <p:spPr>
          <a:xfrm>
            <a:off x="2251363" y="3959224"/>
            <a:ext cx="4551219" cy="735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5" name="Google Shape;475;p28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9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Next Steps</a:t>
            </a:r>
            <a:endParaRPr/>
          </a:p>
        </p:txBody>
      </p:sp>
      <p:sp>
        <p:nvSpPr>
          <p:cNvPr id="482" name="Google Shape;482;p29"/>
          <p:cNvSpPr txBox="1"/>
          <p:nvPr>
            <p:ph idx="1" type="body"/>
          </p:nvPr>
        </p:nvSpPr>
        <p:spPr>
          <a:xfrm>
            <a:off x="457200" y="1586345"/>
            <a:ext cx="8229600" cy="3481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Review and sign the New Homebuyer documents to officially enter the program. 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Letter of Intent &amp; Closing Cost Agreement</a:t>
            </a:r>
            <a:endParaRPr sz="20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Get started on sweat equity!</a:t>
            </a:r>
            <a:endParaRPr/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>
                <a:latin typeface="Palatino Linotype"/>
                <a:ea typeface="Palatino Linotype"/>
                <a:cs typeface="Palatino Linotype"/>
                <a:sym typeface="Palatino Linotype"/>
              </a:rPr>
              <a:t>Check out the sweat equity opportunities handout for sign up information !</a:t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Palatino Linotype"/>
                <a:ea typeface="Palatino Linotype"/>
                <a:cs typeface="Palatino Linotype"/>
                <a:sym typeface="Palatino Linotype"/>
              </a:rPr>
              <a:t>Start saving toward closing costs!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Contact </a:t>
            </a:r>
            <a:r>
              <a:rPr lang="en-US" sz="24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homeownerservices@orangehabitat.org</a:t>
            </a: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 anytime!</a:t>
            </a:r>
            <a:endParaRPr/>
          </a:p>
          <a:p>
            <a:pPr indent="0" lvl="2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2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190500" lvl="2" marL="12573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3" name="Google Shape;483;p29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9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9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9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9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377" y="6377745"/>
            <a:ext cx="2667000" cy="4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0"/>
          <p:cNvSpPr/>
          <p:nvPr/>
        </p:nvSpPr>
        <p:spPr>
          <a:xfrm>
            <a:off x="0" y="-1"/>
            <a:ext cx="9144000" cy="3900473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Congratulations!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0"/>
          <p:cNvSpPr/>
          <p:nvPr/>
        </p:nvSpPr>
        <p:spPr>
          <a:xfrm>
            <a:off x="0" y="3900472"/>
            <a:ext cx="9144000" cy="2450701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6382523"/>
            <a:ext cx="2819400" cy="475477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0"/>
          <p:cNvSpPr txBox="1"/>
          <p:nvPr/>
        </p:nvSpPr>
        <p:spPr>
          <a:xfrm>
            <a:off x="4529649" y="6487741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98" name="Google Shape;498;p30"/>
          <p:cNvSpPr txBox="1"/>
          <p:nvPr/>
        </p:nvSpPr>
        <p:spPr>
          <a:xfrm>
            <a:off x="2251363" y="3959224"/>
            <a:ext cx="4551219" cy="735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99" name="Google Shape;499;p30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377" y="6377745"/>
            <a:ext cx="2667000" cy="4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0" y="-1"/>
            <a:ext cx="9144000" cy="3900473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0" y="3900472"/>
            <a:ext cx="9144000" cy="2450701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6382523"/>
            <a:ext cx="2819400" cy="47547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4529649" y="6487741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 Linotype"/>
              <a:buNone/>
            </a:pPr>
            <a:r>
              <a:rPr lang="en-US" sz="4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About Habitat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Our Mission &amp; Vision</a:t>
            </a:r>
            <a:endParaRPr/>
          </a:p>
        </p:txBody>
      </p:sp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280429" y="1905000"/>
            <a:ext cx="54102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Mission: 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Seeking to put God’s love into action, Habitat for Humanity of Orange County brings people together to build homes, communities, and hope</a:t>
            </a:r>
            <a:r>
              <a:rPr lang="en-US" sz="2800"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Our Vision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Everyone in Orange County has a decent place to live.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i="1"/>
          </a:p>
        </p:txBody>
      </p:sp>
      <p:sp>
        <p:nvSpPr>
          <p:cNvPr id="133" name="Google Shape;133;p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sitting, ground, outdoor&#10;&#10;Description automatically generated"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059" y="1197505"/>
            <a:ext cx="3476307" cy="230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&#10;&#10;Description automatically generated" id="141" name="Google Shape;1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5775" y="3922537"/>
            <a:ext cx="3481388" cy="222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Our History</a:t>
            </a:r>
            <a:endParaRPr/>
          </a:p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228600" y="1889125"/>
            <a:ext cx="5099050" cy="405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One of 1,400+ Habitat affiliates located in the U.S.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30+ years building homes in Orange County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Built 300+ homes in Orange County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Completed 200+ home repairs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We partner </a:t>
            </a: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with</a:t>
            </a:r>
            <a:r>
              <a:rPr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 families to create better, healthier, more financially stable lives.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i="1"/>
          </a:p>
        </p:txBody>
      </p:sp>
      <p:sp>
        <p:nvSpPr>
          <p:cNvPr id="149" name="Google Shape;149;p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may contain: 2 people, people smiling, outdoor" id="156" name="Google Shape;15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00000">
            <a:off x="5321789" y="571659"/>
            <a:ext cx="3628505" cy="2591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a photo&#10;&#10;Description automatically generated" id="157" name="Google Shape;15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7650" y="3574343"/>
            <a:ext cx="3616325" cy="271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Our Staff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people posing for the camera" id="171" name="Google Shape;1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3591" y="952379"/>
            <a:ext cx="6613451" cy="5372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377" y="6377745"/>
            <a:ext cx="2667000" cy="4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0" y="-1"/>
            <a:ext cx="9144000" cy="3900473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0" y="3900472"/>
            <a:ext cx="9144000" cy="2450701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6382523"/>
            <a:ext cx="2819400" cy="47547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4529649" y="6487741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 Linotype"/>
              <a:buNone/>
            </a:pPr>
            <a:r>
              <a:rPr lang="en-US" sz="4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Homeownership Program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The Homeownership Program</a:t>
            </a:r>
            <a:endParaRPr/>
          </a:p>
        </p:txBody>
      </p:sp>
      <p:sp>
        <p:nvSpPr>
          <p:cNvPr id="189" name="Google Shape;189;p9"/>
          <p:cNvSpPr txBox="1"/>
          <p:nvPr>
            <p:ph idx="1" type="body"/>
          </p:nvPr>
        </p:nvSpPr>
        <p:spPr>
          <a:xfrm>
            <a:off x="228601" y="1778622"/>
            <a:ext cx="4682836" cy="4650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Individuals and families in need of decent, affordable housing work with Habitat to build and purchase their own home.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Homebuyers invest sweat equity hours into building Habitat homes, completing financial education, and preparing for homeownership. </a:t>
            </a:r>
            <a:endParaRPr sz="20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Once, all partnership requirements have been met and home construction is complete, the home is sold to the homebuyer with a long-term 0% interest mortgage. The homebuyer is a now a homeowner!</a:t>
            </a: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4">
            <a:alphaModFix/>
          </a:blip>
          <a:srcRect b="0" l="27884" r="16987" t="0"/>
          <a:stretch/>
        </p:blipFill>
        <p:spPr>
          <a:xfrm>
            <a:off x="5288377" y="1775223"/>
            <a:ext cx="3469186" cy="446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ute (Two Pins With A Path) outline" id="203" name="Google Shape;2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549695" y="1640834"/>
            <a:ext cx="2092823" cy="264315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>
            <p:ph type="title"/>
          </p:nvPr>
        </p:nvSpPr>
        <p:spPr>
          <a:xfrm>
            <a:off x="457200" y="91440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b="1" lang="en-US" sz="3200">
                <a:latin typeface="Palatino Linotype"/>
                <a:ea typeface="Palatino Linotype"/>
                <a:cs typeface="Palatino Linotype"/>
                <a:sym typeface="Palatino Linotype"/>
              </a:rPr>
              <a:t>The Home Buying Process</a:t>
            </a:r>
            <a:endParaRPr/>
          </a:p>
        </p:txBody>
      </p:sp>
      <p:sp>
        <p:nvSpPr>
          <p:cNvPr id="205" name="Google Shape;205;p10"/>
          <p:cNvSpPr txBox="1"/>
          <p:nvPr>
            <p:ph idx="1" type="body"/>
          </p:nvPr>
        </p:nvSpPr>
        <p:spPr>
          <a:xfrm>
            <a:off x="230544" y="1715644"/>
            <a:ext cx="4297233" cy="3568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Step 1: Applicant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Step 2: Trial Period </a:t>
            </a:r>
            <a:endParaRPr b="1" sz="20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First 90 days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Complete 50 sweat equity hours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>
                <a:latin typeface="Palatino Linotype"/>
                <a:ea typeface="Palatino Linotype"/>
                <a:cs typeface="Palatino Linotype"/>
                <a:sym typeface="Palatino Linotype"/>
              </a:rPr>
              <a:t>Step 3: Home Buyer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Complete 275 sweat equity hours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Complete home buyer education</a:t>
            </a:r>
            <a:endParaRPr sz="20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latin typeface="Palatino Linotype"/>
                <a:ea typeface="Palatino Linotype"/>
                <a:cs typeface="Palatino Linotype"/>
                <a:sym typeface="Palatino Linotype"/>
              </a:rPr>
              <a:t>Work with development team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52400"/>
            <a:ext cx="36147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/>
          <p:nvPr/>
        </p:nvSpPr>
        <p:spPr>
          <a:xfrm>
            <a:off x="-24063" y="6438900"/>
            <a:ext cx="3876173" cy="4191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4239126" y="6438900"/>
            <a:ext cx="4904874" cy="419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3852110" y="6438900"/>
            <a:ext cx="387016" cy="4191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4419600" y="6509950"/>
            <a:ext cx="487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strength, stability,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self-reliance 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shelter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12" name="Google Shape;212;p10"/>
          <p:cNvSpPr/>
          <p:nvPr/>
        </p:nvSpPr>
        <p:spPr>
          <a:xfrm>
            <a:off x="4384964" y="28321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5414005" y="1712657"/>
            <a:ext cx="4755097" cy="3360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4: Pre-Closing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Pay all closing costs ($1700)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All sweat equity completed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5: Closing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Financing your home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Get your keys!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6: Homeowner!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82519" y="5520309"/>
            <a:ext cx="7772400" cy="707886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Home-buying process (from application to closing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typically takes about </a:t>
            </a:r>
            <a:r>
              <a:rPr b="1"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18 months</a:t>
            </a:r>
            <a:r>
              <a:rPr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FHI2017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2019-04-23T21:18:17Z</dcterms:created>
  <dc:creator>Kaitlyn Kopala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0x010100EC81CBD0843CF542B2C60990FC389E07</vt:lpwstr>
  </property>
  <property fmtid="{D5CDD505-2E9C-101B-9397-08002B2CF9AE}" pid="3" name="Order">
    <vt:r8>506800.0</vt:r8>
  </property>
</Properties>
</file>