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168" r:id="rId1"/>
  </p:sldMasterIdLst>
  <p:notesMasterIdLst>
    <p:notesMasterId r:id="rId12"/>
  </p:notesMasterIdLst>
  <p:handoutMasterIdLst>
    <p:handoutMasterId r:id="rId13"/>
  </p:handoutMasterIdLst>
  <p:sldIdLst>
    <p:sldId id="290" r:id="rId2"/>
    <p:sldId id="283" r:id="rId3"/>
    <p:sldId id="296" r:id="rId4"/>
    <p:sldId id="291" r:id="rId5"/>
    <p:sldId id="289" r:id="rId6"/>
    <p:sldId id="297" r:id="rId7"/>
    <p:sldId id="299" r:id="rId8"/>
    <p:sldId id="298" r:id="rId9"/>
    <p:sldId id="294" r:id="rId10"/>
    <p:sldId id="263" r:id="rId11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EE32"/>
    <a:srgbClr val="FF88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 autoAdjust="0"/>
    <p:restoredTop sz="86410" autoAdjust="0"/>
  </p:normalViewPr>
  <p:slideViewPr>
    <p:cSldViewPr>
      <p:cViewPr varScale="1">
        <p:scale>
          <a:sx n="57" d="100"/>
          <a:sy n="57" d="100"/>
        </p:scale>
        <p:origin x="85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15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7AA2C7-9656-4ADA-B6D7-30EDA30EDE50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F089D8-CA03-4EFF-AB24-6AA07D76E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3675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74CDCF32-BE09-4605-823D-EDBBE71F857D}" type="datetimeFigureOut">
              <a:rPr lang="en-US"/>
              <a:pPr>
                <a:defRPr/>
              </a:pPr>
              <a:t>3/16/2018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C710AE0E-695B-4969-A767-B4EF5FA695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7849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Welcome/Introduce Self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57066" indent="-291179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64717" indent="-23294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30604" indent="-23294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96491" indent="-23294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A6AC4D7-5478-44DD-B9F1-AD56B22FFEE0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0539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</a:t>
            </a:r>
            <a:r>
              <a:rPr lang="en-US" baseline="0" dirty="0"/>
              <a:t> SRTS + Committee, Watch for Me NC efforts, along with this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10AE0E-695B-4969-A767-B4EF5FA695E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736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We were one of the pilot</a:t>
            </a:r>
            <a:r>
              <a:rPr lang="en-US" altLang="en-US" baseline="0" dirty="0"/>
              <a:t> projects for the ITRE bike counters</a:t>
            </a:r>
          </a:p>
          <a:p>
            <a:r>
              <a:rPr lang="en-US" altLang="en-US" baseline="0" dirty="0"/>
              <a:t>Now taking over the maintenance and working out some of the kinks (battery replacement </a:t>
            </a:r>
            <a:r>
              <a:rPr lang="en-US" altLang="en-US" baseline="0" dirty="0" err="1"/>
              <a:t>esp</a:t>
            </a:r>
            <a:r>
              <a:rPr lang="en-US" altLang="en-US" baseline="0" dirty="0"/>
              <a:t>)</a:t>
            </a:r>
            <a:endParaRPr lang="en-US" altLang="en-US" dirty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7066" indent="-29117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4717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30604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6491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8C9DE1-FC6A-412F-931A-9F62B7AAA6C2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418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really new… but we’ve had some growing pains</a:t>
            </a:r>
          </a:p>
          <a:p>
            <a:r>
              <a:rPr lang="en-US" dirty="0"/>
              <a:t>Had vandalism issues in the past</a:t>
            </a:r>
            <a:r>
              <a:rPr lang="en-US" baseline="0" dirty="0"/>
              <a:t> but those have subsided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10AE0E-695B-4969-A767-B4EF5FA695E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686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a residential traffic calming</a:t>
            </a:r>
            <a:r>
              <a:rPr lang="en-US" baseline="0" dirty="0"/>
              <a:t> program which allows citizens to submit requests</a:t>
            </a:r>
          </a:p>
          <a:p>
            <a:r>
              <a:rPr lang="en-US" baseline="0" dirty="0"/>
              <a:t>We want to update this program because it focuses a lot on speed tables currently</a:t>
            </a:r>
          </a:p>
          <a:p>
            <a:r>
              <a:rPr lang="en-US" baseline="0" dirty="0"/>
              <a:t>Want to be able to use many different types of calming treatments and incorporate public works/</a:t>
            </a:r>
            <a:r>
              <a:rPr lang="en-US" baseline="0" dirty="0" err="1"/>
              <a:t>stormwater</a:t>
            </a:r>
            <a:r>
              <a:rPr lang="en-US" baseline="0" dirty="0"/>
              <a:t> improvements where beneficial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10AE0E-695B-4969-A767-B4EF5FA695E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332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</a:t>
            </a:r>
            <a:r>
              <a:rPr lang="en-US" baseline="0" dirty="0"/>
              <a:t> at: Blue bikeways (Frances </a:t>
            </a:r>
            <a:r>
              <a:rPr lang="en-US" baseline="0" dirty="0" err="1"/>
              <a:t>shetley</a:t>
            </a:r>
            <a:r>
              <a:rPr lang="en-US" baseline="0" dirty="0"/>
              <a:t>, PTA, Roberson, </a:t>
            </a:r>
            <a:r>
              <a:rPr lang="en-US" baseline="0" dirty="0" err="1"/>
              <a:t>Libba</a:t>
            </a:r>
            <a:r>
              <a:rPr lang="en-US" baseline="0" dirty="0"/>
              <a:t> </a:t>
            </a:r>
            <a:r>
              <a:rPr lang="en-US" baseline="0" dirty="0" err="1"/>
              <a:t>Cotten</a:t>
            </a:r>
            <a:r>
              <a:rPr lang="en-US" baseline="0" dirty="0"/>
              <a:t>) </a:t>
            </a:r>
          </a:p>
          <a:p>
            <a:r>
              <a:rPr lang="en-US" baseline="0" dirty="0"/>
              <a:t>Greenways Planned: Morgan Creek &amp; Homestead MUP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10AE0E-695B-4969-A767-B4EF5FA695E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885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Bike detectors</a:t>
            </a:r>
            <a:r>
              <a:rPr lang="en-US" baseline="0" dirty="0"/>
              <a:t> being re-bid: no response from consultants first time</a:t>
            </a:r>
          </a:p>
          <a:p>
            <a:r>
              <a:rPr lang="en-US" baseline="0" dirty="0"/>
              <a:t>Roundabouts: N Greens @ Estes done by NCDOT, S Greens done by developer</a:t>
            </a:r>
          </a:p>
          <a:p>
            <a:r>
              <a:rPr lang="en-US" baseline="0" dirty="0"/>
              <a:t>Bike/Ped Crossing: Key missing link, want to be able to identify and fill small gaps in downtown network</a:t>
            </a:r>
          </a:p>
          <a:p>
            <a:r>
              <a:rPr lang="en-US" baseline="0" dirty="0"/>
              <a:t>East Main: Chance to take another look at the cross section when NCDOT goes to resurface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10AE0E-695B-4969-A767-B4EF5FA695E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943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of the greenways progress which had been made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10AE0E-695B-4969-A767-B4EF5FA695E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2657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Open Streets – 4/8</a:t>
            </a:r>
          </a:p>
          <a:p>
            <a:r>
              <a:rPr lang="en-US" dirty="0"/>
              <a:t>Bike</a:t>
            </a:r>
            <a:r>
              <a:rPr lang="en-US" baseline="0" dirty="0"/>
              <a:t> on Bus – 5/11</a:t>
            </a:r>
          </a:p>
          <a:p>
            <a:r>
              <a:rPr lang="en-US" baseline="0" dirty="0"/>
              <a:t>Bike Breakfast – 5/15</a:t>
            </a:r>
          </a:p>
          <a:p>
            <a:r>
              <a:rPr lang="en-US" baseline="0" dirty="0"/>
              <a:t>Bike Plan Update – currently scoping</a:t>
            </a:r>
          </a:p>
          <a:p>
            <a:r>
              <a:rPr lang="en-US" baseline="0" dirty="0"/>
              <a:t>Bike Friendly </a:t>
            </a:r>
            <a:r>
              <a:rPr lang="en-US" baseline="0"/>
              <a:t>Cities – going for gold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10AE0E-695B-4969-A767-B4EF5FA695E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513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203200" y="0"/>
            <a:ext cx="3778250" cy="6858000"/>
            <a:chOff x="203200" y="0"/>
            <a:chExt cx="3778250" cy="6858001"/>
          </a:xfrm>
        </p:grpSpPr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>
                <a:gd name="T0" fmla="*/ 0 w 860"/>
                <a:gd name="T1" fmla="*/ 2445 h 2502"/>
                <a:gd name="T2" fmla="*/ 228 w 860"/>
                <a:gd name="T3" fmla="*/ 2502 h 2502"/>
                <a:gd name="T4" fmla="*/ 860 w 860"/>
                <a:gd name="T5" fmla="*/ 0 h 2502"/>
                <a:gd name="T6" fmla="*/ 620 w 860"/>
                <a:gd name="T7" fmla="*/ 0 h 2502"/>
                <a:gd name="T8" fmla="*/ 0 w 860"/>
                <a:gd name="T9" fmla="*/ 2445 h 2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7"/>
            <p:cNvSpPr/>
            <p:nvPr/>
          </p:nvSpPr>
          <p:spPr bwMode="auto">
            <a:xfrm>
              <a:off x="203200" y="0"/>
              <a:ext cx="1336675" cy="3862389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7" name="Freeform 8"/>
            <p:cNvSpPr/>
            <p:nvPr/>
          </p:nvSpPr>
          <p:spPr bwMode="auto">
            <a:xfrm>
              <a:off x="207963" y="3776664"/>
              <a:ext cx="1936750" cy="3081337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8" name="Freeform 9"/>
            <p:cNvSpPr/>
            <p:nvPr/>
          </p:nvSpPr>
          <p:spPr bwMode="auto">
            <a:xfrm>
              <a:off x="646113" y="3886201"/>
              <a:ext cx="2373312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9" name="Freeform 10"/>
            <p:cNvSpPr/>
            <p:nvPr/>
          </p:nvSpPr>
          <p:spPr bwMode="auto">
            <a:xfrm>
              <a:off x="641350" y="3881439"/>
              <a:ext cx="3340100" cy="2976562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0" name="Freeform 11"/>
            <p:cNvSpPr/>
            <p:nvPr/>
          </p:nvSpPr>
          <p:spPr bwMode="auto">
            <a:xfrm>
              <a:off x="203200" y="3771901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11" name="Freeform 12"/>
          <p:cNvSpPr>
            <a:spLocks/>
          </p:cNvSpPr>
          <p:nvPr/>
        </p:nvSpPr>
        <p:spPr bwMode="auto">
          <a:xfrm>
            <a:off x="203200" y="3771900"/>
            <a:ext cx="361950" cy="90488"/>
          </a:xfrm>
          <a:custGeom>
            <a:avLst/>
            <a:gdLst>
              <a:gd name="T0" fmla="*/ 228 w 228"/>
              <a:gd name="T1" fmla="*/ 57 h 57"/>
              <a:gd name="T2" fmla="*/ 0 w 228"/>
              <a:gd name="T3" fmla="*/ 0 h 57"/>
              <a:gd name="T4" fmla="*/ 222 w 228"/>
              <a:gd name="T5" fmla="*/ 54 h 57"/>
              <a:gd name="T6" fmla="*/ 228 w 228"/>
              <a:gd name="T7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Freeform 13"/>
          <p:cNvSpPr>
            <a:spLocks/>
          </p:cNvSpPr>
          <p:nvPr/>
        </p:nvSpPr>
        <p:spPr bwMode="auto">
          <a:xfrm>
            <a:off x="560388" y="3867150"/>
            <a:ext cx="61912" cy="80963"/>
          </a:xfrm>
          <a:custGeom>
            <a:avLst/>
            <a:gdLst>
              <a:gd name="T0" fmla="*/ 0 w 39"/>
              <a:gd name="T1" fmla="*/ 0 h 51"/>
              <a:gd name="T2" fmla="*/ 39 w 39"/>
              <a:gd name="T3" fmla="*/ 51 h 51"/>
              <a:gd name="T4" fmla="*/ 3 w 39"/>
              <a:gd name="T5" fmla="*/ 0 h 51"/>
              <a:gd name="T6" fmla="*/ 0 w 39"/>
              <a:gd name="T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7326313" y="6116638"/>
            <a:ext cx="8572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CA3F97-FE01-48ED-A4C4-64C0EC7E5DD1}" type="datetimeFigureOut">
              <a:rPr lang="en-US"/>
              <a:pPr>
                <a:defRPr/>
              </a:pPr>
              <a:t>3/16/2018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4263" y="6116638"/>
            <a:ext cx="36083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638" y="6116638"/>
            <a:ext cx="4111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616F9-6A7E-4DE2-B34D-88D1FD60B1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64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65D08-FEAF-426C-8A69-3EA429D70DD7}" type="datetimeFigureOut">
              <a:rPr lang="en-US"/>
              <a:pPr>
                <a:defRPr/>
              </a:pPr>
              <a:t>3/16/2018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45331-DA3C-4F17-9B16-90B5435E8B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624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DB625C-1409-4275-9DFD-081056B7B006}" type="datetimeFigureOut">
              <a:rPr lang="en-US"/>
              <a:pPr>
                <a:defRPr/>
              </a:pPr>
              <a:t>3/16/2018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B3040-5649-4D38-AACF-9A4C0DA4BC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168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69963" y="863600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en-US" sz="8000" dirty="0">
                <a:effectLst/>
                <a:latin typeface="Arial" charset="0"/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72450" y="2819400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1" hangingPunct="1">
              <a:defRPr/>
            </a:pPr>
            <a:r>
              <a:rPr lang="en-US" sz="8000" dirty="0">
                <a:effectLst/>
                <a:latin typeface="Arial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5E959-3367-4622-B4C8-F59631FC434C}" type="datetimeFigureOut">
              <a:rPr lang="en-US"/>
              <a:pPr>
                <a:defRPr/>
              </a:pPr>
              <a:t>3/16/2018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3AF49-E6A9-4AD8-BDC9-B33AA9E5E4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150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E930D-5513-4FD4-A7D1-95B6BD4B5EB9}" type="datetimeFigureOut">
              <a:rPr lang="en-US"/>
              <a:pPr>
                <a:defRPr/>
              </a:pPr>
              <a:t>3/16/2018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D3D2A-5A5E-45BE-82BF-5E7197DA21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62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69963" y="863600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en-US" sz="8000" dirty="0">
                <a:effectLst/>
                <a:latin typeface="Arial" charset="0"/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72450" y="2819400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1" hangingPunct="1">
              <a:defRPr/>
            </a:pPr>
            <a:r>
              <a:rPr lang="en-US" sz="8000" dirty="0">
                <a:effectLst/>
                <a:latin typeface="Arial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1DCCC-E941-45B0-82C2-2A245A6348B6}" type="datetimeFigureOut">
              <a:rPr lang="en-US"/>
              <a:pPr>
                <a:defRPr/>
              </a:pPr>
              <a:t>3/16/2018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51EAC-F0CD-4D9C-BCE4-DF6FB97913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90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rtlCol="0">
            <a:normAutofit/>
          </a:bodyPr>
          <a:lstStyle>
            <a:lvl1pPr>
              <a:defRPr lang="en-US" b="0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23EC2-BBA3-4A09-A25D-0F017A945726}" type="datetimeFigureOut">
              <a:rPr lang="en-US"/>
              <a:pPr>
                <a:defRPr/>
              </a:pPr>
              <a:t>3/16/2018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D8625-7ACB-45D3-8B24-8C0A828A04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9879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5B9D-67D5-4071-9C62-DF0804010704}" type="datetimeFigureOut">
              <a:rPr lang="en-US"/>
              <a:pPr>
                <a:defRPr/>
              </a:pPr>
              <a:t>3/16/2018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AFD5D-E191-4AC4-8EBE-AA5D8A7CA6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96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FAC3B-31A1-4800-A53F-4C31FC702F56}" type="datetimeFigureOut">
              <a:rPr lang="en-US"/>
              <a:pPr>
                <a:defRPr/>
              </a:pPr>
              <a:t>3/16/2018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D5AF6-5857-4C73-9B09-09779A684E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434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113" y="3442447"/>
            <a:ext cx="7345362" cy="153296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113" y="5029200"/>
            <a:ext cx="7345362" cy="990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36493" y="533400"/>
            <a:ext cx="7836408" cy="2828925"/>
          </a:xfrm>
        </p:spPr>
        <p:txBody>
          <a:bodyPr rtlCol="0">
            <a:normAutofit/>
          </a:bodyPr>
          <a:lstStyle>
            <a:lvl1pPr>
              <a:buNone/>
              <a:defRPr sz="200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3"/>
          </p:nvPr>
        </p:nvSpPr>
        <p:spPr>
          <a:xfrm>
            <a:off x="569913" y="6122988"/>
            <a:ext cx="2133600" cy="2587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1D5FE-530C-47D5-9967-E3D72B9D594E}" type="datetimeFigureOut">
              <a:rPr lang="en-US"/>
              <a:pPr>
                <a:defRPr/>
              </a:pPr>
              <a:t>3/16/2018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5638800" y="6124575"/>
            <a:ext cx="2895600" cy="257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288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3775" y="6108700"/>
            <a:ext cx="8572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3028B-26B1-4E8B-A5E6-E33C664E851B}" type="datetimeFigureOut">
              <a:rPr lang="en-US"/>
              <a:pPr>
                <a:defRPr/>
              </a:pPr>
              <a:t>3/16/2018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3263" y="6108700"/>
            <a:ext cx="53133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175" y="6108700"/>
            <a:ext cx="4286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B40961-EA0C-458C-B322-AA24E2C07F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181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D4F1E-36A9-4601-9F04-B7F0DC940ED4}" type="datetimeFigureOut">
              <a:rPr lang="en-US"/>
              <a:pPr>
                <a:defRPr/>
              </a:pPr>
              <a:t>3/16/2018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5FA9F-B274-41CC-B236-7763250DE9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36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CCDE0-4F0C-4B86-8496-8BA4511A3B19}" type="datetimeFigureOut">
              <a:rPr lang="en-US"/>
              <a:pPr>
                <a:defRPr/>
              </a:pPr>
              <a:t>3/16/2018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EB187-3B34-4196-BECA-BEC0210C96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481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47B98-203F-4808-9A31-AB4506D767C9}" type="datetimeFigureOut">
              <a:rPr lang="en-US"/>
              <a:pPr>
                <a:defRPr/>
              </a:pPr>
              <a:t>3/16/2018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92337-310C-4E09-A91E-DE25870FF1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87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39D7A-81EA-4EFE-A126-98099C4067D4}" type="datetimeFigureOut">
              <a:rPr lang="en-US"/>
              <a:pPr>
                <a:defRPr/>
              </a:pPr>
              <a:t>3/16/2018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374E7-2BC3-4B55-AD61-2BE608D3E4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335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2630B-509A-41A4-9520-33A452E97911}" type="datetimeFigureOut">
              <a:rPr lang="en-US"/>
              <a:pPr>
                <a:defRPr/>
              </a:pPr>
              <a:t>3/16/2018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05BB7-8FE7-4C45-860A-1206587915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70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CC157-23EB-445E-B2A5-FFBC5D2FFB92}" type="datetimeFigureOut">
              <a:rPr lang="en-US"/>
              <a:pPr>
                <a:defRPr/>
              </a:pPr>
              <a:t>3/16/2018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AC3FA-8C2C-4766-B896-95AF7C36A2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955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6593B-9465-47C7-8608-FC5004CB92AA}" type="datetimeFigureOut">
              <a:rPr lang="en-US"/>
              <a:pPr>
                <a:defRPr/>
              </a:pPr>
              <a:t>3/16/2018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D1F65-83D9-404B-B822-EC5640EFB0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483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3"/>
          <p:cNvGrpSpPr>
            <a:grpSpLocks/>
          </p:cNvGrpSpPr>
          <p:nvPr/>
        </p:nvGrpSpPr>
        <p:grpSpPr bwMode="auto">
          <a:xfrm>
            <a:off x="0" y="0"/>
            <a:ext cx="2132013" cy="6858000"/>
            <a:chOff x="0" y="0"/>
            <a:chExt cx="2132013" cy="6858001"/>
          </a:xfrm>
        </p:grpSpPr>
        <p:sp>
          <p:nvSpPr>
            <p:cNvPr id="1032" name="Freeform 6"/>
            <p:cNvSpPr>
              <a:spLocks/>
            </p:cNvSpPr>
            <p:nvPr/>
          </p:nvSpPr>
          <p:spPr bwMode="auto">
            <a:xfrm>
              <a:off x="0" y="0"/>
              <a:ext cx="1073150" cy="5291138"/>
            </a:xfrm>
            <a:custGeom>
              <a:avLst/>
              <a:gdLst>
                <a:gd name="T0" fmla="*/ 0 w 676"/>
                <a:gd name="T1" fmla="*/ 3132 h 3333"/>
                <a:gd name="T2" fmla="*/ 0 w 676"/>
                <a:gd name="T3" fmla="*/ 3312 h 3333"/>
                <a:gd name="T4" fmla="*/ 126 w 676"/>
                <a:gd name="T5" fmla="*/ 3333 h 3333"/>
                <a:gd name="T6" fmla="*/ 676 w 676"/>
                <a:gd name="T7" fmla="*/ 0 h 3333"/>
                <a:gd name="T8" fmla="*/ 514 w 676"/>
                <a:gd name="T9" fmla="*/ 0 h 3333"/>
                <a:gd name="T10" fmla="*/ 0 w 676"/>
                <a:gd name="T11" fmla="*/ 3132 h 3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9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4"/>
              <a:ext cx="906463" cy="1195387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1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1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4"/>
              <a:ext cx="1377950" cy="1500187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982663" y="457200"/>
            <a:ext cx="770413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82663" y="2667000"/>
            <a:ext cx="7704137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063" y="6116638"/>
            <a:ext cx="858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000" b="0" i="0" smtClean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C195AE63-366D-466E-979D-D2F062F2B3DF}" type="datetimeFigureOut">
              <a:rPr lang="en-US"/>
              <a:pPr>
                <a:defRPr/>
              </a:pPr>
              <a:t>3/16/2018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7550" y="6116638"/>
            <a:ext cx="53133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4050" y="6116638"/>
            <a:ext cx="412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000" b="0" i="0" smtClean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7484C16A-8A5C-460C-8643-13214A8473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05" r:id="rId1"/>
    <p:sldLayoutId id="2147486206" r:id="rId2"/>
    <p:sldLayoutId id="2147486192" r:id="rId3"/>
    <p:sldLayoutId id="2147486193" r:id="rId4"/>
    <p:sldLayoutId id="2147486194" r:id="rId5"/>
    <p:sldLayoutId id="2147486195" r:id="rId6"/>
    <p:sldLayoutId id="2147486196" r:id="rId7"/>
    <p:sldLayoutId id="2147486197" r:id="rId8"/>
    <p:sldLayoutId id="2147486198" r:id="rId9"/>
    <p:sldLayoutId id="2147486199" r:id="rId10"/>
    <p:sldLayoutId id="2147486200" r:id="rId11"/>
    <p:sldLayoutId id="2147486207" r:id="rId12"/>
    <p:sldLayoutId id="2147486201" r:id="rId13"/>
    <p:sldLayoutId id="2147486208" r:id="rId14"/>
    <p:sldLayoutId id="2147486202" r:id="rId15"/>
    <p:sldLayoutId id="2147486203" r:id="rId16"/>
    <p:sldLayoutId id="2147486204" r:id="rId17"/>
    <p:sldLayoutId id="2147486209" r:id="rId18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000" kern="1200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orbel" panose="020B0503020204020204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orbel" panose="020B0503020204020204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orbel" panose="020B0503020204020204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orbel" panose="020B0503020204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fontAlgn="base">
        <a:spcBef>
          <a:spcPct val="20000"/>
        </a:spcBef>
        <a:spcAft>
          <a:spcPts val="600"/>
        </a:spcAft>
        <a:buClr>
          <a:srgbClr val="1287C3"/>
        </a:buClr>
        <a:buSzPct val="14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ts val="600"/>
        </a:spcAft>
        <a:buClr>
          <a:srgbClr val="1287C3"/>
        </a:buClr>
        <a:buSzPct val="14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457200" rtl="0" fontAlgn="base">
        <a:spcBef>
          <a:spcPct val="20000"/>
        </a:spcBef>
        <a:spcAft>
          <a:spcPts val="600"/>
        </a:spcAft>
        <a:buClr>
          <a:srgbClr val="1287C3"/>
        </a:buClr>
        <a:buSzPct val="145000"/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indent="-171450" algn="l" defTabSz="457200" rtl="0" fontAlgn="base">
        <a:spcBef>
          <a:spcPct val="20000"/>
        </a:spcBef>
        <a:spcAft>
          <a:spcPts val="600"/>
        </a:spcAft>
        <a:buClr>
          <a:srgbClr val="1287C3"/>
        </a:buClr>
        <a:buSzPct val="14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00250" indent="-171450" algn="l" defTabSz="457200" rtl="0" fontAlgn="base">
        <a:spcBef>
          <a:spcPct val="20000"/>
        </a:spcBef>
        <a:spcAft>
          <a:spcPts val="600"/>
        </a:spcAft>
        <a:buClr>
          <a:srgbClr val="1287C3"/>
        </a:buClr>
        <a:buSzPct val="14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zhallock@townofcarrboro.org" TargetMode="External"/><Relationship Id="rId2" Type="http://schemas.openxmlformats.org/officeDocument/2006/relationships/hyperlink" Target="mailto:cmoon@townofcarrboro.org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emf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Subtitle 3"/>
          <p:cNvSpPr txBox="1">
            <a:spLocks/>
          </p:cNvSpPr>
          <p:nvPr/>
        </p:nvSpPr>
        <p:spPr bwMode="auto">
          <a:xfrm>
            <a:off x="1143000" y="3733800"/>
            <a:ext cx="734536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fontAlgn="base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fontAlgn="base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fontAlgn="base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fontAlgn="base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>
              <a:spcBef>
                <a:spcPts val="300"/>
              </a:spcBef>
              <a:spcAft>
                <a:spcPct val="0"/>
              </a:spcAft>
              <a:buClr>
                <a:srgbClr val="404040"/>
              </a:buClr>
              <a:buSzTx/>
              <a:buFont typeface="Arial" panose="020B0604020202020204" pitchFamily="34" charset="0"/>
              <a:buNone/>
            </a:pPr>
            <a:r>
              <a:rPr lang="en-US" altLang="en-US" sz="3600" dirty="0">
                <a:solidFill>
                  <a:srgbClr val="404040"/>
                </a:solidFill>
                <a:latin typeface="Georgia" panose="02040502050405020303" pitchFamily="18" charset="0"/>
              </a:rPr>
              <a:t>Triangle Bicycle and Pedestrian Workshop</a:t>
            </a:r>
          </a:p>
          <a:p>
            <a:pPr algn="ctr">
              <a:spcBef>
                <a:spcPts val="300"/>
              </a:spcBef>
              <a:spcAft>
                <a:spcPct val="0"/>
              </a:spcAft>
              <a:buClr>
                <a:srgbClr val="404040"/>
              </a:buClr>
              <a:buSzTx/>
              <a:buFont typeface="Arial" panose="020B0604020202020204" pitchFamily="34" charset="0"/>
              <a:buNone/>
            </a:pPr>
            <a:r>
              <a:rPr lang="en-US" altLang="en-US" sz="3600" dirty="0">
                <a:solidFill>
                  <a:srgbClr val="404040"/>
                </a:solidFill>
                <a:latin typeface="Georgia" panose="02040502050405020303" pitchFamily="18" charset="0"/>
              </a:rPr>
              <a:t>March 16, 2018</a:t>
            </a:r>
          </a:p>
          <a:p>
            <a:pPr algn="ctr">
              <a:spcBef>
                <a:spcPts val="300"/>
              </a:spcBef>
              <a:spcAft>
                <a:spcPct val="0"/>
              </a:spcAft>
              <a:buClr>
                <a:srgbClr val="404040"/>
              </a:buClr>
              <a:buSzTx/>
              <a:buFont typeface="Arial" panose="020B0604020202020204" pitchFamily="34" charset="0"/>
              <a:buNone/>
            </a:pPr>
            <a:r>
              <a:rPr lang="en-US" altLang="en-US" sz="3600" dirty="0">
                <a:solidFill>
                  <a:srgbClr val="404040"/>
                </a:solidFill>
                <a:latin typeface="Georgia" panose="02040502050405020303" pitchFamily="18" charset="0"/>
              </a:rPr>
              <a:t>Town of Carrboro</a:t>
            </a:r>
          </a:p>
        </p:txBody>
      </p:sp>
      <p:pic>
        <p:nvPicPr>
          <p:cNvPr id="8194" name="Picture 7" descr="http://nacto.org/wp-content/uploads/2010/08/Detail_SLMang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" t="14400" r="-2" b="8800"/>
          <a:stretch>
            <a:fillRect/>
          </a:stretch>
        </p:blipFill>
        <p:spPr bwMode="auto">
          <a:xfrm>
            <a:off x="1105237" y="5036932"/>
            <a:ext cx="1128713" cy="914400"/>
          </a:xfrm>
          <a:prstGeom prst="rect">
            <a:avLst/>
          </a:prstGeom>
          <a:pattFill prst="pct75">
            <a:fgClr>
              <a:schemeClr val="bg2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4798604"/>
            <a:ext cx="1800191" cy="13910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81" y="10682"/>
            <a:ext cx="5638800" cy="37592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3"/>
          <p:cNvSpPr>
            <a:spLocks noGrp="1"/>
          </p:cNvSpPr>
          <p:nvPr>
            <p:ph type="ctrTitle"/>
          </p:nvPr>
        </p:nvSpPr>
        <p:spPr>
          <a:xfrm>
            <a:off x="1739900" y="914400"/>
            <a:ext cx="6946900" cy="2590800"/>
          </a:xfrm>
        </p:spPr>
        <p:txBody>
          <a:bodyPr/>
          <a:lstStyle/>
          <a:p>
            <a:r>
              <a:rPr lang="en-US" altLang="en-US" dirty="0">
                <a:ln>
                  <a:noFill/>
                </a:ln>
                <a:solidFill>
                  <a:srgbClr val="404040"/>
                </a:solidFill>
                <a:latin typeface="Georgia" panose="02040502050405020303" pitchFamily="18" charset="0"/>
                <a:ea typeface="ＭＳ Ｐゴシック" panose="020B0600070205080204" pitchFamily="34" charset="-128"/>
              </a:rPr>
              <a:t>Questions?</a:t>
            </a:r>
          </a:p>
        </p:txBody>
      </p:sp>
      <p:sp>
        <p:nvSpPr>
          <p:cNvPr id="33795" name="Subtitle 4"/>
          <p:cNvSpPr>
            <a:spLocks noGrp="1"/>
          </p:cNvSpPr>
          <p:nvPr>
            <p:ph type="subTitle" idx="1"/>
          </p:nvPr>
        </p:nvSpPr>
        <p:spPr>
          <a:xfrm>
            <a:off x="6553200" y="3505200"/>
            <a:ext cx="2133600" cy="2590800"/>
          </a:xfrm>
        </p:spPr>
        <p:txBody>
          <a:bodyPr rtlCol="0">
            <a:normAutofit fontScale="62500" lnSpcReduction="20000"/>
          </a:bodyPr>
          <a:lstStyle/>
          <a:p>
            <a:pPr fontAlgn="auto">
              <a:buClr>
                <a:srgbClr val="404040"/>
              </a:buClr>
              <a:buFont typeface="Arial" charset="0"/>
              <a:buNone/>
              <a:defRPr/>
            </a:pPr>
            <a:r>
              <a:rPr lang="en-US" altLang="en-US" dirty="0">
                <a:solidFill>
                  <a:srgbClr val="404040"/>
                </a:solidFill>
                <a:latin typeface="Georgia" panose="02040502050405020303" pitchFamily="18" charset="0"/>
                <a:ea typeface="ＭＳ Ｐゴシック" pitchFamily="34" charset="-128"/>
                <a:cs typeface="Arial" panose="020B0604020202020204" pitchFamily="34" charset="0"/>
              </a:rPr>
              <a:t>Contacts:</a:t>
            </a:r>
          </a:p>
          <a:p>
            <a:pPr fontAlgn="auto">
              <a:buClr>
                <a:srgbClr val="404040"/>
              </a:buClr>
              <a:buFont typeface="Arial" charset="0"/>
              <a:buNone/>
              <a:defRPr/>
            </a:pPr>
            <a:endParaRPr lang="en-US" altLang="en-US" dirty="0">
              <a:solidFill>
                <a:srgbClr val="404040"/>
              </a:solidFill>
              <a:latin typeface="Georgia" panose="02040502050405020303" pitchFamily="18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fontAlgn="auto">
              <a:buClr>
                <a:srgbClr val="404040"/>
              </a:buClr>
              <a:buFont typeface="Arial" charset="0"/>
              <a:buNone/>
              <a:defRPr/>
            </a:pPr>
            <a:r>
              <a:rPr lang="en-US" altLang="en-US" dirty="0">
                <a:solidFill>
                  <a:srgbClr val="404040"/>
                </a:solidFill>
                <a:latin typeface="Georgia" panose="02040502050405020303" pitchFamily="18" charset="0"/>
                <a:ea typeface="ＭＳ Ｐゴシック" pitchFamily="34" charset="-128"/>
                <a:cs typeface="Arial" panose="020B0604020202020204" pitchFamily="34" charset="0"/>
              </a:rPr>
              <a:t>Tina Moon</a:t>
            </a:r>
          </a:p>
          <a:p>
            <a:pPr fontAlgn="auto">
              <a:buClr>
                <a:srgbClr val="404040"/>
              </a:buClr>
              <a:buFont typeface="Arial" charset="0"/>
              <a:buNone/>
              <a:defRPr/>
            </a:pPr>
            <a:r>
              <a:rPr lang="en-US" altLang="en-US" dirty="0">
                <a:solidFill>
                  <a:srgbClr val="404040"/>
                </a:solidFill>
                <a:latin typeface="Georgia" panose="02040502050405020303" pitchFamily="18" charset="0"/>
                <a:ea typeface="ＭＳ Ｐゴシック" pitchFamily="34" charset="-128"/>
                <a:cs typeface="Arial" panose="020B0604020202020204" pitchFamily="34" charset="0"/>
              </a:rPr>
              <a:t>Planning Administrator</a:t>
            </a:r>
          </a:p>
          <a:p>
            <a:pPr fontAlgn="auto">
              <a:buClr>
                <a:srgbClr val="404040"/>
              </a:buClr>
              <a:buFont typeface="Arial" charset="0"/>
              <a:buNone/>
              <a:defRPr/>
            </a:pPr>
            <a:r>
              <a:rPr lang="en-US" altLang="en-US" dirty="0">
                <a:solidFill>
                  <a:srgbClr val="404040"/>
                </a:solidFill>
                <a:latin typeface="Georgia" panose="02040502050405020303" pitchFamily="18" charset="0"/>
                <a:ea typeface="ＭＳ Ｐゴシック" pitchFamily="34" charset="-128"/>
                <a:cs typeface="Arial" panose="020B0604020202020204" pitchFamily="34" charset="0"/>
                <a:hlinkClick r:id="rId2"/>
              </a:rPr>
              <a:t>cmoon@townofcarrboro.org</a:t>
            </a:r>
            <a:endParaRPr lang="en-US" altLang="en-US" dirty="0">
              <a:solidFill>
                <a:srgbClr val="404040"/>
              </a:solidFill>
              <a:latin typeface="Georgia" panose="02040502050405020303" pitchFamily="18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fontAlgn="auto">
              <a:buClr>
                <a:srgbClr val="404040"/>
              </a:buClr>
              <a:buFont typeface="Arial" charset="0"/>
              <a:buNone/>
              <a:defRPr/>
            </a:pPr>
            <a:endParaRPr lang="en-US" altLang="en-US" dirty="0">
              <a:solidFill>
                <a:srgbClr val="404040"/>
              </a:solidFill>
              <a:latin typeface="Georgia" panose="02040502050405020303" pitchFamily="18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fontAlgn="auto">
              <a:buClr>
                <a:srgbClr val="404040"/>
              </a:buClr>
              <a:buFont typeface="Arial" charset="0"/>
              <a:buNone/>
              <a:defRPr/>
            </a:pPr>
            <a:r>
              <a:rPr lang="en-US" altLang="en-US" dirty="0">
                <a:solidFill>
                  <a:srgbClr val="404040"/>
                </a:solidFill>
                <a:latin typeface="Georgia" panose="02040502050405020303" pitchFamily="18" charset="0"/>
                <a:ea typeface="ＭＳ Ｐゴシック" pitchFamily="34" charset="-128"/>
                <a:cs typeface="Arial" panose="020B0604020202020204" pitchFamily="34" charset="0"/>
              </a:rPr>
              <a:t>Zachary Hallock</a:t>
            </a:r>
          </a:p>
          <a:p>
            <a:pPr fontAlgn="auto">
              <a:buClr>
                <a:srgbClr val="404040"/>
              </a:buClr>
              <a:buFont typeface="Arial" charset="0"/>
              <a:buNone/>
              <a:defRPr/>
            </a:pPr>
            <a:r>
              <a:rPr lang="en-US" altLang="en-US" dirty="0">
                <a:solidFill>
                  <a:srgbClr val="404040"/>
                </a:solidFill>
                <a:latin typeface="Georgia" panose="02040502050405020303" pitchFamily="18" charset="0"/>
                <a:ea typeface="ＭＳ Ｐゴシック" pitchFamily="34" charset="-128"/>
                <a:cs typeface="Arial" panose="020B0604020202020204" pitchFamily="34" charset="0"/>
              </a:rPr>
              <a:t>Transportation Planner</a:t>
            </a:r>
          </a:p>
          <a:p>
            <a:pPr fontAlgn="auto">
              <a:buClr>
                <a:srgbClr val="404040"/>
              </a:buClr>
              <a:buFont typeface="Arial" charset="0"/>
              <a:buNone/>
              <a:defRPr/>
            </a:pPr>
            <a:r>
              <a:rPr lang="en-US" altLang="en-US" dirty="0">
                <a:solidFill>
                  <a:srgbClr val="404040"/>
                </a:solidFill>
                <a:latin typeface="Georgia" panose="02040502050405020303" pitchFamily="18" charset="0"/>
                <a:ea typeface="ＭＳ Ｐゴシック" pitchFamily="34" charset="-128"/>
                <a:cs typeface="Arial" panose="020B0604020202020204" pitchFamily="34" charset="0"/>
                <a:hlinkClick r:id="rId3"/>
              </a:rPr>
              <a:t>zhallock@townofcarrboro.org</a:t>
            </a:r>
            <a:endParaRPr lang="en-US" altLang="en-US" dirty="0">
              <a:solidFill>
                <a:srgbClr val="404040"/>
              </a:solidFill>
              <a:latin typeface="Georgia" panose="02040502050405020303" pitchFamily="18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fontAlgn="auto">
              <a:buClr>
                <a:srgbClr val="404040"/>
              </a:buClr>
              <a:buFont typeface="Arial" charset="0"/>
              <a:buNone/>
              <a:defRPr/>
            </a:pPr>
            <a:endParaRPr lang="en-US" altLang="en-US" dirty="0">
              <a:solidFill>
                <a:srgbClr val="404040"/>
              </a:solidFill>
              <a:latin typeface="Georgia" panose="02040502050405020303" pitchFamily="18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fontAlgn="auto">
              <a:buClr>
                <a:srgbClr val="404040"/>
              </a:buClr>
              <a:buFont typeface="Arial" charset="0"/>
              <a:buNone/>
              <a:defRPr/>
            </a:pPr>
            <a:endParaRPr lang="en-US" altLang="en-US" dirty="0">
              <a:solidFill>
                <a:srgbClr val="404040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Title 1"/>
          <p:cNvSpPr txBox="1">
            <a:spLocks/>
          </p:cNvSpPr>
          <p:nvPr/>
        </p:nvSpPr>
        <p:spPr bwMode="auto">
          <a:xfrm>
            <a:off x="792163" y="-293688"/>
            <a:ext cx="7704137" cy="198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200150" indent="-285750"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543050" indent="-171450"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00250" indent="-171450"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457450" indent="-171450" defTabSz="457200" fontAlgn="base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14650" indent="-171450" defTabSz="457200" fontAlgn="base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371850" indent="-171450" defTabSz="457200" fontAlgn="base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29050" indent="-171450" defTabSz="457200" fontAlgn="base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 dirty="0">
                <a:latin typeface="Georgia" panose="02040502050405020303" pitchFamily="18" charset="0"/>
              </a:rPr>
              <a:t>Walk – Bike to School Day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dirty="0">
                <a:latin typeface="Georgia" panose="02040502050405020303" pitchFamily="18" charset="0"/>
              </a:rPr>
              <a:t>October 2017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3" r="26666"/>
          <a:stretch/>
        </p:blipFill>
        <p:spPr>
          <a:xfrm>
            <a:off x="6324600" y="1371600"/>
            <a:ext cx="2531447" cy="51927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4" r="17500" b="8519"/>
          <a:stretch/>
        </p:blipFill>
        <p:spPr>
          <a:xfrm>
            <a:off x="457199" y="1828800"/>
            <a:ext cx="5789967" cy="388620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339850"/>
          </a:xfrm>
        </p:spPr>
        <p:txBody>
          <a:bodyPr/>
          <a:lstStyle/>
          <a:p>
            <a:r>
              <a:rPr lang="en-US" altLang="en-US" sz="3600" dirty="0">
                <a:ln>
                  <a:noFill/>
                </a:ln>
                <a:latin typeface="Georgia" panose="02040502050405020303" pitchFamily="18" charset="0"/>
                <a:ea typeface="ＭＳ Ｐゴシック" panose="020B0600070205080204" pitchFamily="34" charset="-128"/>
              </a:rPr>
              <a:t>ITRE Bike Counters</a:t>
            </a:r>
            <a:br>
              <a:rPr lang="en-US" altLang="en-US" dirty="0">
                <a:ln>
                  <a:noFill/>
                </a:ln>
                <a:latin typeface="Georgia" panose="02040502050405020303" pitchFamily="18" charset="0"/>
                <a:ea typeface="ＭＳ Ｐゴシック" panose="020B0600070205080204" pitchFamily="34" charset="-128"/>
              </a:rPr>
            </a:br>
            <a:endParaRPr lang="en-US" altLang="en-US" dirty="0">
              <a:ln>
                <a:noFill/>
              </a:ln>
              <a:latin typeface="Georgia" panose="02040502050405020303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74" y="1534059"/>
            <a:ext cx="3429000" cy="5143500"/>
          </a:xfr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43000"/>
            <a:ext cx="4657732" cy="44811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49922049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itle 1"/>
          <p:cNvSpPr txBox="1">
            <a:spLocks/>
          </p:cNvSpPr>
          <p:nvPr/>
        </p:nvSpPr>
        <p:spPr bwMode="auto">
          <a:xfrm>
            <a:off x="914400" y="152400"/>
            <a:ext cx="770413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200150" indent="-285750"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543050" indent="-171450"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00250" indent="-171450"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457450" indent="-171450" defTabSz="457200" fontAlgn="base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14650" indent="-171450" defTabSz="457200" fontAlgn="base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371850" indent="-171450" defTabSz="457200" fontAlgn="base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29050" indent="-171450" defTabSz="457200" fontAlgn="base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 dirty="0">
                <a:latin typeface="Georgia" panose="02040502050405020303" pitchFamily="18" charset="0"/>
              </a:rPr>
              <a:t>Fixit Stations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38200"/>
            <a:ext cx="3881535" cy="3962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2"/>
          <a:stretch/>
        </p:blipFill>
        <p:spPr>
          <a:xfrm>
            <a:off x="4419553" y="2743200"/>
            <a:ext cx="4419647" cy="36158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itle 1"/>
          <p:cNvSpPr txBox="1">
            <a:spLocks/>
          </p:cNvSpPr>
          <p:nvPr/>
        </p:nvSpPr>
        <p:spPr bwMode="auto">
          <a:xfrm>
            <a:off x="982663" y="457200"/>
            <a:ext cx="770413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200150" indent="-285750"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543050" indent="-171450"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00250" indent="-171450"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457450" indent="-171450" defTabSz="457200" fontAlgn="base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14650" indent="-171450" defTabSz="457200" fontAlgn="base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371850" indent="-171450" defTabSz="457200" fontAlgn="base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29050" indent="-171450" defTabSz="457200" fontAlgn="base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dirty="0">
                <a:latin typeface="Georgia" panose="02040502050405020303" pitchFamily="18" charset="0"/>
              </a:rPr>
              <a:t>Pathway Drive – Traffic Calming Concept</a:t>
            </a:r>
          </a:p>
        </p:txBody>
      </p:sp>
      <p:pic>
        <p:nvPicPr>
          <p:cNvPr id="3" name="Content Placeholder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9" t="33233" r="12084" b="36730"/>
          <a:stretch/>
        </p:blipFill>
        <p:spPr>
          <a:xfrm>
            <a:off x="605327" y="1676400"/>
            <a:ext cx="8077200" cy="41778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066800" y="20652"/>
            <a:ext cx="785653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200150" indent="-285750"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543050" indent="-171450"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00250" indent="-171450"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457450" indent="-171450" defTabSz="457200" fontAlgn="base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14650" indent="-171450" defTabSz="457200" fontAlgn="base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371850" indent="-171450" defTabSz="457200" fontAlgn="base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29050" indent="-171450" defTabSz="457200" fontAlgn="base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dirty="0">
                <a:latin typeface="Georgia" panose="02040502050405020303" pitchFamily="18" charset="0"/>
              </a:rPr>
              <a:t>Bike Plan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" t="2585" r="2966" b="3042"/>
          <a:stretch/>
        </p:blipFill>
        <p:spPr>
          <a:xfrm>
            <a:off x="2438400" y="616403"/>
            <a:ext cx="4800600" cy="62579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1092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38200"/>
            <a:ext cx="8229600" cy="5633276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230672" y="3619500"/>
            <a:ext cx="7770328" cy="2848472"/>
            <a:chOff x="230672" y="3619500"/>
            <a:chExt cx="7770328" cy="2848472"/>
          </a:xfrm>
        </p:grpSpPr>
        <p:sp>
          <p:nvSpPr>
            <p:cNvPr id="13" name="Freeform 12"/>
            <p:cNvSpPr/>
            <p:nvPr/>
          </p:nvSpPr>
          <p:spPr>
            <a:xfrm>
              <a:off x="6467475" y="3619500"/>
              <a:ext cx="1533525" cy="542925"/>
            </a:xfrm>
            <a:custGeom>
              <a:avLst/>
              <a:gdLst>
                <a:gd name="connsiteX0" fmla="*/ 0 w 1533525"/>
                <a:gd name="connsiteY0" fmla="*/ 76200 h 542925"/>
                <a:gd name="connsiteX1" fmla="*/ 0 w 1533525"/>
                <a:gd name="connsiteY1" fmla="*/ 257175 h 542925"/>
                <a:gd name="connsiteX2" fmla="*/ 790575 w 1533525"/>
                <a:gd name="connsiteY2" fmla="*/ 190500 h 542925"/>
                <a:gd name="connsiteX3" fmla="*/ 1438275 w 1533525"/>
                <a:gd name="connsiteY3" fmla="*/ 542925 h 542925"/>
                <a:gd name="connsiteX4" fmla="*/ 1533525 w 1533525"/>
                <a:gd name="connsiteY4" fmla="*/ 504825 h 542925"/>
                <a:gd name="connsiteX5" fmla="*/ 1457325 w 1533525"/>
                <a:gd name="connsiteY5" fmla="*/ 352425 h 542925"/>
                <a:gd name="connsiteX6" fmla="*/ 923925 w 1533525"/>
                <a:gd name="connsiteY6" fmla="*/ 0 h 542925"/>
                <a:gd name="connsiteX7" fmla="*/ 0 w 1533525"/>
                <a:gd name="connsiteY7" fmla="*/ 76200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33525" h="542925">
                  <a:moveTo>
                    <a:pt x="0" y="76200"/>
                  </a:moveTo>
                  <a:lnTo>
                    <a:pt x="0" y="257175"/>
                  </a:lnTo>
                  <a:lnTo>
                    <a:pt x="790575" y="190500"/>
                  </a:lnTo>
                  <a:lnTo>
                    <a:pt x="1438275" y="542925"/>
                  </a:lnTo>
                  <a:lnTo>
                    <a:pt x="1533525" y="504825"/>
                  </a:lnTo>
                  <a:lnTo>
                    <a:pt x="1457325" y="352425"/>
                  </a:lnTo>
                  <a:lnTo>
                    <a:pt x="923925" y="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FFC000">
                <a:alpha val="45000"/>
              </a:srgbClr>
            </a:solidFill>
            <a:ln>
              <a:solidFill>
                <a:srgbClr val="FFC000">
                  <a:alpha val="51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30672" y="6098640"/>
              <a:ext cx="3518912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</a:rPr>
                <a:t>East Main Restriping Proposal</a:t>
              </a:r>
            </a:p>
          </p:txBody>
        </p:sp>
      </p:grpSp>
      <p:sp>
        <p:nvSpPr>
          <p:cNvPr id="2" name="Title 1"/>
          <p:cNvSpPr txBox="1">
            <a:spLocks/>
          </p:cNvSpPr>
          <p:nvPr/>
        </p:nvSpPr>
        <p:spPr bwMode="auto">
          <a:xfrm>
            <a:off x="1066800" y="20652"/>
            <a:ext cx="785653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200150" indent="-285750"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543050" indent="-171450"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00250" indent="-171450"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457450" indent="-171450" defTabSz="457200" fontAlgn="base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14650" indent="-171450" defTabSz="457200" fontAlgn="base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371850" indent="-171450" defTabSz="457200" fontAlgn="base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29050" indent="-171450" defTabSz="457200" fontAlgn="base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dirty="0">
                <a:latin typeface="Georgia" panose="02040502050405020303" pitchFamily="18" charset="0"/>
              </a:rPr>
              <a:t>Proposed Downtown Improvements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230673" y="3109914"/>
            <a:ext cx="6703527" cy="2250062"/>
            <a:chOff x="230673" y="3109914"/>
            <a:chExt cx="6703527" cy="2250062"/>
          </a:xfrm>
        </p:grpSpPr>
        <p:grpSp>
          <p:nvGrpSpPr>
            <p:cNvPr id="9" name="Group 8"/>
            <p:cNvGrpSpPr/>
            <p:nvPr/>
          </p:nvGrpSpPr>
          <p:grpSpPr>
            <a:xfrm>
              <a:off x="1276351" y="3109914"/>
              <a:ext cx="5657849" cy="776286"/>
              <a:chOff x="1276351" y="3109914"/>
              <a:chExt cx="5657849" cy="776286"/>
            </a:xfrm>
          </p:grpSpPr>
          <p:sp>
            <p:nvSpPr>
              <p:cNvPr id="4" name="Isosceles Triangle 3"/>
              <p:cNvSpPr/>
              <p:nvPr/>
            </p:nvSpPr>
            <p:spPr>
              <a:xfrm>
                <a:off x="6553200" y="3733800"/>
                <a:ext cx="76200" cy="76200"/>
              </a:xfrm>
              <a:prstGeom prst="triangle">
                <a:avLst/>
              </a:prstGeom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Isosceles Triangle 4"/>
              <p:cNvSpPr/>
              <p:nvPr/>
            </p:nvSpPr>
            <p:spPr>
              <a:xfrm>
                <a:off x="6858000" y="3695700"/>
                <a:ext cx="76200" cy="76200"/>
              </a:xfrm>
              <a:prstGeom prst="triangle">
                <a:avLst/>
              </a:prstGeom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Isosceles Triangle 5"/>
              <p:cNvSpPr/>
              <p:nvPr/>
            </p:nvSpPr>
            <p:spPr>
              <a:xfrm>
                <a:off x="6072191" y="3810000"/>
                <a:ext cx="76200" cy="76200"/>
              </a:xfrm>
              <a:prstGeom prst="triangle">
                <a:avLst/>
              </a:prstGeom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Isosceles Triangle 6"/>
              <p:cNvSpPr/>
              <p:nvPr/>
            </p:nvSpPr>
            <p:spPr>
              <a:xfrm>
                <a:off x="6072191" y="3573875"/>
                <a:ext cx="76200" cy="76200"/>
              </a:xfrm>
              <a:prstGeom prst="triangle">
                <a:avLst/>
              </a:prstGeom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Isosceles Triangle 7"/>
              <p:cNvSpPr/>
              <p:nvPr/>
            </p:nvSpPr>
            <p:spPr>
              <a:xfrm>
                <a:off x="1276351" y="3109914"/>
                <a:ext cx="76200" cy="76200"/>
              </a:xfrm>
              <a:prstGeom prst="triangle">
                <a:avLst/>
              </a:prstGeom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30673" y="4990644"/>
              <a:ext cx="2749471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F0"/>
                  </a:solidFill>
                </a:rPr>
                <a:t>Bicycle Loop Detectors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30673" y="1576385"/>
            <a:ext cx="5917718" cy="4291015"/>
            <a:chOff x="230673" y="1576385"/>
            <a:chExt cx="5917718" cy="4291015"/>
          </a:xfrm>
        </p:grpSpPr>
        <p:grpSp>
          <p:nvGrpSpPr>
            <p:cNvPr id="12" name="Group 11"/>
            <p:cNvGrpSpPr/>
            <p:nvPr/>
          </p:nvGrpSpPr>
          <p:grpSpPr>
            <a:xfrm>
              <a:off x="5334000" y="1576385"/>
              <a:ext cx="814391" cy="4291015"/>
              <a:chOff x="5334000" y="1576385"/>
              <a:chExt cx="814391" cy="4291015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5919791" y="5638800"/>
                <a:ext cx="228600" cy="228600"/>
              </a:xfrm>
              <a:prstGeom prst="ellipse">
                <a:avLst/>
              </a:prstGeom>
              <a:solidFill>
                <a:srgbClr val="71EE32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334000" y="1576385"/>
                <a:ext cx="228600" cy="228600"/>
              </a:xfrm>
              <a:prstGeom prst="ellipse">
                <a:avLst/>
              </a:prstGeom>
              <a:solidFill>
                <a:srgbClr val="71EE32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230673" y="5359976"/>
              <a:ext cx="167225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71EE32"/>
                  </a:solidFill>
                </a:rPr>
                <a:t>Roundabouts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30673" y="2414588"/>
            <a:ext cx="6574940" cy="3684052"/>
            <a:chOff x="230673" y="2414588"/>
            <a:chExt cx="6574940" cy="3684052"/>
          </a:xfrm>
        </p:grpSpPr>
        <p:sp>
          <p:nvSpPr>
            <p:cNvPr id="25" name="Freeform 24"/>
            <p:cNvSpPr/>
            <p:nvPr/>
          </p:nvSpPr>
          <p:spPr>
            <a:xfrm>
              <a:off x="6360319" y="2414588"/>
              <a:ext cx="445294" cy="521493"/>
            </a:xfrm>
            <a:custGeom>
              <a:avLst/>
              <a:gdLst>
                <a:gd name="connsiteX0" fmla="*/ 0 w 445294"/>
                <a:gd name="connsiteY0" fmla="*/ 521493 h 521493"/>
                <a:gd name="connsiteX1" fmla="*/ 192881 w 445294"/>
                <a:gd name="connsiteY1" fmla="*/ 519112 h 521493"/>
                <a:gd name="connsiteX2" fmla="*/ 247650 w 445294"/>
                <a:gd name="connsiteY2" fmla="*/ 459581 h 521493"/>
                <a:gd name="connsiteX3" fmla="*/ 242887 w 445294"/>
                <a:gd name="connsiteY3" fmla="*/ 257175 h 521493"/>
                <a:gd name="connsiteX4" fmla="*/ 254794 w 445294"/>
                <a:gd name="connsiteY4" fmla="*/ 104775 h 521493"/>
                <a:gd name="connsiteX5" fmla="*/ 278606 w 445294"/>
                <a:gd name="connsiteY5" fmla="*/ 14287 h 521493"/>
                <a:gd name="connsiteX6" fmla="*/ 445294 w 445294"/>
                <a:gd name="connsiteY6" fmla="*/ 0 h 521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5294" h="521493">
                  <a:moveTo>
                    <a:pt x="0" y="521493"/>
                  </a:moveTo>
                  <a:lnTo>
                    <a:pt x="192881" y="519112"/>
                  </a:lnTo>
                  <a:lnTo>
                    <a:pt x="247650" y="459581"/>
                  </a:lnTo>
                  <a:lnTo>
                    <a:pt x="242887" y="257175"/>
                  </a:lnTo>
                  <a:lnTo>
                    <a:pt x="254794" y="104775"/>
                  </a:lnTo>
                  <a:lnTo>
                    <a:pt x="278606" y="14287"/>
                  </a:lnTo>
                  <a:lnTo>
                    <a:pt x="445294" y="0"/>
                  </a:lnTo>
                </a:path>
              </a:pathLst>
            </a:custGeom>
            <a:noFill/>
            <a:ln w="5715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30673" y="5729308"/>
              <a:ext cx="2710999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Bike/Ped Rail Crossing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989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066800" y="20652"/>
            <a:ext cx="7856537" cy="665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200150" indent="-285750"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543050" indent="-171450"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00250" indent="-171450"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457450" indent="-171450" defTabSz="457200" fontAlgn="base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14650" indent="-171450" defTabSz="457200" fontAlgn="base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371850" indent="-171450" defTabSz="457200" fontAlgn="base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29050" indent="-171450" defTabSz="457200" fontAlgn="base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dirty="0">
                <a:latin typeface="Georgia" panose="02040502050405020303" pitchFamily="18" charset="0"/>
              </a:rPr>
              <a:t>Stroud Lane Bike Path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9600"/>
            <a:ext cx="3343275" cy="594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768" y="609600"/>
            <a:ext cx="334327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15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104264"/>
            <a:ext cx="4267200" cy="412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95"/>
          <a:stretch>
            <a:fillRect/>
          </a:stretch>
        </p:blipFill>
        <p:spPr bwMode="auto">
          <a:xfrm>
            <a:off x="4730411" y="3011488"/>
            <a:ext cx="4208462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itle 1"/>
          <p:cNvSpPr txBox="1">
            <a:spLocks/>
          </p:cNvSpPr>
          <p:nvPr/>
        </p:nvSpPr>
        <p:spPr bwMode="auto">
          <a:xfrm>
            <a:off x="719931" y="203744"/>
            <a:ext cx="5680869" cy="780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200150" indent="-285750"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543050" indent="-171450"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00250" indent="-171450"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457450" indent="-171450" defTabSz="457200" fontAlgn="base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14650" indent="-171450" defTabSz="457200" fontAlgn="base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371850" indent="-171450" defTabSz="457200" fontAlgn="base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29050" indent="-171450" defTabSz="457200" fontAlgn="base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 dirty="0">
                <a:latin typeface="Georgia" panose="02040502050405020303" pitchFamily="18" charset="0"/>
              </a:rPr>
              <a:t>Upcoming Events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533400"/>
            <a:ext cx="3126728" cy="2319047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EBEBEB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4151</TotalTime>
  <Words>326</Words>
  <Application>Microsoft Office PowerPoint</Application>
  <PresentationFormat>On-screen Show (4:3)</PresentationFormat>
  <Paragraphs>56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ＭＳ Ｐゴシック</vt:lpstr>
      <vt:lpstr>Arial</vt:lpstr>
      <vt:lpstr>Calibri</vt:lpstr>
      <vt:lpstr>Corbel</vt:lpstr>
      <vt:lpstr>Georgia</vt:lpstr>
      <vt:lpstr>Parallax</vt:lpstr>
      <vt:lpstr>PowerPoint Presentation</vt:lpstr>
      <vt:lpstr>PowerPoint Presentation</vt:lpstr>
      <vt:lpstr>ITRE Bike Counters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>City of Durham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dalem</dc:creator>
  <cp:lastModifiedBy>Withrow, Kenneth</cp:lastModifiedBy>
  <cp:revision>159</cp:revision>
  <cp:lastPrinted>2017-04-06T18:33:03Z</cp:lastPrinted>
  <dcterms:created xsi:type="dcterms:W3CDTF">2011-01-19T17:26:59Z</dcterms:created>
  <dcterms:modified xsi:type="dcterms:W3CDTF">2018-03-16T11:43:57Z</dcterms:modified>
</cp:coreProperties>
</file>