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6" r:id="rId2"/>
    <p:sldMasterId id="2147483731" r:id="rId3"/>
    <p:sldMasterId id="2147483751" r:id="rId4"/>
    <p:sldMasterId id="2147483763" r:id="rId5"/>
  </p:sldMasterIdLst>
  <p:notesMasterIdLst>
    <p:notesMasterId r:id="rId132"/>
  </p:notesMasterIdLst>
  <p:sldIdLst>
    <p:sldId id="257" r:id="rId6"/>
    <p:sldId id="258" r:id="rId7"/>
    <p:sldId id="259" r:id="rId8"/>
    <p:sldId id="260" r:id="rId9"/>
    <p:sldId id="261" r:id="rId10"/>
    <p:sldId id="263" r:id="rId11"/>
    <p:sldId id="358" r:id="rId12"/>
    <p:sldId id="359" r:id="rId13"/>
    <p:sldId id="360" r:id="rId14"/>
    <p:sldId id="426" r:id="rId15"/>
    <p:sldId id="264" r:id="rId16"/>
    <p:sldId id="400" r:id="rId17"/>
    <p:sldId id="399" r:id="rId18"/>
    <p:sldId id="265" r:id="rId19"/>
    <p:sldId id="401" r:id="rId20"/>
    <p:sldId id="266" r:id="rId21"/>
    <p:sldId id="267" r:id="rId22"/>
    <p:sldId id="269" r:id="rId23"/>
    <p:sldId id="402" r:id="rId24"/>
    <p:sldId id="272" r:id="rId25"/>
    <p:sldId id="403" r:id="rId26"/>
    <p:sldId id="270" r:id="rId27"/>
    <p:sldId id="431" r:id="rId28"/>
    <p:sldId id="271" r:id="rId29"/>
    <p:sldId id="385" r:id="rId30"/>
    <p:sldId id="396" r:id="rId31"/>
    <p:sldId id="282" r:id="rId32"/>
    <p:sldId id="283" r:id="rId33"/>
    <p:sldId id="284" r:id="rId34"/>
    <p:sldId id="285" r:id="rId35"/>
    <p:sldId id="286" r:id="rId36"/>
    <p:sldId id="287" r:id="rId37"/>
    <p:sldId id="288" r:id="rId38"/>
    <p:sldId id="289" r:id="rId39"/>
    <p:sldId id="278" r:id="rId40"/>
    <p:sldId id="290" r:id="rId41"/>
    <p:sldId id="291" r:id="rId42"/>
    <p:sldId id="292" r:id="rId43"/>
    <p:sldId id="293" r:id="rId44"/>
    <p:sldId id="294" r:id="rId45"/>
    <p:sldId id="295" r:id="rId46"/>
    <p:sldId id="296" r:id="rId47"/>
    <p:sldId id="388" r:id="rId48"/>
    <p:sldId id="389" r:id="rId49"/>
    <p:sldId id="390" r:id="rId50"/>
    <p:sldId id="391" r:id="rId51"/>
    <p:sldId id="392" r:id="rId52"/>
    <p:sldId id="393" r:id="rId53"/>
    <p:sldId id="394" r:id="rId54"/>
    <p:sldId id="303" r:id="rId55"/>
    <p:sldId id="304" r:id="rId56"/>
    <p:sldId id="308" r:id="rId57"/>
    <p:sldId id="309" r:id="rId58"/>
    <p:sldId id="310" r:id="rId59"/>
    <p:sldId id="311" r:id="rId60"/>
    <p:sldId id="312" r:id="rId61"/>
    <p:sldId id="313" r:id="rId62"/>
    <p:sldId id="314" r:id="rId63"/>
    <p:sldId id="315" r:id="rId64"/>
    <p:sldId id="316" r:id="rId65"/>
    <p:sldId id="318" r:id="rId66"/>
    <p:sldId id="319" r:id="rId67"/>
    <p:sldId id="320" r:id="rId68"/>
    <p:sldId id="321" r:id="rId69"/>
    <p:sldId id="322" r:id="rId70"/>
    <p:sldId id="273" r:id="rId71"/>
    <p:sldId id="279" r:id="rId72"/>
    <p:sldId id="432" r:id="rId73"/>
    <p:sldId id="280"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275" r:id="rId88"/>
    <p:sldId id="281" r:id="rId89"/>
    <p:sldId id="446" r:id="rId90"/>
    <p:sldId id="348" r:id="rId91"/>
    <p:sldId id="349" r:id="rId92"/>
    <p:sldId id="350" r:id="rId93"/>
    <p:sldId id="352" r:id="rId94"/>
    <p:sldId id="353" r:id="rId95"/>
    <p:sldId id="354" r:id="rId96"/>
    <p:sldId id="355" r:id="rId97"/>
    <p:sldId id="356" r:id="rId98"/>
    <p:sldId id="357" r:id="rId99"/>
    <p:sldId id="373" r:id="rId100"/>
    <p:sldId id="374" r:id="rId101"/>
    <p:sldId id="364" r:id="rId102"/>
    <p:sldId id="361" r:id="rId103"/>
    <p:sldId id="362" r:id="rId104"/>
    <p:sldId id="363" r:id="rId105"/>
    <p:sldId id="365" r:id="rId106"/>
    <p:sldId id="366" r:id="rId107"/>
    <p:sldId id="367" r:id="rId108"/>
    <p:sldId id="368" r:id="rId109"/>
    <p:sldId id="404" r:id="rId110"/>
    <p:sldId id="369" r:id="rId111"/>
    <p:sldId id="370" r:id="rId112"/>
    <p:sldId id="405" r:id="rId113"/>
    <p:sldId id="371" r:id="rId114"/>
    <p:sldId id="428" r:id="rId115"/>
    <p:sldId id="386" r:id="rId116"/>
    <p:sldId id="397" r:id="rId117"/>
    <p:sldId id="2146850058" r:id="rId118"/>
    <p:sldId id="3570" r:id="rId119"/>
    <p:sldId id="2146850059" r:id="rId120"/>
    <p:sldId id="3567" r:id="rId121"/>
    <p:sldId id="3568" r:id="rId122"/>
    <p:sldId id="2146850060" r:id="rId123"/>
    <p:sldId id="3571" r:id="rId124"/>
    <p:sldId id="3572" r:id="rId125"/>
    <p:sldId id="3573" r:id="rId126"/>
    <p:sldId id="372" r:id="rId127"/>
    <p:sldId id="376" r:id="rId128"/>
    <p:sldId id="378" r:id="rId129"/>
    <p:sldId id="379" r:id="rId130"/>
    <p:sldId id="380" r:id="rId1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MPO - 1" id="{E1D8F649-B6E6-4294-95E4-B85CA4A7BBFE}">
          <p14:sldIdLst>
            <p14:sldId id="257"/>
            <p14:sldId id="258"/>
            <p14:sldId id="259"/>
            <p14:sldId id="260"/>
            <p14:sldId id="261"/>
            <p14:sldId id="263"/>
            <p14:sldId id="358"/>
            <p14:sldId id="359"/>
            <p14:sldId id="360"/>
            <p14:sldId id="426"/>
            <p14:sldId id="264"/>
            <p14:sldId id="400"/>
            <p14:sldId id="399"/>
            <p14:sldId id="265"/>
            <p14:sldId id="401"/>
            <p14:sldId id="266"/>
            <p14:sldId id="267"/>
            <p14:sldId id="269"/>
            <p14:sldId id="402"/>
            <p14:sldId id="272"/>
            <p14:sldId id="403"/>
            <p14:sldId id="270"/>
            <p14:sldId id="431"/>
            <p14:sldId id="271"/>
            <p14:sldId id="385"/>
            <p14:sldId id="396"/>
          </p14:sldIdLst>
        </p14:section>
        <p14:section name="FHWA-1" id="{436E74BA-7C41-4D99-AFE2-6693FF98F207}">
          <p14:sldIdLst>
            <p14:sldId id="282"/>
            <p14:sldId id="283"/>
            <p14:sldId id="284"/>
            <p14:sldId id="285"/>
            <p14:sldId id="286"/>
            <p14:sldId id="287"/>
            <p14:sldId id="288"/>
            <p14:sldId id="289"/>
            <p14:sldId id="278"/>
            <p14:sldId id="290"/>
            <p14:sldId id="291"/>
            <p14:sldId id="292"/>
            <p14:sldId id="293"/>
            <p14:sldId id="294"/>
            <p14:sldId id="295"/>
            <p14:sldId id="296"/>
            <p14:sldId id="388"/>
            <p14:sldId id="389"/>
            <p14:sldId id="390"/>
            <p14:sldId id="391"/>
            <p14:sldId id="392"/>
            <p14:sldId id="393"/>
            <p14:sldId id="394"/>
            <p14:sldId id="303"/>
          </p14:sldIdLst>
        </p14:section>
        <p14:section name="FHWA-2" id="{3D191E33-52E1-459E-B135-0B3706DA1590}">
          <p14:sldIdLst>
            <p14:sldId id="304"/>
            <p14:sldId id="308"/>
            <p14:sldId id="309"/>
            <p14:sldId id="310"/>
            <p14:sldId id="311"/>
            <p14:sldId id="312"/>
            <p14:sldId id="313"/>
            <p14:sldId id="314"/>
            <p14:sldId id="315"/>
            <p14:sldId id="316"/>
            <p14:sldId id="318"/>
            <p14:sldId id="319"/>
            <p14:sldId id="320"/>
            <p14:sldId id="321"/>
            <p14:sldId id="322"/>
          </p14:sldIdLst>
        </p14:section>
        <p14:section name="NCDOT-1" id="{0A488EF1-8413-4DCC-9105-48EF182C0486}">
          <p14:sldIdLst>
            <p14:sldId id="273"/>
            <p14:sldId id="279"/>
            <p14:sldId id="432"/>
            <p14:sldId id="280"/>
            <p14:sldId id="433"/>
            <p14:sldId id="434"/>
            <p14:sldId id="435"/>
            <p14:sldId id="436"/>
            <p14:sldId id="437"/>
            <p14:sldId id="438"/>
            <p14:sldId id="439"/>
            <p14:sldId id="440"/>
            <p14:sldId id="441"/>
            <p14:sldId id="442"/>
            <p14:sldId id="443"/>
            <p14:sldId id="444"/>
            <p14:sldId id="445"/>
            <p14:sldId id="275"/>
            <p14:sldId id="281"/>
            <p14:sldId id="446"/>
          </p14:sldIdLst>
        </p14:section>
        <p14:section name="NCDOT-2" id="{082F92A7-9742-4A92-910F-F560D1A82AA4}">
          <p14:sldIdLst>
            <p14:sldId id="348"/>
            <p14:sldId id="349"/>
            <p14:sldId id="350"/>
            <p14:sldId id="352"/>
            <p14:sldId id="353"/>
            <p14:sldId id="354"/>
            <p14:sldId id="355"/>
            <p14:sldId id="356"/>
          </p14:sldIdLst>
        </p14:section>
        <p14:section name="CAMPO-2" id="{95F2DA02-568C-4E1E-AE64-389E59D0C69E}">
          <p14:sldIdLst>
            <p14:sldId id="357"/>
            <p14:sldId id="373"/>
            <p14:sldId id="374"/>
            <p14:sldId id="364"/>
            <p14:sldId id="361"/>
            <p14:sldId id="362"/>
            <p14:sldId id="363"/>
            <p14:sldId id="365"/>
            <p14:sldId id="366"/>
            <p14:sldId id="367"/>
            <p14:sldId id="368"/>
            <p14:sldId id="404"/>
            <p14:sldId id="369"/>
            <p14:sldId id="370"/>
            <p14:sldId id="405"/>
            <p14:sldId id="371"/>
            <p14:sldId id="428"/>
            <p14:sldId id="386"/>
            <p14:sldId id="397"/>
            <p14:sldId id="2146850058"/>
            <p14:sldId id="3570"/>
            <p14:sldId id="2146850059"/>
            <p14:sldId id="3567"/>
            <p14:sldId id="3568"/>
            <p14:sldId id="2146850060"/>
            <p14:sldId id="3571"/>
            <p14:sldId id="3572"/>
            <p14:sldId id="3573"/>
            <p14:sldId id="372"/>
            <p14:sldId id="376"/>
            <p14:sldId id="378"/>
            <p14:sldId id="379"/>
            <p14:sldId id="3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7" autoAdjust="0"/>
    <p:restoredTop sz="94598" autoAdjust="0"/>
  </p:normalViewPr>
  <p:slideViewPr>
    <p:cSldViewPr>
      <p:cViewPr varScale="1">
        <p:scale>
          <a:sx n="87" d="100"/>
          <a:sy n="87" d="100"/>
        </p:scale>
        <p:origin x="353" y="55"/>
      </p:cViewPr>
      <p:guideLst>
        <p:guide orient="horz" pos="2160"/>
        <p:guide pos="2880"/>
      </p:guideLst>
    </p:cSldViewPr>
  </p:slideViewPr>
  <p:outlineViewPr>
    <p:cViewPr>
      <p:scale>
        <a:sx n="33" d="100"/>
        <a:sy n="33" d="100"/>
      </p:scale>
      <p:origin x="0" y="-3955"/>
    </p:cViewPr>
  </p:outlin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Modal Investment Mix</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F0-48BF-BEA2-47A5E595C8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F0-48BF-BEA2-47A5E595C8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F0-48BF-BEA2-47A5E595C85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Roadway ($16,250,000)</c:v>
                </c:pt>
                <c:pt idx="1">
                  <c:v>Bicycle Pedestrian ($6,750,000)</c:v>
                </c:pt>
                <c:pt idx="2">
                  <c:v>Transit ($2,000,000)</c:v>
                </c:pt>
              </c:strCache>
            </c:strRef>
          </c:cat>
          <c:val>
            <c:numRef>
              <c:f>Sheet1!$B$2:$B$4</c:f>
              <c:numCache>
                <c:formatCode>0%</c:formatCode>
                <c:ptCount val="3"/>
                <c:pt idx="0">
                  <c:v>0.65</c:v>
                </c:pt>
                <c:pt idx="1">
                  <c:v>0.27</c:v>
                </c:pt>
                <c:pt idx="2">
                  <c:v>0.08</c:v>
                </c:pt>
              </c:numCache>
            </c:numRef>
          </c:val>
          <c:extLst>
            <c:ext xmlns:c16="http://schemas.microsoft.com/office/drawing/2014/chart" uri="{C3380CC4-5D6E-409C-BE32-E72D297353CC}">
              <c16:uniqueId val="{00000006-64F0-48BF-BEA2-47A5E595C85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592066200058326"/>
          <c:y val="0.24009116607313502"/>
          <c:w val="0.3986745406824147"/>
          <c:h val="0.6063827349001668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63C96-A73B-4480-8D8A-896AC246B14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0C49852-63A0-44E3-8A06-A5321D9B1E53}">
      <dgm:prSet phldrT="[Text]"/>
      <dgm:spPr>
        <a:solidFill>
          <a:schemeClr val="accent2"/>
        </a:solidFill>
      </dgm:spPr>
      <dgm:t>
        <a:bodyPr/>
        <a:lstStyle/>
        <a:p>
          <a:r>
            <a:rPr lang="en-US" dirty="0">
              <a:latin typeface="+mj-lt"/>
            </a:rPr>
            <a:t>MTIP Approval</a:t>
          </a:r>
        </a:p>
      </dgm:t>
    </dgm:pt>
    <dgm:pt modelId="{012EF188-673A-410B-948F-DFC79CAD9291}" type="parTrans" cxnId="{26BB0104-B6AA-4665-B004-F92120CE7971}">
      <dgm:prSet/>
      <dgm:spPr/>
      <dgm:t>
        <a:bodyPr/>
        <a:lstStyle/>
        <a:p>
          <a:endParaRPr lang="en-US"/>
        </a:p>
      </dgm:t>
    </dgm:pt>
    <dgm:pt modelId="{B6D895C4-AEE4-4E4D-ABCC-85B5CE123E72}" type="sibTrans" cxnId="{26BB0104-B6AA-4665-B004-F92120CE7971}">
      <dgm:prSet/>
      <dgm:spPr/>
      <dgm:t>
        <a:bodyPr/>
        <a:lstStyle/>
        <a:p>
          <a:endParaRPr lang="en-US"/>
        </a:p>
      </dgm:t>
    </dgm:pt>
    <dgm:pt modelId="{84FDE057-C1B4-47D5-8553-88F38B145AC4}">
      <dgm:prSet phldrT="[Text]" custT="1"/>
      <dgm:spPr>
        <a:solidFill>
          <a:schemeClr val="accent2"/>
        </a:solidFill>
        <a:ln w="25400" cap="flat" cmpd="sng" algn="ctr">
          <a:solidFill>
            <a:prstClr val="white">
              <a:hueOff val="0"/>
              <a:satOff val="0"/>
              <a:lumOff val="0"/>
              <a:alphaOff val="0"/>
            </a:prstClr>
          </a:solidFill>
          <a:prstDash val="solid"/>
        </a:ln>
        <a:effectLst/>
      </dgm:spPr>
      <dgm:t>
        <a:bodyPr spcFirstLastPara="0" vert="horz" wrap="square" lIns="95250" tIns="95250" rIns="95250" bIns="95250" numCol="1" spcCol="1270" anchor="ctr" anchorCtr="0"/>
        <a:lstStyle/>
        <a:p>
          <a:pPr marL="0" lvl="0" indent="0" algn="ctr" defTabSz="1111250">
            <a:lnSpc>
              <a:spcPct val="90000"/>
            </a:lnSpc>
            <a:spcBef>
              <a:spcPct val="0"/>
            </a:spcBef>
            <a:spcAft>
              <a:spcPct val="35000"/>
            </a:spcAft>
            <a:buNone/>
          </a:pPr>
          <a:r>
            <a:rPr lang="en-US" sz="1800" kern="1200" dirty="0">
              <a:solidFill>
                <a:prstClr val="white"/>
              </a:solidFill>
              <a:latin typeface="+mj-lt"/>
              <a:ea typeface="+mn-ea"/>
              <a:cs typeface="+mn-cs"/>
            </a:rPr>
            <a:t>Scope Refinement</a:t>
          </a:r>
        </a:p>
      </dgm:t>
    </dgm:pt>
    <dgm:pt modelId="{4F25734D-DB26-4B24-BB89-BB03266877AD}" type="parTrans" cxnId="{888057D9-6118-4559-9C49-FA35ACF51598}">
      <dgm:prSet/>
      <dgm:spPr/>
      <dgm:t>
        <a:bodyPr/>
        <a:lstStyle/>
        <a:p>
          <a:endParaRPr lang="en-US"/>
        </a:p>
      </dgm:t>
    </dgm:pt>
    <dgm:pt modelId="{41AAAFAB-6C12-4574-8C21-EA6C496281B3}" type="sibTrans" cxnId="{888057D9-6118-4559-9C49-FA35ACF51598}">
      <dgm:prSet/>
      <dgm:spPr/>
      <dgm:t>
        <a:bodyPr/>
        <a:lstStyle/>
        <a:p>
          <a:endParaRPr lang="en-US"/>
        </a:p>
      </dgm:t>
    </dgm:pt>
    <dgm:pt modelId="{DC92068D-5F5F-4804-BD9E-6A02FC17BDA9}">
      <dgm:prSet phldrT="[Text]"/>
      <dgm:spPr>
        <a:solidFill>
          <a:schemeClr val="accent5"/>
        </a:solidFill>
      </dgm:spPr>
      <dgm:t>
        <a:bodyPr/>
        <a:lstStyle/>
        <a:p>
          <a:r>
            <a:rPr lang="en-US" dirty="0">
              <a:latin typeface="+mj-lt"/>
            </a:rPr>
            <a:t>Agreement</a:t>
          </a:r>
        </a:p>
      </dgm:t>
    </dgm:pt>
    <dgm:pt modelId="{16C242F7-1A25-4FC8-89AB-6EBD9BA6C6AF}" type="parTrans" cxnId="{BD5441C6-E80F-47D4-9F41-2BE41A40A3CC}">
      <dgm:prSet/>
      <dgm:spPr/>
      <dgm:t>
        <a:bodyPr/>
        <a:lstStyle/>
        <a:p>
          <a:endParaRPr lang="en-US"/>
        </a:p>
      </dgm:t>
    </dgm:pt>
    <dgm:pt modelId="{3BAFCB80-0B3D-487C-8679-E70E2839AE2C}" type="sibTrans" cxnId="{BD5441C6-E80F-47D4-9F41-2BE41A40A3CC}">
      <dgm:prSet/>
      <dgm:spPr/>
      <dgm:t>
        <a:bodyPr/>
        <a:lstStyle/>
        <a:p>
          <a:endParaRPr lang="en-US"/>
        </a:p>
      </dgm:t>
    </dgm:pt>
    <dgm:pt modelId="{D1A0A803-34AB-4C08-A22E-AD35DEDC58EC}">
      <dgm:prSet phldrT="[Text]"/>
      <dgm:spPr>
        <a:solidFill>
          <a:schemeClr val="accent5"/>
        </a:solidFill>
      </dgm:spPr>
      <dgm:t>
        <a:bodyPr/>
        <a:lstStyle/>
        <a:p>
          <a:r>
            <a:rPr lang="en-US" dirty="0">
              <a:latin typeface="+mj-lt"/>
            </a:rPr>
            <a:t>PE Authorization</a:t>
          </a:r>
        </a:p>
      </dgm:t>
    </dgm:pt>
    <dgm:pt modelId="{B785F9A0-7CDC-4D84-9159-512EFCE27842}" type="parTrans" cxnId="{A2BCEB92-771E-4CF7-ADB9-9876B14C007C}">
      <dgm:prSet/>
      <dgm:spPr/>
      <dgm:t>
        <a:bodyPr/>
        <a:lstStyle/>
        <a:p>
          <a:endParaRPr lang="en-US"/>
        </a:p>
      </dgm:t>
    </dgm:pt>
    <dgm:pt modelId="{C9DABBB7-538D-4858-9F0E-A351234BD8C4}" type="sibTrans" cxnId="{A2BCEB92-771E-4CF7-ADB9-9876B14C007C}">
      <dgm:prSet/>
      <dgm:spPr/>
      <dgm:t>
        <a:bodyPr/>
        <a:lstStyle/>
        <a:p>
          <a:endParaRPr lang="en-US"/>
        </a:p>
      </dgm:t>
    </dgm:pt>
    <dgm:pt modelId="{6D383B08-8C39-4EB8-9165-752E6B6A4CD8}">
      <dgm:prSet phldrT="[Text]"/>
      <dgm:spPr>
        <a:solidFill>
          <a:schemeClr val="accent1"/>
        </a:solidFill>
      </dgm:spPr>
      <dgm:t>
        <a:bodyPr/>
        <a:lstStyle/>
        <a:p>
          <a:r>
            <a:rPr lang="en-US" dirty="0">
              <a:latin typeface="+mj-lt"/>
            </a:rPr>
            <a:t>Environmental Approvals</a:t>
          </a:r>
        </a:p>
      </dgm:t>
    </dgm:pt>
    <dgm:pt modelId="{EBD3AAA8-82C7-4A74-9B3B-57431416B97A}" type="parTrans" cxnId="{C3265148-2F06-4EAE-B485-D6625AEE3B5C}">
      <dgm:prSet/>
      <dgm:spPr/>
      <dgm:t>
        <a:bodyPr/>
        <a:lstStyle/>
        <a:p>
          <a:endParaRPr lang="en-US"/>
        </a:p>
      </dgm:t>
    </dgm:pt>
    <dgm:pt modelId="{13C3F9F5-1A07-4937-9525-1A08E1AC5FFC}" type="sibTrans" cxnId="{C3265148-2F06-4EAE-B485-D6625AEE3B5C}">
      <dgm:prSet/>
      <dgm:spPr/>
      <dgm:t>
        <a:bodyPr/>
        <a:lstStyle/>
        <a:p>
          <a:endParaRPr lang="en-US"/>
        </a:p>
      </dgm:t>
    </dgm:pt>
    <dgm:pt modelId="{2D3917F5-41D3-4D60-B1BB-A3B499E75E8A}">
      <dgm:prSet phldrT="[Text]"/>
      <dgm:spPr>
        <a:solidFill>
          <a:schemeClr val="accent5"/>
        </a:solidFill>
      </dgm:spPr>
      <dgm:t>
        <a:bodyPr/>
        <a:lstStyle/>
        <a:p>
          <a:r>
            <a:rPr lang="en-US" dirty="0">
              <a:latin typeface="+mj-lt"/>
            </a:rPr>
            <a:t>ROW Authorization</a:t>
          </a:r>
        </a:p>
      </dgm:t>
    </dgm:pt>
    <dgm:pt modelId="{902721EE-9374-4A8E-AD79-7BC76E018660}" type="parTrans" cxnId="{1C6E672C-C288-4CC3-BD68-B7C2AFF23BFB}">
      <dgm:prSet/>
      <dgm:spPr/>
      <dgm:t>
        <a:bodyPr/>
        <a:lstStyle/>
        <a:p>
          <a:endParaRPr lang="en-US"/>
        </a:p>
      </dgm:t>
    </dgm:pt>
    <dgm:pt modelId="{FECE5B4F-E9E4-4A9C-81BD-5731A448C884}" type="sibTrans" cxnId="{1C6E672C-C288-4CC3-BD68-B7C2AFF23BFB}">
      <dgm:prSet/>
      <dgm:spPr/>
      <dgm:t>
        <a:bodyPr/>
        <a:lstStyle/>
        <a:p>
          <a:endParaRPr lang="en-US"/>
        </a:p>
      </dgm:t>
    </dgm:pt>
    <dgm:pt modelId="{70ED4D48-630D-4AAD-9C26-869CB39073E6}">
      <dgm:prSet phldrT="[Text]"/>
      <dgm:spPr>
        <a:solidFill>
          <a:schemeClr val="accent1"/>
        </a:solidFill>
      </dgm:spPr>
      <dgm:t>
        <a:bodyPr/>
        <a:lstStyle/>
        <a:p>
          <a:r>
            <a:rPr lang="en-US" dirty="0">
              <a:latin typeface="+mj-lt"/>
            </a:rPr>
            <a:t>ROW</a:t>
          </a:r>
        </a:p>
        <a:p>
          <a:r>
            <a:rPr lang="en-US" dirty="0">
              <a:latin typeface="+mj-lt"/>
            </a:rPr>
            <a:t>Approvals </a:t>
          </a:r>
        </a:p>
      </dgm:t>
    </dgm:pt>
    <dgm:pt modelId="{62F911DB-F2D2-4E83-B30B-A949284FD971}" type="parTrans" cxnId="{0E5FE073-0FC8-406E-9CC2-55B782F99B1D}">
      <dgm:prSet/>
      <dgm:spPr/>
      <dgm:t>
        <a:bodyPr/>
        <a:lstStyle/>
        <a:p>
          <a:endParaRPr lang="en-US"/>
        </a:p>
      </dgm:t>
    </dgm:pt>
    <dgm:pt modelId="{74A4D4BE-F8CD-433C-8C3B-6F1056FA3937}" type="sibTrans" cxnId="{0E5FE073-0FC8-406E-9CC2-55B782F99B1D}">
      <dgm:prSet/>
      <dgm:spPr/>
      <dgm:t>
        <a:bodyPr/>
        <a:lstStyle/>
        <a:p>
          <a:endParaRPr lang="en-US"/>
        </a:p>
      </dgm:t>
    </dgm:pt>
    <dgm:pt modelId="{CA8A67E7-0CF4-422D-A945-76D870493947}">
      <dgm:prSet phldrT="[Text]"/>
      <dgm:spPr>
        <a:solidFill>
          <a:schemeClr val="accent1"/>
        </a:solidFill>
      </dgm:spPr>
      <dgm:t>
        <a:bodyPr/>
        <a:lstStyle/>
        <a:p>
          <a:r>
            <a:rPr lang="en-US" dirty="0">
              <a:latin typeface="+mj-lt"/>
            </a:rPr>
            <a:t>PS&amp;E Approvals</a:t>
          </a:r>
        </a:p>
      </dgm:t>
    </dgm:pt>
    <dgm:pt modelId="{D322C3BC-94A9-482E-A712-B2BEFD39C498}" type="parTrans" cxnId="{064AA6F9-330B-4EB0-B642-F0200D6A8B80}">
      <dgm:prSet/>
      <dgm:spPr/>
      <dgm:t>
        <a:bodyPr/>
        <a:lstStyle/>
        <a:p>
          <a:endParaRPr lang="en-US"/>
        </a:p>
      </dgm:t>
    </dgm:pt>
    <dgm:pt modelId="{B15FDE2A-C1FA-4AA0-A202-E1C8F8EB5BB7}" type="sibTrans" cxnId="{064AA6F9-330B-4EB0-B642-F0200D6A8B80}">
      <dgm:prSet/>
      <dgm:spPr/>
      <dgm:t>
        <a:bodyPr/>
        <a:lstStyle/>
        <a:p>
          <a:endParaRPr lang="en-US"/>
        </a:p>
      </dgm:t>
    </dgm:pt>
    <dgm:pt modelId="{52186B22-89A5-48ED-A44A-6C96EC7D31FD}">
      <dgm:prSet phldrT="[Text]"/>
      <dgm:spPr>
        <a:solidFill>
          <a:schemeClr val="accent5"/>
        </a:solidFill>
      </dgm:spPr>
      <dgm:t>
        <a:bodyPr/>
        <a:lstStyle/>
        <a:p>
          <a:r>
            <a:rPr lang="en-US" dirty="0">
              <a:latin typeface="+mj-lt"/>
            </a:rPr>
            <a:t>Construction Authorization</a:t>
          </a:r>
        </a:p>
      </dgm:t>
    </dgm:pt>
    <dgm:pt modelId="{A5689E5C-E555-421B-8671-96E52C1A77EE}" type="parTrans" cxnId="{600C4BE1-B438-4E88-A988-BE10924CB5D7}">
      <dgm:prSet/>
      <dgm:spPr/>
      <dgm:t>
        <a:bodyPr/>
        <a:lstStyle/>
        <a:p>
          <a:endParaRPr lang="en-US"/>
        </a:p>
      </dgm:t>
    </dgm:pt>
    <dgm:pt modelId="{CBFD9A33-9EFE-42D5-9F2B-1FB96B3BF30C}" type="sibTrans" cxnId="{600C4BE1-B438-4E88-A988-BE10924CB5D7}">
      <dgm:prSet/>
      <dgm:spPr/>
      <dgm:t>
        <a:bodyPr/>
        <a:lstStyle/>
        <a:p>
          <a:endParaRPr lang="en-US"/>
        </a:p>
      </dgm:t>
    </dgm:pt>
    <dgm:pt modelId="{3C0AECF3-B8AA-4A16-8188-330693DEE311}" type="pres">
      <dgm:prSet presAssocID="{0DF63C96-A73B-4480-8D8A-896AC246B14C}" presName="Name0" presStyleCnt="0">
        <dgm:presLayoutVars>
          <dgm:dir/>
          <dgm:resizeHandles/>
        </dgm:presLayoutVars>
      </dgm:prSet>
      <dgm:spPr/>
    </dgm:pt>
    <dgm:pt modelId="{8305E711-5357-4DA3-8314-857E9E60A0C5}" type="pres">
      <dgm:prSet presAssocID="{10C49852-63A0-44E3-8A06-A5321D9B1E53}" presName="compNode" presStyleCnt="0"/>
      <dgm:spPr/>
    </dgm:pt>
    <dgm:pt modelId="{FBB97940-37B6-495A-83AE-EDAA1B435CD9}" type="pres">
      <dgm:prSet presAssocID="{10C49852-63A0-44E3-8A06-A5321D9B1E53}" presName="dummyConnPt" presStyleCnt="0"/>
      <dgm:spPr/>
    </dgm:pt>
    <dgm:pt modelId="{95025726-86AA-43D9-A6C3-1886697E7B4A}" type="pres">
      <dgm:prSet presAssocID="{10C49852-63A0-44E3-8A06-A5321D9B1E53}" presName="node" presStyleLbl="node1" presStyleIdx="0" presStyleCnt="9">
        <dgm:presLayoutVars>
          <dgm:bulletEnabled val="1"/>
        </dgm:presLayoutVars>
      </dgm:prSet>
      <dgm:spPr/>
    </dgm:pt>
    <dgm:pt modelId="{4C2B6517-68D6-4972-BBDB-31339C29F42A}" type="pres">
      <dgm:prSet presAssocID="{B6D895C4-AEE4-4E4D-ABCC-85B5CE123E72}" presName="sibTrans" presStyleLbl="bgSibTrans2D1" presStyleIdx="0" presStyleCnt="8"/>
      <dgm:spPr/>
    </dgm:pt>
    <dgm:pt modelId="{758AA93E-DFCA-4453-B449-61DE97476BAF}" type="pres">
      <dgm:prSet presAssocID="{84FDE057-C1B4-47D5-8553-88F38B145AC4}" presName="compNode" presStyleCnt="0"/>
      <dgm:spPr/>
    </dgm:pt>
    <dgm:pt modelId="{BC8F448F-0CA4-4C78-BFA2-5BB7C0818FB3}" type="pres">
      <dgm:prSet presAssocID="{84FDE057-C1B4-47D5-8553-88F38B145AC4}" presName="dummyConnPt" presStyleCnt="0"/>
      <dgm:spPr/>
    </dgm:pt>
    <dgm:pt modelId="{18A1CD26-9812-444C-AF16-9C81971A5CDA}" type="pres">
      <dgm:prSet presAssocID="{84FDE057-C1B4-47D5-8553-88F38B145AC4}" presName="node" presStyleLbl="node1" presStyleIdx="1" presStyleCnt="9">
        <dgm:presLayoutVars>
          <dgm:bulletEnabled val="1"/>
        </dgm:presLayoutVars>
      </dgm:prSet>
      <dgm:spPr>
        <a:xfrm>
          <a:off x="180625" y="1612478"/>
          <a:ext cx="2149822" cy="1289893"/>
        </a:xfrm>
        <a:prstGeom prst="roundRect">
          <a:avLst>
            <a:gd name="adj" fmla="val 10000"/>
          </a:avLst>
        </a:prstGeom>
      </dgm:spPr>
    </dgm:pt>
    <dgm:pt modelId="{C1B51287-AA46-4FB2-B8DD-2768933756D3}" type="pres">
      <dgm:prSet presAssocID="{41AAAFAB-6C12-4574-8C21-EA6C496281B3}" presName="sibTrans" presStyleLbl="bgSibTrans2D1" presStyleIdx="1" presStyleCnt="8"/>
      <dgm:spPr/>
    </dgm:pt>
    <dgm:pt modelId="{6D1AE0B8-7C61-4B93-A243-3BD707FDD321}" type="pres">
      <dgm:prSet presAssocID="{DC92068D-5F5F-4804-BD9E-6A02FC17BDA9}" presName="compNode" presStyleCnt="0"/>
      <dgm:spPr/>
    </dgm:pt>
    <dgm:pt modelId="{7EB1F938-419D-451E-B354-AA16387FC653}" type="pres">
      <dgm:prSet presAssocID="{DC92068D-5F5F-4804-BD9E-6A02FC17BDA9}" presName="dummyConnPt" presStyleCnt="0"/>
      <dgm:spPr/>
    </dgm:pt>
    <dgm:pt modelId="{6BB474E4-893A-4560-8086-13D90B343A78}" type="pres">
      <dgm:prSet presAssocID="{DC92068D-5F5F-4804-BD9E-6A02FC17BDA9}" presName="node" presStyleLbl="node1" presStyleIdx="2" presStyleCnt="9">
        <dgm:presLayoutVars>
          <dgm:bulletEnabled val="1"/>
        </dgm:presLayoutVars>
      </dgm:prSet>
      <dgm:spPr/>
    </dgm:pt>
    <dgm:pt modelId="{7C5E867D-37BB-40B1-8753-DB44C9A13E2C}" type="pres">
      <dgm:prSet presAssocID="{3BAFCB80-0B3D-487C-8679-E70E2839AE2C}" presName="sibTrans" presStyleLbl="bgSibTrans2D1" presStyleIdx="2" presStyleCnt="8"/>
      <dgm:spPr/>
    </dgm:pt>
    <dgm:pt modelId="{5A39796D-5299-4245-84CD-448E90BCED2E}" type="pres">
      <dgm:prSet presAssocID="{D1A0A803-34AB-4C08-A22E-AD35DEDC58EC}" presName="compNode" presStyleCnt="0"/>
      <dgm:spPr/>
    </dgm:pt>
    <dgm:pt modelId="{DFCC6BFC-E7E2-4C42-A641-9BB381276FA5}" type="pres">
      <dgm:prSet presAssocID="{D1A0A803-34AB-4C08-A22E-AD35DEDC58EC}" presName="dummyConnPt" presStyleCnt="0"/>
      <dgm:spPr/>
    </dgm:pt>
    <dgm:pt modelId="{F2DC6877-FCF0-4822-88EC-E9DC5D9B4F67}" type="pres">
      <dgm:prSet presAssocID="{D1A0A803-34AB-4C08-A22E-AD35DEDC58EC}" presName="node" presStyleLbl="node1" presStyleIdx="3" presStyleCnt="9">
        <dgm:presLayoutVars>
          <dgm:bulletEnabled val="1"/>
        </dgm:presLayoutVars>
      </dgm:prSet>
      <dgm:spPr/>
    </dgm:pt>
    <dgm:pt modelId="{568A4EDE-58EA-45CB-A9A7-DCF23A9841F8}" type="pres">
      <dgm:prSet presAssocID="{C9DABBB7-538D-4858-9F0E-A351234BD8C4}" presName="sibTrans" presStyleLbl="bgSibTrans2D1" presStyleIdx="3" presStyleCnt="8"/>
      <dgm:spPr/>
    </dgm:pt>
    <dgm:pt modelId="{E8FA12DE-FEB9-407F-8E7C-EBCA2E8B383E}" type="pres">
      <dgm:prSet presAssocID="{6D383B08-8C39-4EB8-9165-752E6B6A4CD8}" presName="compNode" presStyleCnt="0"/>
      <dgm:spPr/>
    </dgm:pt>
    <dgm:pt modelId="{AF8A2444-67EF-44E0-B13A-EB39552FAFFC}" type="pres">
      <dgm:prSet presAssocID="{6D383B08-8C39-4EB8-9165-752E6B6A4CD8}" presName="dummyConnPt" presStyleCnt="0"/>
      <dgm:spPr/>
    </dgm:pt>
    <dgm:pt modelId="{B3C9C654-0056-4CF0-AC8F-2EAC227EE3F0}" type="pres">
      <dgm:prSet presAssocID="{6D383B08-8C39-4EB8-9165-752E6B6A4CD8}" presName="node" presStyleLbl="node1" presStyleIdx="4" presStyleCnt="9">
        <dgm:presLayoutVars>
          <dgm:bulletEnabled val="1"/>
        </dgm:presLayoutVars>
      </dgm:prSet>
      <dgm:spPr/>
    </dgm:pt>
    <dgm:pt modelId="{66AA72AC-57B0-40FB-9929-A772696F6141}" type="pres">
      <dgm:prSet presAssocID="{13C3F9F5-1A07-4937-9525-1A08E1AC5FFC}" presName="sibTrans" presStyleLbl="bgSibTrans2D1" presStyleIdx="4" presStyleCnt="8"/>
      <dgm:spPr/>
    </dgm:pt>
    <dgm:pt modelId="{B7C270F7-BF27-40C7-96CE-C743D4F4CCA4}" type="pres">
      <dgm:prSet presAssocID="{2D3917F5-41D3-4D60-B1BB-A3B499E75E8A}" presName="compNode" presStyleCnt="0"/>
      <dgm:spPr/>
    </dgm:pt>
    <dgm:pt modelId="{914DE644-5664-4D39-BA09-874838421B3B}" type="pres">
      <dgm:prSet presAssocID="{2D3917F5-41D3-4D60-B1BB-A3B499E75E8A}" presName="dummyConnPt" presStyleCnt="0"/>
      <dgm:spPr/>
    </dgm:pt>
    <dgm:pt modelId="{3E382D42-5F9C-4C49-A669-ED086FB0F7FB}" type="pres">
      <dgm:prSet presAssocID="{2D3917F5-41D3-4D60-B1BB-A3B499E75E8A}" presName="node" presStyleLbl="node1" presStyleIdx="5" presStyleCnt="9">
        <dgm:presLayoutVars>
          <dgm:bulletEnabled val="1"/>
        </dgm:presLayoutVars>
      </dgm:prSet>
      <dgm:spPr/>
    </dgm:pt>
    <dgm:pt modelId="{213FACDA-9562-4FDA-ACE4-FE643E15A7E8}" type="pres">
      <dgm:prSet presAssocID="{FECE5B4F-E9E4-4A9C-81BD-5731A448C884}" presName="sibTrans" presStyleLbl="bgSibTrans2D1" presStyleIdx="5" presStyleCnt="8"/>
      <dgm:spPr/>
    </dgm:pt>
    <dgm:pt modelId="{C0297D98-4F8D-474C-B763-AD920204D2EE}" type="pres">
      <dgm:prSet presAssocID="{70ED4D48-630D-4AAD-9C26-869CB39073E6}" presName="compNode" presStyleCnt="0"/>
      <dgm:spPr/>
    </dgm:pt>
    <dgm:pt modelId="{24EC0922-18B6-4D7E-8DD3-813A0B30F7DF}" type="pres">
      <dgm:prSet presAssocID="{70ED4D48-630D-4AAD-9C26-869CB39073E6}" presName="dummyConnPt" presStyleCnt="0"/>
      <dgm:spPr/>
    </dgm:pt>
    <dgm:pt modelId="{BE63E45A-A90B-4075-85FF-106B867EF177}" type="pres">
      <dgm:prSet presAssocID="{70ED4D48-630D-4AAD-9C26-869CB39073E6}" presName="node" presStyleLbl="node1" presStyleIdx="6" presStyleCnt="9">
        <dgm:presLayoutVars>
          <dgm:bulletEnabled val="1"/>
        </dgm:presLayoutVars>
      </dgm:prSet>
      <dgm:spPr/>
    </dgm:pt>
    <dgm:pt modelId="{486FE361-DAC9-40A0-B700-EE8618368BB3}" type="pres">
      <dgm:prSet presAssocID="{74A4D4BE-F8CD-433C-8C3B-6F1056FA3937}" presName="sibTrans" presStyleLbl="bgSibTrans2D1" presStyleIdx="6" presStyleCnt="8"/>
      <dgm:spPr/>
    </dgm:pt>
    <dgm:pt modelId="{F1A5FF65-9780-4869-943B-A594C6C2AAFF}" type="pres">
      <dgm:prSet presAssocID="{CA8A67E7-0CF4-422D-A945-76D870493947}" presName="compNode" presStyleCnt="0"/>
      <dgm:spPr/>
    </dgm:pt>
    <dgm:pt modelId="{5C7EBB32-1025-4DE8-8C49-284400F80FE1}" type="pres">
      <dgm:prSet presAssocID="{CA8A67E7-0CF4-422D-A945-76D870493947}" presName="dummyConnPt" presStyleCnt="0"/>
      <dgm:spPr/>
    </dgm:pt>
    <dgm:pt modelId="{1C58F98B-F3E0-4F2C-9868-B8E9D84746DE}" type="pres">
      <dgm:prSet presAssocID="{CA8A67E7-0CF4-422D-A945-76D870493947}" presName="node" presStyleLbl="node1" presStyleIdx="7" presStyleCnt="9">
        <dgm:presLayoutVars>
          <dgm:bulletEnabled val="1"/>
        </dgm:presLayoutVars>
      </dgm:prSet>
      <dgm:spPr/>
    </dgm:pt>
    <dgm:pt modelId="{A5D653F7-368B-45A9-8365-3C52C92B8560}" type="pres">
      <dgm:prSet presAssocID="{B15FDE2A-C1FA-4AA0-A202-E1C8F8EB5BB7}" presName="sibTrans" presStyleLbl="bgSibTrans2D1" presStyleIdx="7" presStyleCnt="8"/>
      <dgm:spPr/>
    </dgm:pt>
    <dgm:pt modelId="{159A49A0-2DB4-4DEE-B30A-CEAD760B98EA}" type="pres">
      <dgm:prSet presAssocID="{52186B22-89A5-48ED-A44A-6C96EC7D31FD}" presName="compNode" presStyleCnt="0"/>
      <dgm:spPr/>
    </dgm:pt>
    <dgm:pt modelId="{237D467E-C947-4B43-A7C8-D4B014F6A3F8}" type="pres">
      <dgm:prSet presAssocID="{52186B22-89A5-48ED-A44A-6C96EC7D31FD}" presName="dummyConnPt" presStyleCnt="0"/>
      <dgm:spPr/>
    </dgm:pt>
    <dgm:pt modelId="{268F1ABF-A104-4B30-A16C-8DF645BD7001}" type="pres">
      <dgm:prSet presAssocID="{52186B22-89A5-48ED-A44A-6C96EC7D31FD}" presName="node" presStyleLbl="node1" presStyleIdx="8" presStyleCnt="9">
        <dgm:presLayoutVars>
          <dgm:bulletEnabled val="1"/>
        </dgm:presLayoutVars>
      </dgm:prSet>
      <dgm:spPr/>
    </dgm:pt>
  </dgm:ptLst>
  <dgm:cxnLst>
    <dgm:cxn modelId="{26BB0104-B6AA-4665-B004-F92120CE7971}" srcId="{0DF63C96-A73B-4480-8D8A-896AC246B14C}" destId="{10C49852-63A0-44E3-8A06-A5321D9B1E53}" srcOrd="0" destOrd="0" parTransId="{012EF188-673A-410B-948F-DFC79CAD9291}" sibTransId="{B6D895C4-AEE4-4E4D-ABCC-85B5CE123E72}"/>
    <dgm:cxn modelId="{1C6E672C-C288-4CC3-BD68-B7C2AFF23BFB}" srcId="{0DF63C96-A73B-4480-8D8A-896AC246B14C}" destId="{2D3917F5-41D3-4D60-B1BB-A3B499E75E8A}" srcOrd="5" destOrd="0" parTransId="{902721EE-9374-4A8E-AD79-7BC76E018660}" sibTransId="{FECE5B4F-E9E4-4A9C-81BD-5731A448C884}"/>
    <dgm:cxn modelId="{440ACB38-7A1F-4A12-8C3A-4C5F56C5CEB3}" type="presOf" srcId="{10C49852-63A0-44E3-8A06-A5321D9B1E53}" destId="{95025726-86AA-43D9-A6C3-1886697E7B4A}" srcOrd="0" destOrd="0" presId="urn:microsoft.com/office/officeart/2005/8/layout/bProcess4"/>
    <dgm:cxn modelId="{AB760F5B-8502-406D-9CBF-F8473985EA70}" type="presOf" srcId="{CA8A67E7-0CF4-422D-A945-76D870493947}" destId="{1C58F98B-F3E0-4F2C-9868-B8E9D84746DE}" srcOrd="0" destOrd="0" presId="urn:microsoft.com/office/officeart/2005/8/layout/bProcess4"/>
    <dgm:cxn modelId="{B094A763-AEE4-4226-A7EF-914B1AE80063}" type="presOf" srcId="{2D3917F5-41D3-4D60-B1BB-A3B499E75E8A}" destId="{3E382D42-5F9C-4C49-A669-ED086FB0F7FB}" srcOrd="0" destOrd="0" presId="urn:microsoft.com/office/officeart/2005/8/layout/bProcess4"/>
    <dgm:cxn modelId="{C3265148-2F06-4EAE-B485-D6625AEE3B5C}" srcId="{0DF63C96-A73B-4480-8D8A-896AC246B14C}" destId="{6D383B08-8C39-4EB8-9165-752E6B6A4CD8}" srcOrd="4" destOrd="0" parTransId="{EBD3AAA8-82C7-4A74-9B3B-57431416B97A}" sibTransId="{13C3F9F5-1A07-4937-9525-1A08E1AC5FFC}"/>
    <dgm:cxn modelId="{0B03F96F-42DD-4922-B92F-6E3474E94584}" type="presOf" srcId="{0DF63C96-A73B-4480-8D8A-896AC246B14C}" destId="{3C0AECF3-B8AA-4A16-8188-330693DEE311}" srcOrd="0" destOrd="0" presId="urn:microsoft.com/office/officeart/2005/8/layout/bProcess4"/>
    <dgm:cxn modelId="{0E5FE073-0FC8-406E-9CC2-55B782F99B1D}" srcId="{0DF63C96-A73B-4480-8D8A-896AC246B14C}" destId="{70ED4D48-630D-4AAD-9C26-869CB39073E6}" srcOrd="6" destOrd="0" parTransId="{62F911DB-F2D2-4E83-B30B-A949284FD971}" sibTransId="{74A4D4BE-F8CD-433C-8C3B-6F1056FA3937}"/>
    <dgm:cxn modelId="{9FB60677-94F2-4AAE-8283-90F34117C6CB}" type="presOf" srcId="{74A4D4BE-F8CD-433C-8C3B-6F1056FA3937}" destId="{486FE361-DAC9-40A0-B700-EE8618368BB3}" srcOrd="0" destOrd="0" presId="urn:microsoft.com/office/officeart/2005/8/layout/bProcess4"/>
    <dgm:cxn modelId="{32E04759-1584-4CE4-A4E7-77AB141A0688}" type="presOf" srcId="{52186B22-89A5-48ED-A44A-6C96EC7D31FD}" destId="{268F1ABF-A104-4B30-A16C-8DF645BD7001}" srcOrd="0" destOrd="0" presId="urn:microsoft.com/office/officeart/2005/8/layout/bProcess4"/>
    <dgm:cxn modelId="{8B6CD083-6E1E-4DB5-B476-575BCA49E8A4}" type="presOf" srcId="{6D383B08-8C39-4EB8-9165-752E6B6A4CD8}" destId="{B3C9C654-0056-4CF0-AC8F-2EAC227EE3F0}" srcOrd="0" destOrd="0" presId="urn:microsoft.com/office/officeart/2005/8/layout/bProcess4"/>
    <dgm:cxn modelId="{E9CE2387-4127-422E-85B5-17A68D5873EF}" type="presOf" srcId="{B6D895C4-AEE4-4E4D-ABCC-85B5CE123E72}" destId="{4C2B6517-68D6-4972-BBDB-31339C29F42A}" srcOrd="0" destOrd="0" presId="urn:microsoft.com/office/officeart/2005/8/layout/bProcess4"/>
    <dgm:cxn modelId="{A2BCEB92-771E-4CF7-ADB9-9876B14C007C}" srcId="{0DF63C96-A73B-4480-8D8A-896AC246B14C}" destId="{D1A0A803-34AB-4C08-A22E-AD35DEDC58EC}" srcOrd="3" destOrd="0" parTransId="{B785F9A0-7CDC-4D84-9159-512EFCE27842}" sibTransId="{C9DABBB7-538D-4858-9F0E-A351234BD8C4}"/>
    <dgm:cxn modelId="{62459695-E7DD-4513-A481-4CE65233C32E}" type="presOf" srcId="{41AAAFAB-6C12-4574-8C21-EA6C496281B3}" destId="{C1B51287-AA46-4FB2-B8DD-2768933756D3}" srcOrd="0" destOrd="0" presId="urn:microsoft.com/office/officeart/2005/8/layout/bProcess4"/>
    <dgm:cxn modelId="{76BD2E97-DE77-4151-A63A-F6DA1A20D9C3}" type="presOf" srcId="{B15FDE2A-C1FA-4AA0-A202-E1C8F8EB5BB7}" destId="{A5D653F7-368B-45A9-8365-3C52C92B8560}" srcOrd="0" destOrd="0" presId="urn:microsoft.com/office/officeart/2005/8/layout/bProcess4"/>
    <dgm:cxn modelId="{FD49489C-57DE-4B01-A9F1-03F49626B3D7}" type="presOf" srcId="{D1A0A803-34AB-4C08-A22E-AD35DEDC58EC}" destId="{F2DC6877-FCF0-4822-88EC-E9DC5D9B4F67}" srcOrd="0" destOrd="0" presId="urn:microsoft.com/office/officeart/2005/8/layout/bProcess4"/>
    <dgm:cxn modelId="{A1031AB7-CAF6-4FB4-9BA9-A3753C73112F}" type="presOf" srcId="{DC92068D-5F5F-4804-BD9E-6A02FC17BDA9}" destId="{6BB474E4-893A-4560-8086-13D90B343A78}" srcOrd="0" destOrd="0" presId="urn:microsoft.com/office/officeart/2005/8/layout/bProcess4"/>
    <dgm:cxn modelId="{0A715FC2-DE99-4F8A-BCF3-754BF26C7864}" type="presOf" srcId="{C9DABBB7-538D-4858-9F0E-A351234BD8C4}" destId="{568A4EDE-58EA-45CB-A9A7-DCF23A9841F8}" srcOrd="0" destOrd="0" presId="urn:microsoft.com/office/officeart/2005/8/layout/bProcess4"/>
    <dgm:cxn modelId="{BD5441C6-E80F-47D4-9F41-2BE41A40A3CC}" srcId="{0DF63C96-A73B-4480-8D8A-896AC246B14C}" destId="{DC92068D-5F5F-4804-BD9E-6A02FC17BDA9}" srcOrd="2" destOrd="0" parTransId="{16C242F7-1A25-4FC8-89AB-6EBD9BA6C6AF}" sibTransId="{3BAFCB80-0B3D-487C-8679-E70E2839AE2C}"/>
    <dgm:cxn modelId="{CDED71C9-C08E-431B-8EC0-5EB3E162CA80}" type="presOf" srcId="{FECE5B4F-E9E4-4A9C-81BD-5731A448C884}" destId="{213FACDA-9562-4FDA-ACE4-FE643E15A7E8}" srcOrd="0" destOrd="0" presId="urn:microsoft.com/office/officeart/2005/8/layout/bProcess4"/>
    <dgm:cxn modelId="{B47A5FCB-8F02-4A50-8201-C2F1BD66B0B0}" type="presOf" srcId="{13C3F9F5-1A07-4937-9525-1A08E1AC5FFC}" destId="{66AA72AC-57B0-40FB-9929-A772696F6141}" srcOrd="0" destOrd="0" presId="urn:microsoft.com/office/officeart/2005/8/layout/bProcess4"/>
    <dgm:cxn modelId="{4F347ACF-BE70-47F9-954F-B7B96295AB58}" type="presOf" srcId="{70ED4D48-630D-4AAD-9C26-869CB39073E6}" destId="{BE63E45A-A90B-4075-85FF-106B867EF177}" srcOrd="0" destOrd="0" presId="urn:microsoft.com/office/officeart/2005/8/layout/bProcess4"/>
    <dgm:cxn modelId="{D1962CD3-190B-4BB6-B36C-72C4018BE63D}" type="presOf" srcId="{3BAFCB80-0B3D-487C-8679-E70E2839AE2C}" destId="{7C5E867D-37BB-40B1-8753-DB44C9A13E2C}" srcOrd="0" destOrd="0" presId="urn:microsoft.com/office/officeart/2005/8/layout/bProcess4"/>
    <dgm:cxn modelId="{888057D9-6118-4559-9C49-FA35ACF51598}" srcId="{0DF63C96-A73B-4480-8D8A-896AC246B14C}" destId="{84FDE057-C1B4-47D5-8553-88F38B145AC4}" srcOrd="1" destOrd="0" parTransId="{4F25734D-DB26-4B24-BB89-BB03266877AD}" sibTransId="{41AAAFAB-6C12-4574-8C21-EA6C496281B3}"/>
    <dgm:cxn modelId="{600C4BE1-B438-4E88-A988-BE10924CB5D7}" srcId="{0DF63C96-A73B-4480-8D8A-896AC246B14C}" destId="{52186B22-89A5-48ED-A44A-6C96EC7D31FD}" srcOrd="8" destOrd="0" parTransId="{A5689E5C-E555-421B-8671-96E52C1A77EE}" sibTransId="{CBFD9A33-9EFE-42D5-9F2B-1FB96B3BF30C}"/>
    <dgm:cxn modelId="{064AA6F9-330B-4EB0-B642-F0200D6A8B80}" srcId="{0DF63C96-A73B-4480-8D8A-896AC246B14C}" destId="{CA8A67E7-0CF4-422D-A945-76D870493947}" srcOrd="7" destOrd="0" parTransId="{D322C3BC-94A9-482E-A712-B2BEFD39C498}" sibTransId="{B15FDE2A-C1FA-4AA0-A202-E1C8F8EB5BB7}"/>
    <dgm:cxn modelId="{4B5D3BFB-AF2B-4191-AB0D-4CEDD8D02114}" type="presOf" srcId="{84FDE057-C1B4-47D5-8553-88F38B145AC4}" destId="{18A1CD26-9812-444C-AF16-9C81971A5CDA}" srcOrd="0" destOrd="0" presId="urn:microsoft.com/office/officeart/2005/8/layout/bProcess4"/>
    <dgm:cxn modelId="{34480514-FCEF-4FAB-8FD2-7CFF43D96085}" type="presParOf" srcId="{3C0AECF3-B8AA-4A16-8188-330693DEE311}" destId="{8305E711-5357-4DA3-8314-857E9E60A0C5}" srcOrd="0" destOrd="0" presId="urn:microsoft.com/office/officeart/2005/8/layout/bProcess4"/>
    <dgm:cxn modelId="{B9D22077-8E93-4ED1-B1DA-C66452DEBA96}" type="presParOf" srcId="{8305E711-5357-4DA3-8314-857E9E60A0C5}" destId="{FBB97940-37B6-495A-83AE-EDAA1B435CD9}" srcOrd="0" destOrd="0" presId="urn:microsoft.com/office/officeart/2005/8/layout/bProcess4"/>
    <dgm:cxn modelId="{C7D9C5DA-F270-47EA-AF34-6DD32702727C}" type="presParOf" srcId="{8305E711-5357-4DA3-8314-857E9E60A0C5}" destId="{95025726-86AA-43D9-A6C3-1886697E7B4A}" srcOrd="1" destOrd="0" presId="urn:microsoft.com/office/officeart/2005/8/layout/bProcess4"/>
    <dgm:cxn modelId="{9E271622-1AB5-4292-A81D-DFE3075E88ED}" type="presParOf" srcId="{3C0AECF3-B8AA-4A16-8188-330693DEE311}" destId="{4C2B6517-68D6-4972-BBDB-31339C29F42A}" srcOrd="1" destOrd="0" presId="urn:microsoft.com/office/officeart/2005/8/layout/bProcess4"/>
    <dgm:cxn modelId="{2F139736-DB17-4FBA-BF7E-E9A1407BAA11}" type="presParOf" srcId="{3C0AECF3-B8AA-4A16-8188-330693DEE311}" destId="{758AA93E-DFCA-4453-B449-61DE97476BAF}" srcOrd="2" destOrd="0" presId="urn:microsoft.com/office/officeart/2005/8/layout/bProcess4"/>
    <dgm:cxn modelId="{B3D4A6AB-527A-4699-B9F2-B23742DA320B}" type="presParOf" srcId="{758AA93E-DFCA-4453-B449-61DE97476BAF}" destId="{BC8F448F-0CA4-4C78-BFA2-5BB7C0818FB3}" srcOrd="0" destOrd="0" presId="urn:microsoft.com/office/officeart/2005/8/layout/bProcess4"/>
    <dgm:cxn modelId="{2E9596EA-9821-4B86-A581-7954AD3BA057}" type="presParOf" srcId="{758AA93E-DFCA-4453-B449-61DE97476BAF}" destId="{18A1CD26-9812-444C-AF16-9C81971A5CDA}" srcOrd="1" destOrd="0" presId="urn:microsoft.com/office/officeart/2005/8/layout/bProcess4"/>
    <dgm:cxn modelId="{20218D0B-1677-4243-8091-050C8F2A3EA9}" type="presParOf" srcId="{3C0AECF3-B8AA-4A16-8188-330693DEE311}" destId="{C1B51287-AA46-4FB2-B8DD-2768933756D3}" srcOrd="3" destOrd="0" presId="urn:microsoft.com/office/officeart/2005/8/layout/bProcess4"/>
    <dgm:cxn modelId="{D33C96CA-68B7-496D-AB4F-FEB64B39427A}" type="presParOf" srcId="{3C0AECF3-B8AA-4A16-8188-330693DEE311}" destId="{6D1AE0B8-7C61-4B93-A243-3BD707FDD321}" srcOrd="4" destOrd="0" presId="urn:microsoft.com/office/officeart/2005/8/layout/bProcess4"/>
    <dgm:cxn modelId="{1987F1D9-5E21-4423-803B-DD1DCFADD865}" type="presParOf" srcId="{6D1AE0B8-7C61-4B93-A243-3BD707FDD321}" destId="{7EB1F938-419D-451E-B354-AA16387FC653}" srcOrd="0" destOrd="0" presId="urn:microsoft.com/office/officeart/2005/8/layout/bProcess4"/>
    <dgm:cxn modelId="{7ABDEF0B-6E5C-4E00-B9B5-FF28E8D03DFB}" type="presParOf" srcId="{6D1AE0B8-7C61-4B93-A243-3BD707FDD321}" destId="{6BB474E4-893A-4560-8086-13D90B343A78}" srcOrd="1" destOrd="0" presId="urn:microsoft.com/office/officeart/2005/8/layout/bProcess4"/>
    <dgm:cxn modelId="{383F5B07-69AC-4F3C-9069-92A577C08F8C}" type="presParOf" srcId="{3C0AECF3-B8AA-4A16-8188-330693DEE311}" destId="{7C5E867D-37BB-40B1-8753-DB44C9A13E2C}" srcOrd="5" destOrd="0" presId="urn:microsoft.com/office/officeart/2005/8/layout/bProcess4"/>
    <dgm:cxn modelId="{B8845B73-94EA-40F1-954F-8846E58BD171}" type="presParOf" srcId="{3C0AECF3-B8AA-4A16-8188-330693DEE311}" destId="{5A39796D-5299-4245-84CD-448E90BCED2E}" srcOrd="6" destOrd="0" presId="urn:microsoft.com/office/officeart/2005/8/layout/bProcess4"/>
    <dgm:cxn modelId="{32204E4C-9E74-499D-9DBC-8DF72BBE2B55}" type="presParOf" srcId="{5A39796D-5299-4245-84CD-448E90BCED2E}" destId="{DFCC6BFC-E7E2-4C42-A641-9BB381276FA5}" srcOrd="0" destOrd="0" presId="urn:microsoft.com/office/officeart/2005/8/layout/bProcess4"/>
    <dgm:cxn modelId="{6CE1E9EB-784F-4A24-AD7C-B0A5F8FACCA7}" type="presParOf" srcId="{5A39796D-5299-4245-84CD-448E90BCED2E}" destId="{F2DC6877-FCF0-4822-88EC-E9DC5D9B4F67}" srcOrd="1" destOrd="0" presId="urn:microsoft.com/office/officeart/2005/8/layout/bProcess4"/>
    <dgm:cxn modelId="{4639B136-E166-4C74-A8AF-633AED9E7BA7}" type="presParOf" srcId="{3C0AECF3-B8AA-4A16-8188-330693DEE311}" destId="{568A4EDE-58EA-45CB-A9A7-DCF23A9841F8}" srcOrd="7" destOrd="0" presId="urn:microsoft.com/office/officeart/2005/8/layout/bProcess4"/>
    <dgm:cxn modelId="{53A81C0B-0B4E-4CBB-90C3-CF9DA2CA0FA9}" type="presParOf" srcId="{3C0AECF3-B8AA-4A16-8188-330693DEE311}" destId="{E8FA12DE-FEB9-407F-8E7C-EBCA2E8B383E}" srcOrd="8" destOrd="0" presId="urn:microsoft.com/office/officeart/2005/8/layout/bProcess4"/>
    <dgm:cxn modelId="{A7A20131-D713-46FB-86FB-674A56474F0C}" type="presParOf" srcId="{E8FA12DE-FEB9-407F-8E7C-EBCA2E8B383E}" destId="{AF8A2444-67EF-44E0-B13A-EB39552FAFFC}" srcOrd="0" destOrd="0" presId="urn:microsoft.com/office/officeart/2005/8/layout/bProcess4"/>
    <dgm:cxn modelId="{9997946F-D998-4323-A6E6-434A2DCA71D4}" type="presParOf" srcId="{E8FA12DE-FEB9-407F-8E7C-EBCA2E8B383E}" destId="{B3C9C654-0056-4CF0-AC8F-2EAC227EE3F0}" srcOrd="1" destOrd="0" presId="urn:microsoft.com/office/officeart/2005/8/layout/bProcess4"/>
    <dgm:cxn modelId="{3DCC574B-7035-47A5-8A56-A91108BBAC94}" type="presParOf" srcId="{3C0AECF3-B8AA-4A16-8188-330693DEE311}" destId="{66AA72AC-57B0-40FB-9929-A772696F6141}" srcOrd="9" destOrd="0" presId="urn:microsoft.com/office/officeart/2005/8/layout/bProcess4"/>
    <dgm:cxn modelId="{F5727F97-A8DE-4E70-B78B-C559A22D773B}" type="presParOf" srcId="{3C0AECF3-B8AA-4A16-8188-330693DEE311}" destId="{B7C270F7-BF27-40C7-96CE-C743D4F4CCA4}" srcOrd="10" destOrd="0" presId="urn:microsoft.com/office/officeart/2005/8/layout/bProcess4"/>
    <dgm:cxn modelId="{61075923-5890-48D8-A777-625AC3246EBE}" type="presParOf" srcId="{B7C270F7-BF27-40C7-96CE-C743D4F4CCA4}" destId="{914DE644-5664-4D39-BA09-874838421B3B}" srcOrd="0" destOrd="0" presId="urn:microsoft.com/office/officeart/2005/8/layout/bProcess4"/>
    <dgm:cxn modelId="{EA2C8E6A-82DD-4AA0-8ACA-A483CA2DC113}" type="presParOf" srcId="{B7C270F7-BF27-40C7-96CE-C743D4F4CCA4}" destId="{3E382D42-5F9C-4C49-A669-ED086FB0F7FB}" srcOrd="1" destOrd="0" presId="urn:microsoft.com/office/officeart/2005/8/layout/bProcess4"/>
    <dgm:cxn modelId="{1673F8B3-FE10-4CD5-A924-D86BDFCE0EFA}" type="presParOf" srcId="{3C0AECF3-B8AA-4A16-8188-330693DEE311}" destId="{213FACDA-9562-4FDA-ACE4-FE643E15A7E8}" srcOrd="11" destOrd="0" presId="urn:microsoft.com/office/officeart/2005/8/layout/bProcess4"/>
    <dgm:cxn modelId="{1C474766-D27B-4FCC-A1C1-E7DB917CAD72}" type="presParOf" srcId="{3C0AECF3-B8AA-4A16-8188-330693DEE311}" destId="{C0297D98-4F8D-474C-B763-AD920204D2EE}" srcOrd="12" destOrd="0" presId="urn:microsoft.com/office/officeart/2005/8/layout/bProcess4"/>
    <dgm:cxn modelId="{945EC8EF-642B-4FA5-880B-7507FF8701C8}" type="presParOf" srcId="{C0297D98-4F8D-474C-B763-AD920204D2EE}" destId="{24EC0922-18B6-4D7E-8DD3-813A0B30F7DF}" srcOrd="0" destOrd="0" presId="urn:microsoft.com/office/officeart/2005/8/layout/bProcess4"/>
    <dgm:cxn modelId="{22FDE551-9D01-4227-98B0-422010449ED9}" type="presParOf" srcId="{C0297D98-4F8D-474C-B763-AD920204D2EE}" destId="{BE63E45A-A90B-4075-85FF-106B867EF177}" srcOrd="1" destOrd="0" presId="urn:microsoft.com/office/officeart/2005/8/layout/bProcess4"/>
    <dgm:cxn modelId="{E1316008-B3C5-4098-BD4F-3EEA91BA5540}" type="presParOf" srcId="{3C0AECF3-B8AA-4A16-8188-330693DEE311}" destId="{486FE361-DAC9-40A0-B700-EE8618368BB3}" srcOrd="13" destOrd="0" presId="urn:microsoft.com/office/officeart/2005/8/layout/bProcess4"/>
    <dgm:cxn modelId="{C2533529-D8C0-4EA9-B85C-3B4266EC4527}" type="presParOf" srcId="{3C0AECF3-B8AA-4A16-8188-330693DEE311}" destId="{F1A5FF65-9780-4869-943B-A594C6C2AAFF}" srcOrd="14" destOrd="0" presId="urn:microsoft.com/office/officeart/2005/8/layout/bProcess4"/>
    <dgm:cxn modelId="{60B179DE-18B8-46FD-B3AE-96F94EC37A61}" type="presParOf" srcId="{F1A5FF65-9780-4869-943B-A594C6C2AAFF}" destId="{5C7EBB32-1025-4DE8-8C49-284400F80FE1}" srcOrd="0" destOrd="0" presId="urn:microsoft.com/office/officeart/2005/8/layout/bProcess4"/>
    <dgm:cxn modelId="{6886D48A-2807-4AB1-A622-6EF66D45E030}" type="presParOf" srcId="{F1A5FF65-9780-4869-943B-A594C6C2AAFF}" destId="{1C58F98B-F3E0-4F2C-9868-B8E9D84746DE}" srcOrd="1" destOrd="0" presId="urn:microsoft.com/office/officeart/2005/8/layout/bProcess4"/>
    <dgm:cxn modelId="{2F4C5DBC-5A20-49A7-97B7-675F0B1399A9}" type="presParOf" srcId="{3C0AECF3-B8AA-4A16-8188-330693DEE311}" destId="{A5D653F7-368B-45A9-8365-3C52C92B8560}" srcOrd="15" destOrd="0" presId="urn:microsoft.com/office/officeart/2005/8/layout/bProcess4"/>
    <dgm:cxn modelId="{2ED0448C-0E81-4E50-AB86-CFA80337FFB1}" type="presParOf" srcId="{3C0AECF3-B8AA-4A16-8188-330693DEE311}" destId="{159A49A0-2DB4-4DEE-B30A-CEAD760B98EA}" srcOrd="16" destOrd="0" presId="urn:microsoft.com/office/officeart/2005/8/layout/bProcess4"/>
    <dgm:cxn modelId="{8EC4FF1B-2F9D-4D46-B069-F2C8AD0B698C}" type="presParOf" srcId="{159A49A0-2DB4-4DEE-B30A-CEAD760B98EA}" destId="{237D467E-C947-4B43-A7C8-D4B014F6A3F8}" srcOrd="0" destOrd="0" presId="urn:microsoft.com/office/officeart/2005/8/layout/bProcess4"/>
    <dgm:cxn modelId="{29B8B18F-E689-4261-8400-1E02362E5A1B}" type="presParOf" srcId="{159A49A0-2DB4-4DEE-B30A-CEAD760B98EA}" destId="{268F1ABF-A104-4B30-A16C-8DF645BD700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B6517-68D6-4972-BBDB-31339C29F42A}">
      <dsp:nvSpPr>
        <dsp:cNvPr id="0" name=""/>
        <dsp:cNvSpPr/>
      </dsp:nvSpPr>
      <dsp:spPr>
        <a:xfrm rot="5400000">
          <a:off x="586735" y="715367"/>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025726-86AA-43D9-A6C3-1886697E7B4A}">
      <dsp:nvSpPr>
        <dsp:cNvPr id="0" name=""/>
        <dsp:cNvSpPr/>
      </dsp:nvSpPr>
      <dsp:spPr>
        <a:xfrm>
          <a:off x="840775" y="1647"/>
          <a:ext cx="1494650" cy="89679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MTIP Approval</a:t>
          </a:r>
        </a:p>
      </dsp:txBody>
      <dsp:txXfrm>
        <a:off x="867041" y="27913"/>
        <a:ext cx="1442118" cy="844258"/>
      </dsp:txXfrm>
    </dsp:sp>
    <dsp:sp modelId="{C1B51287-AA46-4FB2-B8DD-2768933756D3}">
      <dsp:nvSpPr>
        <dsp:cNvPr id="0" name=""/>
        <dsp:cNvSpPr/>
      </dsp:nvSpPr>
      <dsp:spPr>
        <a:xfrm rot="5400000">
          <a:off x="586735" y="1836355"/>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A1CD26-9812-444C-AF16-9C81971A5CDA}">
      <dsp:nvSpPr>
        <dsp:cNvPr id="0" name=""/>
        <dsp:cNvSpPr/>
      </dsp:nvSpPr>
      <dsp:spPr>
        <a:xfrm>
          <a:off x="840775" y="1122634"/>
          <a:ext cx="1494650" cy="896790"/>
        </a:xfrm>
        <a:prstGeom prst="roundRect">
          <a:avLst>
            <a:gd name="adj" fmla="val 10000"/>
          </a:avLst>
        </a:prstGeom>
        <a:solidFill>
          <a:schemeClr val="accent2"/>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1800" kern="1200" dirty="0">
              <a:solidFill>
                <a:prstClr val="white"/>
              </a:solidFill>
              <a:latin typeface="+mj-lt"/>
              <a:ea typeface="+mn-ea"/>
              <a:cs typeface="+mn-cs"/>
            </a:rPr>
            <a:t>Scope Refinement</a:t>
          </a:r>
        </a:p>
      </dsp:txBody>
      <dsp:txXfrm>
        <a:off x="867041" y="1148900"/>
        <a:ext cx="1442118" cy="844258"/>
      </dsp:txXfrm>
    </dsp:sp>
    <dsp:sp modelId="{7C5E867D-37BB-40B1-8753-DB44C9A13E2C}">
      <dsp:nvSpPr>
        <dsp:cNvPr id="0" name=""/>
        <dsp:cNvSpPr/>
      </dsp:nvSpPr>
      <dsp:spPr>
        <a:xfrm>
          <a:off x="1147229" y="2396849"/>
          <a:ext cx="1980361"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474E4-893A-4560-8086-13D90B343A78}">
      <dsp:nvSpPr>
        <dsp:cNvPr id="0" name=""/>
        <dsp:cNvSpPr/>
      </dsp:nvSpPr>
      <dsp:spPr>
        <a:xfrm>
          <a:off x="840775" y="2243622"/>
          <a:ext cx="1494650" cy="89679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Agreement</a:t>
          </a:r>
        </a:p>
      </dsp:txBody>
      <dsp:txXfrm>
        <a:off x="867041" y="2269888"/>
        <a:ext cx="1442118" cy="844258"/>
      </dsp:txXfrm>
    </dsp:sp>
    <dsp:sp modelId="{568A4EDE-58EA-45CB-A9A7-DCF23A9841F8}">
      <dsp:nvSpPr>
        <dsp:cNvPr id="0" name=""/>
        <dsp:cNvSpPr/>
      </dsp:nvSpPr>
      <dsp:spPr>
        <a:xfrm rot="16200000">
          <a:off x="2574620" y="1836355"/>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DC6877-FCF0-4822-88EC-E9DC5D9B4F67}">
      <dsp:nvSpPr>
        <dsp:cNvPr id="0" name=""/>
        <dsp:cNvSpPr/>
      </dsp:nvSpPr>
      <dsp:spPr>
        <a:xfrm>
          <a:off x="2828660" y="2243622"/>
          <a:ext cx="1494650" cy="89679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PE Authorization</a:t>
          </a:r>
        </a:p>
      </dsp:txBody>
      <dsp:txXfrm>
        <a:off x="2854926" y="2269888"/>
        <a:ext cx="1442118" cy="844258"/>
      </dsp:txXfrm>
    </dsp:sp>
    <dsp:sp modelId="{66AA72AC-57B0-40FB-9929-A772696F6141}">
      <dsp:nvSpPr>
        <dsp:cNvPr id="0" name=""/>
        <dsp:cNvSpPr/>
      </dsp:nvSpPr>
      <dsp:spPr>
        <a:xfrm rot="16200000">
          <a:off x="2574620" y="715367"/>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C9C654-0056-4CF0-AC8F-2EAC227EE3F0}">
      <dsp:nvSpPr>
        <dsp:cNvPr id="0" name=""/>
        <dsp:cNvSpPr/>
      </dsp:nvSpPr>
      <dsp:spPr>
        <a:xfrm>
          <a:off x="2828660" y="1122634"/>
          <a:ext cx="1494650" cy="89679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Environmental Approvals</a:t>
          </a:r>
        </a:p>
      </dsp:txBody>
      <dsp:txXfrm>
        <a:off x="2854926" y="1148900"/>
        <a:ext cx="1442118" cy="844258"/>
      </dsp:txXfrm>
    </dsp:sp>
    <dsp:sp modelId="{213FACDA-9562-4FDA-ACE4-FE643E15A7E8}">
      <dsp:nvSpPr>
        <dsp:cNvPr id="0" name=""/>
        <dsp:cNvSpPr/>
      </dsp:nvSpPr>
      <dsp:spPr>
        <a:xfrm>
          <a:off x="3135113" y="154874"/>
          <a:ext cx="1980361"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82D42-5F9C-4C49-A669-ED086FB0F7FB}">
      <dsp:nvSpPr>
        <dsp:cNvPr id="0" name=""/>
        <dsp:cNvSpPr/>
      </dsp:nvSpPr>
      <dsp:spPr>
        <a:xfrm>
          <a:off x="2828660" y="1647"/>
          <a:ext cx="1494650" cy="89679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ROW Authorization</a:t>
          </a:r>
        </a:p>
      </dsp:txBody>
      <dsp:txXfrm>
        <a:off x="2854926" y="27913"/>
        <a:ext cx="1442118" cy="844258"/>
      </dsp:txXfrm>
    </dsp:sp>
    <dsp:sp modelId="{486FE361-DAC9-40A0-B700-EE8618368BB3}">
      <dsp:nvSpPr>
        <dsp:cNvPr id="0" name=""/>
        <dsp:cNvSpPr/>
      </dsp:nvSpPr>
      <dsp:spPr>
        <a:xfrm rot="5400000">
          <a:off x="4562504" y="715367"/>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63E45A-A90B-4075-85FF-106B867EF177}">
      <dsp:nvSpPr>
        <dsp:cNvPr id="0" name=""/>
        <dsp:cNvSpPr/>
      </dsp:nvSpPr>
      <dsp:spPr>
        <a:xfrm>
          <a:off x="4816545" y="1647"/>
          <a:ext cx="1494650" cy="89679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ROW</a:t>
          </a:r>
        </a:p>
        <a:p>
          <a:pPr marL="0" lvl="0" indent="0" algn="ctr" defTabSz="577850">
            <a:lnSpc>
              <a:spcPct val="90000"/>
            </a:lnSpc>
            <a:spcBef>
              <a:spcPct val="0"/>
            </a:spcBef>
            <a:spcAft>
              <a:spcPct val="35000"/>
            </a:spcAft>
            <a:buNone/>
          </a:pPr>
          <a:r>
            <a:rPr lang="en-US" sz="1300" kern="1200" dirty="0">
              <a:latin typeface="+mj-lt"/>
            </a:rPr>
            <a:t>Approvals </a:t>
          </a:r>
        </a:p>
      </dsp:txBody>
      <dsp:txXfrm>
        <a:off x="4842811" y="27913"/>
        <a:ext cx="1442118" cy="844258"/>
      </dsp:txXfrm>
    </dsp:sp>
    <dsp:sp modelId="{A5D653F7-368B-45A9-8365-3C52C92B8560}">
      <dsp:nvSpPr>
        <dsp:cNvPr id="0" name=""/>
        <dsp:cNvSpPr/>
      </dsp:nvSpPr>
      <dsp:spPr>
        <a:xfrm rot="5400000">
          <a:off x="4562504" y="1836355"/>
          <a:ext cx="1113464" cy="13451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58F98B-F3E0-4F2C-9868-B8E9D84746DE}">
      <dsp:nvSpPr>
        <dsp:cNvPr id="0" name=""/>
        <dsp:cNvSpPr/>
      </dsp:nvSpPr>
      <dsp:spPr>
        <a:xfrm>
          <a:off x="4816545" y="1122634"/>
          <a:ext cx="1494650" cy="89679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PS&amp;E Approvals</a:t>
          </a:r>
        </a:p>
      </dsp:txBody>
      <dsp:txXfrm>
        <a:off x="4842811" y="1148900"/>
        <a:ext cx="1442118" cy="844258"/>
      </dsp:txXfrm>
    </dsp:sp>
    <dsp:sp modelId="{268F1ABF-A104-4B30-A16C-8DF645BD7001}">
      <dsp:nvSpPr>
        <dsp:cNvPr id="0" name=""/>
        <dsp:cNvSpPr/>
      </dsp:nvSpPr>
      <dsp:spPr>
        <a:xfrm>
          <a:off x="4816545" y="2243622"/>
          <a:ext cx="1494650" cy="89679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Construction Authorization</a:t>
          </a:r>
        </a:p>
      </dsp:txBody>
      <dsp:txXfrm>
        <a:off x="4842811" y="2269888"/>
        <a:ext cx="1442118" cy="84425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DB4F1D-D913-451D-B95D-9EAC05A53D6E}" type="datetimeFigureOut">
              <a:rPr lang="en-US" smtClean="0"/>
              <a:t>8/17/2023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82BECB-E483-4E3A-B51E-DE0DD9F132C0}" type="slidenum">
              <a:rPr lang="en-US" smtClean="0"/>
              <a:t>‹#›</a:t>
            </a:fld>
            <a:endParaRPr lang="en-US" dirty="0"/>
          </a:p>
        </p:txBody>
      </p:sp>
    </p:spTree>
    <p:extLst>
      <p:ext uri="{BB962C8B-B14F-4D97-AF65-F5344CB8AC3E}">
        <p14:creationId xmlns:p14="http://schemas.microsoft.com/office/powerpoint/2010/main" val="277995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CE05BD-05C2-469B-8B33-1212E726587A}" type="slidenum">
              <a:rPr lang="en-US" altLang="en-US" sz="1300"/>
              <a:pPr eaLnBrk="1" hangingPunct="1">
                <a:spcBef>
                  <a:spcPct val="0"/>
                </a:spcBef>
              </a:pPr>
              <a:t>5</a:t>
            </a:fld>
            <a:endParaRPr lang="en-US" altLang="en-US" sz="13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57361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marL="0" marR="0" lvl="0" indent="0" algn="r" defTabSz="949568" rtl="0" eaLnBrk="1" fontAlgn="auto" latinLnBrk="0" hangingPunct="1">
              <a:lnSpc>
                <a:spcPct val="100000"/>
              </a:lnSpc>
              <a:spcBef>
                <a:spcPct val="0"/>
              </a:spcBef>
              <a:spcAft>
                <a:spcPts val="0"/>
              </a:spcAft>
              <a:buClrTx/>
              <a:buSzTx/>
              <a:buFontTx/>
              <a:buNone/>
              <a:tabLst/>
              <a:defRPr/>
            </a:pPr>
            <a:fld id="{CF0D9DF1-0441-412B-88EA-1924E6385CA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568" rtl="0" eaLnBrk="1" fontAlgn="auto" latinLnBrk="0" hangingPunct="1">
                <a:lnSpc>
                  <a:spcPct val="100000"/>
                </a:lnSpc>
                <a:spcBef>
                  <a:spcPct val="0"/>
                </a:spcBef>
                <a:spcAft>
                  <a:spcPts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74283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marL="0" marR="0" lvl="0" indent="0" algn="r" defTabSz="949568" rtl="0" eaLnBrk="1" fontAlgn="auto" latinLnBrk="0" hangingPunct="1">
              <a:lnSpc>
                <a:spcPct val="100000"/>
              </a:lnSpc>
              <a:spcBef>
                <a:spcPct val="0"/>
              </a:spcBef>
              <a:spcAft>
                <a:spcPts val="0"/>
              </a:spcAft>
              <a:buClrTx/>
              <a:buSzTx/>
              <a:buFontTx/>
              <a:buNone/>
              <a:tabLst/>
              <a:defRPr/>
            </a:pPr>
            <a:fld id="{D68C7CCF-5934-48BC-AE99-B207CB6AD0D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568" rtl="0" eaLnBrk="1" fontAlgn="auto" latinLnBrk="0" hangingPunct="1">
                <a:lnSpc>
                  <a:spcPct val="100000"/>
                </a:lnSpc>
                <a:spcBef>
                  <a:spcPct val="0"/>
                </a:spcBef>
                <a:spcAft>
                  <a:spcPts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940822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759D8-D7FC-4DDB-ABB2-B2E7339D34E9}"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a:buFontTx/>
              <a:buChar char="•"/>
            </a:pPr>
            <a:r>
              <a:rPr lang="en-US" altLang="en-US"/>
              <a:t>Amendments required further reductions in allowable tailpipe emissions, more stringent control measures in nonattainment areas, and provided a stronger link transportation and air quality planning</a:t>
            </a:r>
          </a:p>
          <a:p>
            <a:pPr>
              <a:buFontTx/>
              <a:buChar char="•"/>
            </a:pPr>
            <a:endParaRPr lang="en-US" altLang="en-US"/>
          </a:p>
          <a:p>
            <a:pPr>
              <a:buFontTx/>
              <a:buChar char="•"/>
            </a:pPr>
            <a:r>
              <a:rPr lang="en-US" altLang="en-US"/>
              <a:t>CMAQ program was established to help realign the focus of transportation planning toward a more inclusive, environmentally-sensitive, and multimodal approach to addressing transportation problems</a:t>
            </a:r>
          </a:p>
          <a:p>
            <a:pPr>
              <a:buFontTx/>
              <a:buChar char="•"/>
            </a:pPr>
            <a:endParaRPr lang="en-US" altLang="en-US"/>
          </a:p>
          <a:p>
            <a:pPr>
              <a:buFontTx/>
              <a:buChar char="•"/>
            </a:pPr>
            <a:r>
              <a:rPr lang="en-US" altLang="en-US"/>
              <a:t>CMAQ has been included with each highway bill reauthorization</a:t>
            </a:r>
          </a:p>
          <a:p>
            <a:pPr>
              <a:buFontTx/>
              <a:buChar char="•"/>
            </a:pPr>
            <a:endParaRPr lang="en-US" altLang="en-US"/>
          </a:p>
          <a:p>
            <a:pPr>
              <a:buFontTx/>
              <a:buChar char="•"/>
            </a:pPr>
            <a:r>
              <a:rPr lang="en-US" altLang="en-US"/>
              <a:t>Since its inception, CMAQ has provided more than $13 billion in funding for more than 16,000 projects across the country </a:t>
            </a:r>
          </a:p>
          <a:p>
            <a:pPr>
              <a:buFontTx/>
              <a:buChar char="•"/>
            </a:pPr>
            <a:endParaRPr lang="en-US" altLang="en-US"/>
          </a:p>
          <a:p>
            <a:pPr>
              <a:buFontTx/>
              <a:buChar char="•"/>
            </a:pPr>
            <a:r>
              <a:rPr lang="en-US" altLang="en-US"/>
              <a:t>SAFETEA-LU funded CMAQ at approximately $1.7 billion per year which was a 27% increase over the TEA-21 authorization (BUT THIS HAS BEEN IMPACTED RECENTLY BY THE FEDERAL FUNDING RESCISSIONS)</a:t>
            </a:r>
          </a:p>
        </p:txBody>
      </p:sp>
    </p:spTree>
    <p:extLst>
      <p:ext uri="{BB962C8B-B14F-4D97-AF65-F5344CB8AC3E}">
        <p14:creationId xmlns:p14="http://schemas.microsoft.com/office/powerpoint/2010/main" val="299434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49BCB-3A18-4F2C-9340-523D5EA1F927}"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pPr>
              <a:buFontTx/>
              <a:buChar char="•"/>
            </a:pPr>
            <a:r>
              <a:rPr lang="en-US" altLang="en-US"/>
              <a:t>CMAQ projects generally fall into one of three broad categories: </a:t>
            </a:r>
          </a:p>
          <a:p>
            <a:pPr lvl="1">
              <a:buFontTx/>
              <a:buChar char="•"/>
            </a:pPr>
            <a:r>
              <a:rPr lang="en-US" altLang="en-US"/>
              <a:t>Projects that reduce the number of vehicle trips and/or vehicle miles traveled (VMT) </a:t>
            </a:r>
          </a:p>
          <a:p>
            <a:pPr lvl="1">
              <a:buFontTx/>
              <a:buChar char="•"/>
            </a:pPr>
            <a:r>
              <a:rPr lang="en-US" altLang="en-US"/>
              <a:t>Projects that reduce emissions by improving traffic congestion </a:t>
            </a:r>
          </a:p>
          <a:p>
            <a:pPr lvl="1">
              <a:buFontTx/>
              <a:buChar char="•"/>
            </a:pPr>
            <a:r>
              <a:rPr lang="en-US" altLang="en-US"/>
              <a:t>Projects that reduce emissions through improved vehicle and fuel technologies </a:t>
            </a:r>
          </a:p>
          <a:p>
            <a:pPr lvl="1">
              <a:buFontTx/>
              <a:buChar char="•"/>
            </a:pPr>
            <a:endParaRPr lang="en-US" altLang="en-US"/>
          </a:p>
          <a:p>
            <a:pPr lvl="1"/>
            <a:r>
              <a:rPr lang="en-US" altLang="en-US"/>
              <a:t>FUNDING SUMMARY ON NEXT SLIDE</a:t>
            </a:r>
          </a:p>
          <a:p>
            <a:endParaRPr lang="en-US" altLang="en-US"/>
          </a:p>
        </p:txBody>
      </p:sp>
    </p:spTree>
    <p:extLst>
      <p:ext uri="{BB962C8B-B14F-4D97-AF65-F5344CB8AC3E}">
        <p14:creationId xmlns:p14="http://schemas.microsoft.com/office/powerpoint/2010/main" val="210473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7FF08-614A-4B2A-9D70-8A08E0EFCB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348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7FF08-614A-4B2A-9D70-8A08E0EFCB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41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7FF08-614A-4B2A-9D70-8A08E0EFCB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02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72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860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3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p:spPr>
        <p:txBody>
          <a:bodyPr/>
          <a:lstStyle/>
          <a:p>
            <a:endParaRPr lang="en-US" altLang="en-US" dirty="0"/>
          </a:p>
        </p:txBody>
      </p:sp>
      <p:sp>
        <p:nvSpPr>
          <p:cNvPr id="141316" name="Slide Number Placeholder 3"/>
          <p:cNvSpPr>
            <a:spLocks noGrp="1"/>
          </p:cNvSpPr>
          <p:nvPr>
            <p:ph type="sldNum" sz="quarter" idx="5"/>
          </p:nvPr>
        </p:nvSpPr>
        <p:spPr>
          <a:noFill/>
        </p:spPr>
        <p:txBody>
          <a:bodyPr/>
          <a:lstStyle>
            <a:lvl1pPr defTabSz="931205" eaLnBrk="0" hangingPunct="0">
              <a:spcBef>
                <a:spcPct val="30000"/>
              </a:spcBef>
              <a:defRPr sz="1200">
                <a:solidFill>
                  <a:schemeClr val="tx1"/>
                </a:solidFill>
                <a:latin typeface="Arial" charset="0"/>
              </a:defRPr>
            </a:lvl1pPr>
            <a:lvl2pPr marL="746240" indent="-287016" defTabSz="931205" eaLnBrk="0" hangingPunct="0">
              <a:spcBef>
                <a:spcPct val="30000"/>
              </a:spcBef>
              <a:defRPr sz="1200">
                <a:solidFill>
                  <a:schemeClr val="tx1"/>
                </a:solidFill>
                <a:latin typeface="Arial" charset="0"/>
              </a:defRPr>
            </a:lvl2pPr>
            <a:lvl3pPr marL="1148061" indent="-229612" defTabSz="931205" eaLnBrk="0" hangingPunct="0">
              <a:spcBef>
                <a:spcPct val="30000"/>
              </a:spcBef>
              <a:defRPr sz="1200">
                <a:solidFill>
                  <a:schemeClr val="tx1"/>
                </a:solidFill>
                <a:latin typeface="Arial" charset="0"/>
              </a:defRPr>
            </a:lvl3pPr>
            <a:lvl4pPr marL="1607286" indent="-229612" defTabSz="931205" eaLnBrk="0" hangingPunct="0">
              <a:spcBef>
                <a:spcPct val="30000"/>
              </a:spcBef>
              <a:defRPr sz="1200">
                <a:solidFill>
                  <a:schemeClr val="tx1"/>
                </a:solidFill>
                <a:latin typeface="Arial" charset="0"/>
              </a:defRPr>
            </a:lvl4pPr>
            <a:lvl5pPr marL="2066511" indent="-229612" defTabSz="931205" eaLnBrk="0" hangingPunct="0">
              <a:spcBef>
                <a:spcPct val="30000"/>
              </a:spcBef>
              <a:defRPr sz="1200">
                <a:solidFill>
                  <a:schemeClr val="tx1"/>
                </a:solidFill>
                <a:latin typeface="Arial" charset="0"/>
              </a:defRPr>
            </a:lvl5pPr>
            <a:lvl6pPr marL="2525735" indent="-229612" defTabSz="931205" eaLnBrk="0" fontAlgn="base" hangingPunct="0">
              <a:spcBef>
                <a:spcPct val="30000"/>
              </a:spcBef>
              <a:spcAft>
                <a:spcPct val="0"/>
              </a:spcAft>
              <a:defRPr sz="1200">
                <a:solidFill>
                  <a:schemeClr val="tx1"/>
                </a:solidFill>
                <a:latin typeface="Arial" charset="0"/>
              </a:defRPr>
            </a:lvl6pPr>
            <a:lvl7pPr marL="2984960" indent="-229612" defTabSz="931205" eaLnBrk="0" fontAlgn="base" hangingPunct="0">
              <a:spcBef>
                <a:spcPct val="30000"/>
              </a:spcBef>
              <a:spcAft>
                <a:spcPct val="0"/>
              </a:spcAft>
              <a:defRPr sz="1200">
                <a:solidFill>
                  <a:schemeClr val="tx1"/>
                </a:solidFill>
                <a:latin typeface="Arial" charset="0"/>
              </a:defRPr>
            </a:lvl7pPr>
            <a:lvl8pPr marL="3444184" indent="-229612" defTabSz="931205" eaLnBrk="0" fontAlgn="base" hangingPunct="0">
              <a:spcBef>
                <a:spcPct val="30000"/>
              </a:spcBef>
              <a:spcAft>
                <a:spcPct val="0"/>
              </a:spcAft>
              <a:defRPr sz="1200">
                <a:solidFill>
                  <a:schemeClr val="tx1"/>
                </a:solidFill>
                <a:latin typeface="Arial" charset="0"/>
              </a:defRPr>
            </a:lvl8pPr>
            <a:lvl9pPr marL="3903409" indent="-229612" defTabSz="93120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96DFC1-8E10-47CD-A047-11DD77C67B52}" type="slidenum">
              <a:rPr lang="en-US" altLang="en-US" smtClean="0"/>
              <a:pPr eaLnBrk="1" hangingPunct="1">
                <a:spcBef>
                  <a:spcPct val="0"/>
                </a:spcBef>
              </a:pPr>
              <a:t>6</a:t>
            </a:fld>
            <a:endParaRPr lang="en-US" altLang="en-US" dirty="0"/>
          </a:p>
        </p:txBody>
      </p:sp>
    </p:spTree>
    <p:extLst>
      <p:ext uri="{BB962C8B-B14F-4D97-AF65-F5344CB8AC3E}">
        <p14:creationId xmlns:p14="http://schemas.microsoft.com/office/powerpoint/2010/main" val="244709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74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41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27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109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580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1416992-7526-42CE-A4CE-ECFED850C7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817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8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501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6CB5EB7-73DE-499F-AE8C-2329282B2B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75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4106100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28017" eaLnBrk="0" hangingPunct="0">
              <a:spcBef>
                <a:spcPct val="30000"/>
              </a:spcBef>
              <a:defRPr sz="1200">
                <a:solidFill>
                  <a:schemeClr val="tx1"/>
                </a:solidFill>
                <a:latin typeface="Arial" charset="0"/>
              </a:defRPr>
            </a:lvl1pPr>
            <a:lvl2pPr marL="746240" indent="-287016" defTabSz="928017" eaLnBrk="0" hangingPunct="0">
              <a:spcBef>
                <a:spcPct val="30000"/>
              </a:spcBef>
              <a:defRPr sz="1200">
                <a:solidFill>
                  <a:schemeClr val="tx1"/>
                </a:solidFill>
                <a:latin typeface="Arial" charset="0"/>
              </a:defRPr>
            </a:lvl2pPr>
            <a:lvl3pPr marL="1148061" indent="-229612" defTabSz="928017" eaLnBrk="0" hangingPunct="0">
              <a:spcBef>
                <a:spcPct val="30000"/>
              </a:spcBef>
              <a:defRPr sz="1200">
                <a:solidFill>
                  <a:schemeClr val="tx1"/>
                </a:solidFill>
                <a:latin typeface="Arial" charset="0"/>
              </a:defRPr>
            </a:lvl3pPr>
            <a:lvl4pPr marL="1607286" indent="-229612" defTabSz="928017" eaLnBrk="0" hangingPunct="0">
              <a:spcBef>
                <a:spcPct val="30000"/>
              </a:spcBef>
              <a:defRPr sz="1200">
                <a:solidFill>
                  <a:schemeClr val="tx1"/>
                </a:solidFill>
                <a:latin typeface="Arial" charset="0"/>
              </a:defRPr>
            </a:lvl4pPr>
            <a:lvl5pPr marL="2066511" indent="-229612" defTabSz="928017" eaLnBrk="0" hangingPunct="0">
              <a:spcBef>
                <a:spcPct val="30000"/>
              </a:spcBef>
              <a:defRPr sz="1200">
                <a:solidFill>
                  <a:schemeClr val="tx1"/>
                </a:solidFill>
                <a:latin typeface="Arial" charset="0"/>
              </a:defRPr>
            </a:lvl5pPr>
            <a:lvl6pPr marL="2525735" indent="-229612" defTabSz="928017" eaLnBrk="0" fontAlgn="base" hangingPunct="0">
              <a:spcBef>
                <a:spcPct val="30000"/>
              </a:spcBef>
              <a:spcAft>
                <a:spcPct val="0"/>
              </a:spcAft>
              <a:defRPr sz="1200">
                <a:solidFill>
                  <a:schemeClr val="tx1"/>
                </a:solidFill>
                <a:latin typeface="Arial" charset="0"/>
              </a:defRPr>
            </a:lvl6pPr>
            <a:lvl7pPr marL="2984960" indent="-229612" defTabSz="928017" eaLnBrk="0" fontAlgn="base" hangingPunct="0">
              <a:spcBef>
                <a:spcPct val="30000"/>
              </a:spcBef>
              <a:spcAft>
                <a:spcPct val="0"/>
              </a:spcAft>
              <a:defRPr sz="1200">
                <a:solidFill>
                  <a:schemeClr val="tx1"/>
                </a:solidFill>
                <a:latin typeface="Arial" charset="0"/>
              </a:defRPr>
            </a:lvl7pPr>
            <a:lvl8pPr marL="3444184" indent="-229612" defTabSz="928017" eaLnBrk="0" fontAlgn="base" hangingPunct="0">
              <a:spcBef>
                <a:spcPct val="30000"/>
              </a:spcBef>
              <a:spcAft>
                <a:spcPct val="0"/>
              </a:spcAft>
              <a:defRPr sz="1200">
                <a:solidFill>
                  <a:schemeClr val="tx1"/>
                </a:solidFill>
                <a:latin typeface="Arial" charset="0"/>
              </a:defRPr>
            </a:lvl8pPr>
            <a:lvl9pPr marL="3903409" indent="-229612" defTabSz="928017"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984D63E2-24F7-4EC0-8B56-E9FB536A2751}" type="slidenum">
              <a:rPr lang="en-US" altLang="en-US">
                <a:solidFill>
                  <a:srgbClr val="000000"/>
                </a:solidFill>
              </a:rPr>
              <a:pPr eaLnBrk="1" hangingPunct="1">
                <a:spcBef>
                  <a:spcPct val="0"/>
                </a:spcBef>
                <a:defRPr/>
              </a:pPr>
              <a:t>86</a:t>
            </a:fld>
            <a:endParaRPr lang="en-US" altLang="en-US" dirty="0">
              <a:solidFill>
                <a:srgbClr val="000000"/>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56985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193D4CB-337A-4442-8D99-EC91D0ABAEF9}" type="slidenum">
              <a:rPr lang="en-US" altLang="en-US" sz="1300">
                <a:solidFill>
                  <a:srgbClr val="000000"/>
                </a:solidFill>
              </a:rPr>
              <a:pPr eaLnBrk="1" hangingPunct="1">
                <a:spcBef>
                  <a:spcPct val="0"/>
                </a:spcBef>
                <a:defRPr/>
              </a:pPr>
              <a:t>93</a:t>
            </a:fld>
            <a:endParaRPr lang="en-US" altLang="en-US" sz="1300" dirty="0">
              <a:solidFill>
                <a:srgbClr val="000000"/>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r>
              <a:rPr lang="en-US" altLang="en-US" dirty="0"/>
              <a:t>The third piece is the ROW Certification – the Division ROW Agent reviews your acquisition process, your property – they usually need a final set of plans and any documentation that shows your “control” of the property – through deeds, lease, easements.</a:t>
            </a:r>
          </a:p>
        </p:txBody>
      </p:sp>
    </p:spTree>
    <p:extLst>
      <p:ext uri="{BB962C8B-B14F-4D97-AF65-F5344CB8AC3E}">
        <p14:creationId xmlns:p14="http://schemas.microsoft.com/office/powerpoint/2010/main" val="506942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1106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970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1416992-7526-42CE-A4CE-ECFED850C7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315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Engineering Accident Analysis System (TEAAS)</a:t>
            </a:r>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069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2096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8772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99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00630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67374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53922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66663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26232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7886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41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1416992-7526-42CE-A4CE-ECFED850C7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66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06955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0006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9681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109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32671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61242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72450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47041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75768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5196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0037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1416992-7526-42CE-A4CE-ECFED850C7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846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91416992-7526-42CE-A4CE-ECFED850C7D2}" type="slidenum">
              <a:rPr lang="en-US">
                <a:solidFill>
                  <a:prstClr val="black"/>
                </a:solidFill>
                <a:latin typeface="Calibri" panose="020F0502020204030204"/>
              </a:rPr>
              <a:pPr defTabSz="931774"/>
              <a:t>126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4582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1416992-7526-42CE-A4CE-ECFED850C7D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25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marL="0" marR="0" lvl="0" indent="0" algn="r" defTabSz="949568" rtl="0" eaLnBrk="1" fontAlgn="auto" latinLnBrk="0" hangingPunct="1">
              <a:lnSpc>
                <a:spcPct val="100000"/>
              </a:lnSpc>
              <a:spcBef>
                <a:spcPct val="0"/>
              </a:spcBef>
              <a:spcAft>
                <a:spcPts val="0"/>
              </a:spcAft>
              <a:buClrTx/>
              <a:buSzTx/>
              <a:buFontTx/>
              <a:buNone/>
              <a:tabLst/>
              <a:defRPr/>
            </a:pPr>
            <a:fld id="{B596FB99-2CE5-4A3A-A88B-50C730A31669}"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568" rtl="0" eaLnBrk="1" fontAlgn="auto" latinLnBrk="0" hangingPunct="1">
                <a:lnSpc>
                  <a:spcPct val="100000"/>
                </a:lnSpc>
                <a:spcBef>
                  <a:spcPct val="0"/>
                </a:spcBef>
                <a:spcAft>
                  <a:spcPts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4970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eaLnBrk="0" hangingPunct="0">
              <a:spcBef>
                <a:spcPct val="30000"/>
              </a:spcBef>
              <a:defRPr sz="1200">
                <a:solidFill>
                  <a:schemeClr val="tx1"/>
                </a:solidFill>
                <a:latin typeface="Arial" charset="0"/>
              </a:defRPr>
            </a:lvl1pPr>
            <a:lvl2pPr marL="757066" indent="-291179" defTabSz="949568" eaLnBrk="0" hangingPunct="0">
              <a:spcBef>
                <a:spcPct val="30000"/>
              </a:spcBef>
              <a:defRPr sz="1200">
                <a:solidFill>
                  <a:schemeClr val="tx1"/>
                </a:solidFill>
                <a:latin typeface="Arial" charset="0"/>
              </a:defRPr>
            </a:lvl2pPr>
            <a:lvl3pPr marL="1164717" indent="-232943" defTabSz="949568" eaLnBrk="0" hangingPunct="0">
              <a:spcBef>
                <a:spcPct val="30000"/>
              </a:spcBef>
              <a:defRPr sz="1200">
                <a:solidFill>
                  <a:schemeClr val="tx1"/>
                </a:solidFill>
                <a:latin typeface="Arial" charset="0"/>
              </a:defRPr>
            </a:lvl3pPr>
            <a:lvl4pPr marL="1630604" indent="-232943" defTabSz="949568" eaLnBrk="0" hangingPunct="0">
              <a:spcBef>
                <a:spcPct val="30000"/>
              </a:spcBef>
              <a:defRPr sz="1200">
                <a:solidFill>
                  <a:schemeClr val="tx1"/>
                </a:solidFill>
                <a:latin typeface="Arial" charset="0"/>
              </a:defRPr>
            </a:lvl4pPr>
            <a:lvl5pPr marL="2096491" indent="-232943" defTabSz="949568" eaLnBrk="0" hangingPunct="0">
              <a:spcBef>
                <a:spcPct val="30000"/>
              </a:spcBef>
              <a:defRPr sz="1200">
                <a:solidFill>
                  <a:schemeClr val="tx1"/>
                </a:solidFill>
                <a:latin typeface="Arial" charset="0"/>
              </a:defRPr>
            </a:lvl5pPr>
            <a:lvl6pPr marL="2562377" indent="-232943" defTabSz="949568" eaLnBrk="0" fontAlgn="base" hangingPunct="0">
              <a:spcBef>
                <a:spcPct val="30000"/>
              </a:spcBef>
              <a:spcAft>
                <a:spcPct val="0"/>
              </a:spcAft>
              <a:defRPr sz="1200">
                <a:solidFill>
                  <a:schemeClr val="tx1"/>
                </a:solidFill>
                <a:latin typeface="Arial" charset="0"/>
              </a:defRPr>
            </a:lvl6pPr>
            <a:lvl7pPr marL="3028264" indent="-232943" defTabSz="949568" eaLnBrk="0" fontAlgn="base" hangingPunct="0">
              <a:spcBef>
                <a:spcPct val="30000"/>
              </a:spcBef>
              <a:spcAft>
                <a:spcPct val="0"/>
              </a:spcAft>
              <a:defRPr sz="1200">
                <a:solidFill>
                  <a:schemeClr val="tx1"/>
                </a:solidFill>
                <a:latin typeface="Arial" charset="0"/>
              </a:defRPr>
            </a:lvl7pPr>
            <a:lvl8pPr marL="3494151" indent="-232943" defTabSz="949568" eaLnBrk="0" fontAlgn="base" hangingPunct="0">
              <a:spcBef>
                <a:spcPct val="30000"/>
              </a:spcBef>
              <a:spcAft>
                <a:spcPct val="0"/>
              </a:spcAft>
              <a:defRPr sz="1200">
                <a:solidFill>
                  <a:schemeClr val="tx1"/>
                </a:solidFill>
                <a:latin typeface="Arial" charset="0"/>
              </a:defRPr>
            </a:lvl8pPr>
            <a:lvl9pPr marL="3960038" indent="-232943" defTabSz="949568" eaLnBrk="0" fontAlgn="base" hangingPunct="0">
              <a:spcBef>
                <a:spcPct val="30000"/>
              </a:spcBef>
              <a:spcAft>
                <a:spcPct val="0"/>
              </a:spcAft>
              <a:defRPr sz="1200">
                <a:solidFill>
                  <a:schemeClr val="tx1"/>
                </a:solidFill>
                <a:latin typeface="Arial" charset="0"/>
              </a:defRPr>
            </a:lvl9pPr>
          </a:lstStyle>
          <a:p>
            <a:pPr marL="0" marR="0" lvl="0" indent="0" algn="r" defTabSz="949568" rtl="0" eaLnBrk="1" fontAlgn="auto" latinLnBrk="0" hangingPunct="1">
              <a:lnSpc>
                <a:spcPct val="100000"/>
              </a:lnSpc>
              <a:spcBef>
                <a:spcPct val="0"/>
              </a:spcBef>
              <a:spcAft>
                <a:spcPts val="0"/>
              </a:spcAft>
              <a:buClrTx/>
              <a:buSzTx/>
              <a:buFontTx/>
              <a:buNone/>
              <a:tabLst/>
              <a:defRPr/>
            </a:pPr>
            <a:fld id="{1AE5D234-014E-479C-B3A6-09A2748B2AF9}"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568" rtl="0" eaLnBrk="1" fontAlgn="auto" latinLnBrk="0" hangingPunct="1">
                <a:lnSpc>
                  <a:spcPct val="100000"/>
                </a:lnSpc>
                <a:spcBef>
                  <a:spcPct val="0"/>
                </a:spcBef>
                <a:spcAft>
                  <a:spcPts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10045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5.jpg"/><Relationship Id="rId16"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8" name="Slide Number Placeholder 7"/>
          <p:cNvSpPr>
            <a:spLocks noGrp="1"/>
          </p:cNvSpPr>
          <p:nvPr>
            <p:ph type="sldNum" sz="quarter" idx="11"/>
          </p:nvPr>
        </p:nvSpPr>
        <p:spPr/>
        <p:txBody>
          <a:bodyPr/>
          <a:lstStyle/>
          <a:p>
            <a:fld id="{F9D763F7-B2B0-4043-87C3-5F1C109DD084}"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6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8" name="Slide Number Placeholder 7"/>
          <p:cNvSpPr>
            <a:spLocks noGrp="1"/>
          </p:cNvSpPr>
          <p:nvPr>
            <p:ph type="sldNum" sz="quarter" idx="11"/>
          </p:nvPr>
        </p:nvSpPr>
        <p:spPr/>
        <p:txBody>
          <a:bodyPr/>
          <a:lstStyle/>
          <a:p>
            <a:fld id="{F9D763F7-B2B0-4043-87C3-5F1C109DD084}"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4679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3"/>
            <a:ext cx="8229600" cy="123507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5"/>
          </a:xfrm>
        </p:spPr>
        <p:txBody>
          <a:bodyPr/>
          <a:lstStyle>
            <a:lvl1pPr>
              <a:defRPr sz="2000"/>
            </a:lvl1pPr>
            <a:lvl2pPr>
              <a:defRPr sz="1600"/>
            </a:lvl2pPr>
            <a:lvl3pPr>
              <a:defRPr sz="1400"/>
            </a:lvl3pPr>
            <a:lvl4pPr>
              <a:defRPr sz="1400"/>
            </a:lvl4pPr>
            <a:lvl5pPr>
              <a:defRPr sz="1400"/>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220281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2"/>
            <a:ext cx="7772400" cy="2505075"/>
          </a:xfrm>
        </p:spPr>
        <p:txBody>
          <a:bodyPr anchor="b"/>
          <a:lstStyle>
            <a:lvl1pPr algn="ctr" defTabSz="685800" rtl="0" eaLnBrk="1" latinLnBrk="0" hangingPunct="1">
              <a:lnSpc>
                <a:spcPct val="100000"/>
              </a:lnSpc>
              <a:spcBef>
                <a:spcPct val="0"/>
              </a:spcBef>
              <a:buNone/>
              <a:defRPr lang="en-US" sz="6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4068765"/>
            <a:ext cx="7772400" cy="1131887"/>
          </a:xfrm>
        </p:spPr>
        <p:txBody>
          <a:bodyPr anchor="t">
            <a:normAutofit/>
          </a:bodyPr>
          <a:lstStyle>
            <a:lvl1pPr marL="0" indent="0" algn="ctr">
              <a:buNone/>
              <a:defRPr sz="32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43003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2"/>
            <a:ext cx="4038600" cy="4525963"/>
          </a:xfrm>
        </p:spPr>
        <p:txBody>
          <a:bodyPr/>
          <a:lstStyle>
            <a:lvl1pPr>
              <a:defRPr sz="18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664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D763F7-B2B0-4043-87C3-5F1C109DD084}" type="slidenum">
              <a:rPr lang="en-US" smtClean="0"/>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215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506949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2168403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nchor="b"/>
          <a:lstStyle>
            <a:lvl1pPr algn="ctr">
              <a:lnSpc>
                <a:spcPct val="100000"/>
              </a:lnSpc>
              <a:defRPr sz="21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73052"/>
            <a:ext cx="499586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38405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89012"/>
          </a:xfrm>
        </p:spPr>
        <p:txBody>
          <a:bodyPr/>
          <a:lstStyle>
            <a:lvl1pPr algn="ctr">
              <a:defRPr sz="3600"/>
            </a:lvl1pPr>
          </a:lstStyle>
          <a:p>
            <a:r>
              <a:rPr lang="en-US" dirty="0"/>
              <a:t>Click to edit Master title style</a:t>
            </a:r>
          </a:p>
        </p:txBody>
      </p:sp>
      <p:sp>
        <p:nvSpPr>
          <p:cNvPr id="3" name="Content Placeholder 2"/>
          <p:cNvSpPr>
            <a:spLocks noGrp="1"/>
          </p:cNvSpPr>
          <p:nvPr>
            <p:ph idx="1"/>
          </p:nvPr>
        </p:nvSpPr>
        <p:spPr>
          <a:xfrm>
            <a:off x="457200" y="1676400"/>
            <a:ext cx="8229600" cy="4449763"/>
          </a:xfrm>
        </p:spPr>
        <p:txBody>
          <a:bodyPr/>
          <a:lstStyle>
            <a:lvl1pPr>
              <a:spcBef>
                <a:spcPts val="1000"/>
              </a:spcBef>
              <a:defRPr sz="2400"/>
            </a:lvl1pPr>
            <a:lvl2pPr>
              <a:spcBef>
                <a:spcPts val="1000"/>
              </a:spcBef>
              <a:defRPr sz="2000"/>
            </a:lvl2pPr>
            <a:lvl3pPr>
              <a:spcBef>
                <a:spcPts val="1000"/>
              </a:spcBef>
              <a:defRPr sz="1800"/>
            </a:lvl3pPr>
            <a:lvl4pPr>
              <a:spcBef>
                <a:spcPts val="1000"/>
              </a:spcBef>
              <a:defRPr sz="1800"/>
            </a:lvl4pPr>
            <a:lvl5pPr>
              <a:spcBef>
                <a:spcPts val="1000"/>
              </a:spcBef>
              <a:defRPr sz="1800"/>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100" b="0"/>
            </a:lvl1pPr>
          </a:lstStyle>
          <a:p>
            <a:r>
              <a:rPr lang="en-US"/>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1504976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3422354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Tree>
    <p:extLst>
      <p:ext uri="{BB962C8B-B14F-4D97-AF65-F5344CB8AC3E}">
        <p14:creationId xmlns:p14="http://schemas.microsoft.com/office/powerpoint/2010/main" val="1011531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6" descr="NCDOT_PowerPoint_Template-04.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397919" y="3831921"/>
            <a:ext cx="8271945" cy="1219200"/>
          </a:xfrm>
        </p:spPr>
        <p:txBody>
          <a:bodyPr/>
          <a:lstStyle>
            <a:lvl1pPr algn="l">
              <a:defRPr baseline="0">
                <a:solidFill>
                  <a:schemeClr val="tx1">
                    <a:lumMod val="65000"/>
                    <a:lumOff val="35000"/>
                  </a:schemeClr>
                </a:solidFill>
              </a:defRPr>
            </a:lvl1pPr>
          </a:lstStyle>
          <a:p>
            <a:r>
              <a:rPr lang="en-US" dirty="0"/>
              <a:t>Click to edit presentation name</a:t>
            </a:r>
          </a:p>
        </p:txBody>
      </p:sp>
      <p:sp>
        <p:nvSpPr>
          <p:cNvPr id="3" name="Subtitle 2"/>
          <p:cNvSpPr>
            <a:spLocks noGrp="1"/>
          </p:cNvSpPr>
          <p:nvPr>
            <p:ph type="subTitle" idx="1" hasCustomPrompt="1"/>
          </p:nvPr>
        </p:nvSpPr>
        <p:spPr>
          <a:xfrm>
            <a:off x="397919" y="5105400"/>
            <a:ext cx="6400800" cy="660400"/>
          </a:xfrm>
        </p:spPr>
        <p:txBody>
          <a:bodyPr/>
          <a:lstStyle>
            <a:lvl1pPr marL="0" indent="0" algn="l">
              <a:buNone/>
              <a:defRPr baseline="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presenter name</a:t>
            </a:r>
          </a:p>
        </p:txBody>
      </p:sp>
      <p:sp>
        <p:nvSpPr>
          <p:cNvPr id="6" name="Text Placeholder 5"/>
          <p:cNvSpPr>
            <a:spLocks noGrp="1"/>
          </p:cNvSpPr>
          <p:nvPr>
            <p:ph type="body" sz="quarter" idx="10" hasCustomPrompt="1"/>
          </p:nvPr>
        </p:nvSpPr>
        <p:spPr>
          <a:xfrm>
            <a:off x="398464" y="5854700"/>
            <a:ext cx="6650037" cy="546100"/>
          </a:xfrm>
        </p:spPr>
        <p:txBody>
          <a:bodyPr/>
          <a:lstStyle>
            <a:lvl1pPr marL="0" indent="0">
              <a:buNone/>
              <a:defRPr/>
            </a:lvl1pPr>
          </a:lstStyle>
          <a:p>
            <a:pPr lvl="0"/>
            <a:r>
              <a:rPr lang="en-US" dirty="0"/>
              <a:t>Click to edit date</a:t>
            </a:r>
          </a:p>
        </p:txBody>
      </p:sp>
    </p:spTree>
    <p:extLst>
      <p:ext uri="{BB962C8B-B14F-4D97-AF65-F5344CB8AC3E}">
        <p14:creationId xmlns:p14="http://schemas.microsoft.com/office/powerpoint/2010/main" val="2887825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4838701" y="88900"/>
            <a:ext cx="3848100" cy="273050"/>
          </a:xfrm>
        </p:spPr>
        <p:txBody>
          <a:bodyPr/>
          <a:lstStyle>
            <a:lvl1pPr marL="0" indent="0" algn="r">
              <a:buNone/>
              <a:defRPr sz="1050">
                <a:solidFill>
                  <a:schemeClr val="bg1"/>
                </a:solidFill>
              </a:defRPr>
            </a:lvl1pPr>
          </a:lstStyle>
          <a:p>
            <a:pPr lvl="0"/>
            <a:r>
              <a:rPr lang="en-US" dirty="0"/>
              <a:t>Click to edit presentation title</a:t>
            </a:r>
          </a:p>
        </p:txBody>
      </p:sp>
      <p:sp>
        <p:nvSpPr>
          <p:cNvPr id="6" name="Content Placeholder 5"/>
          <p:cNvSpPr>
            <a:spLocks noGrp="1"/>
          </p:cNvSpPr>
          <p:nvPr>
            <p:ph sz="quarter" idx="13"/>
          </p:nvPr>
        </p:nvSpPr>
        <p:spPr>
          <a:xfrm>
            <a:off x="457200" y="1752600"/>
            <a:ext cx="82296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dirty="0"/>
          </a:p>
        </p:txBody>
      </p:sp>
    </p:spTree>
    <p:extLst>
      <p:ext uri="{BB962C8B-B14F-4D97-AF65-F5344CB8AC3E}">
        <p14:creationId xmlns:p14="http://schemas.microsoft.com/office/powerpoint/2010/main" val="1865969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457200" y="1733552"/>
            <a:ext cx="8229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4838701" y="88900"/>
            <a:ext cx="3848100" cy="273050"/>
          </a:xfrm>
        </p:spPr>
        <p:txBody>
          <a:bodyPr/>
          <a:lstStyle>
            <a:lvl1pPr marL="0" indent="0" algn="r">
              <a:buNone/>
              <a:defRPr sz="105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1205782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6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a:p>
        </p:txBody>
      </p:sp>
      <p:sp>
        <p:nvSpPr>
          <p:cNvPr id="8" name="Slide Number Placeholder 7"/>
          <p:cNvSpPr>
            <a:spLocks noGrp="1"/>
          </p:cNvSpPr>
          <p:nvPr>
            <p:ph type="sldNum" sz="quarter" idx="11"/>
          </p:nvPr>
        </p:nvSpPr>
        <p:spPr/>
        <p:txBody>
          <a:bodyPr/>
          <a:lstStyle/>
          <a:p>
            <a:fld id="{F9D763F7-B2B0-4043-87C3-5F1C109DD08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132055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2422"/>
            <a:ext cx="8229600" cy="1610968"/>
          </a:xfrm>
        </p:spPr>
        <p:txBody>
          <a:bodyPr/>
          <a:lstStyle>
            <a:lvl1pPr algn="l">
              <a:defRPr sz="3000"/>
            </a:lvl1pPr>
          </a:lstStyle>
          <a:p>
            <a:r>
              <a:rPr lang="en-US" dirty="0"/>
              <a:t>Click to edit Master title style</a:t>
            </a:r>
          </a:p>
        </p:txBody>
      </p:sp>
      <p:sp>
        <p:nvSpPr>
          <p:cNvPr id="3" name="Content Placeholder 2"/>
          <p:cNvSpPr>
            <a:spLocks noGrp="1"/>
          </p:cNvSpPr>
          <p:nvPr>
            <p:ph idx="1"/>
          </p:nvPr>
        </p:nvSpPr>
        <p:spPr>
          <a:xfrm>
            <a:off x="457200" y="2051223"/>
            <a:ext cx="8229600" cy="4074942"/>
          </a:xfrm>
        </p:spPr>
        <p:txBody>
          <a:bodyPr/>
          <a:lstStyle>
            <a:lvl1pPr>
              <a:defRPr sz="2400"/>
            </a:lvl1pPr>
            <a:lvl2pPr>
              <a:defRPr sz="1800"/>
            </a:lvl2pPr>
            <a:lvl3pPr>
              <a:defRPr sz="1800"/>
            </a:lvl3pPr>
            <a:lvl4pPr>
              <a:defRPr sz="1800"/>
            </a:lvl4pPr>
            <a:lvl5pPr>
              <a:defRPr sz="1800"/>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50122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2"/>
            <a:ext cx="7772400" cy="2505075"/>
          </a:xfrm>
        </p:spPr>
        <p:txBody>
          <a:bodyPr anchor="b"/>
          <a:lstStyle>
            <a:lvl1pPr algn="ctr" defTabSz="685800" rtl="0" eaLnBrk="1" latinLnBrk="0" hangingPunct="1">
              <a:lnSpc>
                <a:spcPct val="100000"/>
              </a:lnSpc>
              <a:spcBef>
                <a:spcPct val="0"/>
              </a:spcBef>
              <a:buNone/>
              <a:defRPr lang="en-US" sz="45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4068765"/>
            <a:ext cx="7772400" cy="1131887"/>
          </a:xfrm>
        </p:spPr>
        <p:txBody>
          <a:bodyPr anchor="t">
            <a:normAutofit/>
          </a:bodyPr>
          <a:lstStyle>
            <a:lvl1pPr marL="0" indent="0" algn="ctr">
              <a:buNone/>
              <a:defRPr sz="24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95674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778"/>
            <a:ext cx="8229600" cy="1365422"/>
          </a:xfrm>
        </p:spPr>
        <p:txBody>
          <a:bodyPr/>
          <a:lstStyle>
            <a:lvl1pPr algn="ctr">
              <a:defRPr/>
            </a:lvl1pPr>
          </a:lstStyle>
          <a:p>
            <a:r>
              <a:rPr lang="en-US" dirty="0"/>
              <a:t>Click to edit Master title style</a:t>
            </a:r>
          </a:p>
        </p:txBody>
      </p:sp>
      <p:sp>
        <p:nvSpPr>
          <p:cNvPr id="4" name="Content Placeholder 3"/>
          <p:cNvSpPr>
            <a:spLocks noGrp="1"/>
          </p:cNvSpPr>
          <p:nvPr>
            <p:ph sz="half" idx="2"/>
          </p:nvPr>
        </p:nvSpPr>
        <p:spPr>
          <a:xfrm>
            <a:off x="4648200" y="2038550"/>
            <a:ext cx="4038600" cy="4087615"/>
          </a:xfrm>
        </p:spPr>
        <p:txBody>
          <a:bodyPr/>
          <a:lstStyle>
            <a:lvl1pPr>
              <a:defRPr sz="18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a:p>
        </p:txBody>
      </p:sp>
      <p:sp>
        <p:nvSpPr>
          <p:cNvPr id="9" name="Content Placeholder 8"/>
          <p:cNvSpPr>
            <a:spLocks noGrp="1"/>
          </p:cNvSpPr>
          <p:nvPr>
            <p:ph sz="quarter" idx="13"/>
          </p:nvPr>
        </p:nvSpPr>
        <p:spPr>
          <a:xfrm>
            <a:off x="457200" y="2038865"/>
            <a:ext cx="3950208" cy="4087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18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4"/>
            <a:ext cx="8229600" cy="1463676"/>
          </a:xfrm>
        </p:spPr>
        <p:txBody>
          <a:bodyPr/>
          <a:lstStyle>
            <a:lvl1pPr>
              <a:defRPr sz="4050"/>
            </a:lvl1pPr>
          </a:lstStyle>
          <a:p>
            <a:r>
              <a:rPr lang="en-US" dirty="0"/>
              <a:t>Click to edit Master title style</a:t>
            </a:r>
          </a:p>
        </p:txBody>
      </p:sp>
      <p:sp>
        <p:nvSpPr>
          <p:cNvPr id="3" name="Text Placeholder 2"/>
          <p:cNvSpPr>
            <a:spLocks noGrp="1"/>
          </p:cNvSpPr>
          <p:nvPr>
            <p:ph type="body" idx="1"/>
          </p:nvPr>
        </p:nvSpPr>
        <p:spPr>
          <a:xfrm>
            <a:off x="457930" y="2022388"/>
            <a:ext cx="4040188" cy="609600"/>
          </a:xfrm>
        </p:spPr>
        <p:txBody>
          <a:bodyPr anchor="b">
            <a:noAutofit/>
          </a:bodyP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p:cNvSpPr>
            <a:spLocks noGrp="1"/>
          </p:cNvSpPr>
          <p:nvPr>
            <p:ph type="body" sz="quarter" idx="3"/>
          </p:nvPr>
        </p:nvSpPr>
        <p:spPr>
          <a:xfrm>
            <a:off x="4664920" y="2022388"/>
            <a:ext cx="4041775" cy="609600"/>
          </a:xfrm>
        </p:spPr>
        <p:txBody>
          <a:bodyPr anchor="b">
            <a:noAutofit/>
          </a:bodyP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D763F7-B2B0-4043-87C3-5F1C109DD084}" type="slidenum">
              <a:rPr lang="en-US" smtClean="0"/>
              <a:t>‹#›</a:t>
            </a:fld>
            <a:endParaRPr lang="en-US"/>
          </a:p>
        </p:txBody>
      </p:sp>
      <p:sp>
        <p:nvSpPr>
          <p:cNvPr id="11" name="Content Placeholder 10"/>
          <p:cNvSpPr>
            <a:spLocks noGrp="1"/>
          </p:cNvSpPr>
          <p:nvPr>
            <p:ph sz="quarter" idx="13"/>
          </p:nvPr>
        </p:nvSpPr>
        <p:spPr>
          <a:xfrm>
            <a:off x="457200" y="2631988"/>
            <a:ext cx="4041648" cy="3494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72584" y="2631990"/>
            <a:ext cx="4041648" cy="34940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8431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72012E-BE8D-4F78-97F7-65E1739B692B}"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4165896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2012E-BE8D-4F78-97F7-65E1739B692B}"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70754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nchor="b"/>
          <a:lstStyle>
            <a:lvl1pPr algn="ctr">
              <a:lnSpc>
                <a:spcPct val="100000"/>
              </a:lnSpc>
              <a:defRPr sz="21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73052"/>
            <a:ext cx="499586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107971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788194"/>
          </a:xfrm>
        </p:spPr>
        <p:txBody>
          <a:bodyPr anchor="b"/>
          <a:lstStyle>
            <a:lvl1pPr algn="ctr">
              <a:lnSpc>
                <a:spcPct val="100000"/>
              </a:lnSpc>
              <a:defRPr sz="2100" b="0"/>
            </a:lvl1pPr>
          </a:lstStyle>
          <a:p>
            <a:r>
              <a:rPr lang="en-US" dirty="0"/>
              <a:t>Click to edit Master title style</a:t>
            </a:r>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2551127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2777511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2012E-BE8D-4F78-97F7-65E1739B692B}"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763F7-B2B0-4043-87C3-5F1C109DD084}" type="slidenum">
              <a:rPr lang="en-US" smtClean="0"/>
              <a:t>‹#›</a:t>
            </a:fld>
            <a:endParaRPr lang="en-US"/>
          </a:p>
        </p:txBody>
      </p:sp>
    </p:spTree>
    <p:extLst>
      <p:ext uri="{BB962C8B-B14F-4D97-AF65-F5344CB8AC3E}">
        <p14:creationId xmlns:p14="http://schemas.microsoft.com/office/powerpoint/2010/main" val="146602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362701" y="6356352"/>
            <a:ext cx="2085975"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658813" y="6356352"/>
            <a:ext cx="2847975"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543926" y="6356352"/>
            <a:ext cx="561975" cy="365125"/>
          </a:xfrm>
          <a:prstGeom prst="rect">
            <a:avLst/>
          </a:prstGeom>
        </p:spPr>
        <p:txBody>
          <a:bodyPr/>
          <a:lstStyle>
            <a:lvl1pPr>
              <a:defRPr/>
            </a:lvl1pPr>
          </a:lstStyle>
          <a:p>
            <a:pPr>
              <a:defRPr/>
            </a:pPr>
            <a:fld id="{C691BD25-27A5-458E-AC15-A34C304ABEE5}" type="slidenum">
              <a:rPr lang="en-US"/>
              <a:pPr>
                <a:defRPr/>
              </a:pPr>
              <a:t>‹#›</a:t>
            </a:fld>
            <a:endParaRPr lang="en-US"/>
          </a:p>
        </p:txBody>
      </p:sp>
    </p:spTree>
    <p:extLst>
      <p:ext uri="{BB962C8B-B14F-4D97-AF65-F5344CB8AC3E}">
        <p14:creationId xmlns:p14="http://schemas.microsoft.com/office/powerpoint/2010/main" val="1666226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EC9252-4F6E-4613-A8C5-48FD033B6C61}"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FFC8D-4502-4AB2-9BE9-E3D1421F5927}" type="slidenum">
              <a:rPr lang="en-US" smtClean="0"/>
              <a:t>‹#›</a:t>
            </a:fld>
            <a:endParaRPr lang="en-US"/>
          </a:p>
        </p:txBody>
      </p:sp>
    </p:spTree>
    <p:extLst>
      <p:ext uri="{BB962C8B-B14F-4D97-AF65-F5344CB8AC3E}">
        <p14:creationId xmlns:p14="http://schemas.microsoft.com/office/powerpoint/2010/main" val="1797899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EC9252-4F6E-4613-A8C5-48FD033B6C61}"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FC8D-4502-4AB2-9BE9-E3D1421F5927}" type="slidenum">
              <a:rPr lang="en-US" smtClean="0"/>
              <a:t>‹#›</a:t>
            </a:fld>
            <a:endParaRPr lang="en-US"/>
          </a:p>
        </p:txBody>
      </p:sp>
    </p:spTree>
    <p:extLst>
      <p:ext uri="{BB962C8B-B14F-4D97-AF65-F5344CB8AC3E}">
        <p14:creationId xmlns:p14="http://schemas.microsoft.com/office/powerpoint/2010/main" val="47842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4" name="Content Placeholder 3"/>
          <p:cNvSpPr>
            <a:spLocks noGrp="1"/>
          </p:cNvSpPr>
          <p:nvPr>
            <p:ph sz="half" idx="2"/>
          </p:nvPr>
        </p:nvSpPr>
        <p:spPr>
          <a:xfrm>
            <a:off x="4648200" y="1676083"/>
            <a:ext cx="4038600" cy="445008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
        <p:nvSpPr>
          <p:cNvPr id="9" name="Content Placeholder 8"/>
          <p:cNvSpPr>
            <a:spLocks noGrp="1"/>
          </p:cNvSpPr>
          <p:nvPr>
            <p:ph sz="quarter" idx="13"/>
          </p:nvPr>
        </p:nvSpPr>
        <p:spPr>
          <a:xfrm>
            <a:off x="365760" y="1676400"/>
            <a:ext cx="4041648" cy="4450080"/>
          </a:xfrm>
        </p:spPr>
        <p:txBody>
          <a:bodyPr/>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2" name="Rectangle 11"/>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9" name="Subtitle 8"/>
          <p:cNvSpPr>
            <a:spLocks noGrp="1"/>
          </p:cNvSpPr>
          <p:nvPr>
            <p:ph type="subTitle" idx="1"/>
          </p:nvPr>
        </p:nvSpPr>
        <p:spPr>
          <a:xfrm>
            <a:off x="1371600" y="2819400"/>
            <a:ext cx="6400800" cy="1752600"/>
          </a:xfrm>
        </p:spPr>
        <p:txBody>
          <a:bodyPr/>
          <a:lstStyle>
            <a:lvl1pPr marL="0" indent="0" algn="ctr">
              <a:buNone/>
              <a:defRPr sz="900" b="1" cap="all" spc="141" baseline="0">
                <a:solidFill>
                  <a:schemeClr val="tx2"/>
                </a:solidFill>
              </a:defRPr>
            </a:lvl1pPr>
            <a:lvl2pPr marL="257175" indent="0" algn="ctr">
              <a:buNone/>
            </a:lvl2pPr>
            <a:lvl3pPr marL="514350" indent="0" algn="ctr">
              <a:buNone/>
            </a:lvl3pPr>
            <a:lvl4pPr marL="771525" indent="0" algn="ctr">
              <a:buNone/>
            </a:lvl4pPr>
            <a:lvl5pPr marL="1028700" indent="0" algn="ctr">
              <a:buNone/>
            </a:lvl5pPr>
            <a:lvl6pPr marL="1285875" indent="0" algn="ctr">
              <a:buNone/>
            </a:lvl6pPr>
            <a:lvl7pPr marL="1543050" indent="0" algn="ctr">
              <a:buNone/>
            </a:lvl7pPr>
            <a:lvl8pPr marL="1800225" indent="0" algn="ctr">
              <a:buNone/>
            </a:lvl8pPr>
            <a:lvl9pPr marL="20574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34973FA-E848-48AF-8F0E-2AF5A8BFF825}" type="datetimeFigureOut">
              <a:rPr lang="en-US" smtClean="0"/>
              <a:t>8/17/2023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9" name="Slide Number Placeholder 28"/>
          <p:cNvSpPr>
            <a:spLocks noGrp="1"/>
          </p:cNvSpPr>
          <p:nvPr>
            <p:ph type="sldNum" sz="quarter" idx="12"/>
          </p:nvPr>
        </p:nvSpPr>
        <p:spPr>
          <a:xfrm>
            <a:off x="4343400" y="2199456"/>
            <a:ext cx="457200" cy="441325"/>
          </a:xfrm>
        </p:spPr>
        <p:txBody>
          <a:bodyPr/>
          <a:lstStyle>
            <a:lvl1pPr>
              <a:defRPr>
                <a:solidFill>
                  <a:schemeClr val="accent3">
                    <a:shade val="75000"/>
                  </a:schemeClr>
                </a:solidFill>
              </a:defRPr>
            </a:lvl1pPr>
          </a:lstStyle>
          <a:p>
            <a:fld id="{41EEE040-6E1D-4609-AE06-B6412A0EECD4}"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2363">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015577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34973FA-E848-48AF-8F0E-2AF5A8BFF825}"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8"/>
            <a:ext cx="457200" cy="441325"/>
          </a:xfrm>
        </p:spPr>
        <p:txBody>
          <a:bodyPr/>
          <a:lstStyle/>
          <a:p>
            <a:fld id="{41EEE040-6E1D-4609-AE06-B6412A0EECD4}"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80419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900" b="1" cap="all" spc="141" baseline="0">
                <a:solidFill>
                  <a:schemeClr val="tx2"/>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234973FA-E848-48AF-8F0E-2AF5A8BFF825}" type="datetimeFigureOut">
              <a:rPr lang="en-US" smtClean="0"/>
              <a:t>8/17/2023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6" name="Slide Number Placeholder 5"/>
          <p:cNvSpPr>
            <a:spLocks noGrp="1"/>
          </p:cNvSpPr>
          <p:nvPr>
            <p:ph type="sldNum" sz="quarter" idx="12"/>
          </p:nvPr>
        </p:nvSpPr>
        <p:spPr>
          <a:xfrm>
            <a:off x="4343400" y="2199456"/>
            <a:ext cx="457200" cy="441325"/>
          </a:xfrm>
        </p:spPr>
        <p:txBody>
          <a:bodyPr/>
          <a:lstStyle>
            <a:lvl1pPr>
              <a:defRPr>
                <a:solidFill>
                  <a:schemeClr val="accent3">
                    <a:shade val="75000"/>
                  </a:schemeClr>
                </a:solidFill>
              </a:defRPr>
            </a:lvl1pPr>
          </a:lstStyle>
          <a:p>
            <a:fld id="{41EEE040-6E1D-4609-AE06-B6412A0EECD4}"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2363"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8994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234973FA-E848-48AF-8F0E-2AF5A8BFF825}"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EE040-6E1D-4609-AE06-B6412A0EECD4}" type="slidenum">
              <a:rPr lang="en-US" smtClean="0"/>
              <a:t>‹#›</a:t>
            </a:fld>
            <a:endParaRPr lang="en-US"/>
          </a:p>
        </p:txBody>
      </p:sp>
      <p:sp>
        <p:nvSpPr>
          <p:cNvPr id="8" name="Straight Connector 7"/>
          <p:cNvSpPr>
            <a:spLocks noChangeShapeType="1"/>
          </p:cNvSpPr>
          <p:nvPr/>
        </p:nvSpPr>
        <p:spPr bwMode="auto">
          <a:xfrm flipV="1">
            <a:off x="4563083"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0" name="Content Placeholder 9"/>
          <p:cNvSpPr>
            <a:spLocks noGrp="1"/>
          </p:cNvSpPr>
          <p:nvPr>
            <p:ph sz="half" idx="1"/>
          </p:nvPr>
        </p:nvSpPr>
        <p:spPr>
          <a:xfrm>
            <a:off x="301752" y="1371600"/>
            <a:ext cx="4038600" cy="4681728"/>
          </a:xfrm>
        </p:spPr>
        <p:txBody>
          <a:bodyPr/>
          <a:lstStyle>
            <a:lvl1pPr>
              <a:defRPr sz="1406"/>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406"/>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61291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238" b="1" dirty="0" smtClean="0">
                <a:solidFill>
                  <a:srgbClr val="FFFFFF"/>
                </a:solidFill>
              </a:defRPr>
            </a:lvl1pPr>
            <a:lvl2pPr>
              <a:buNone/>
              <a:defRPr sz="1125" b="1"/>
            </a:lvl2pPr>
            <a:lvl3pPr>
              <a:buNone/>
              <a:defRPr sz="1013" b="1"/>
            </a:lvl3pPr>
            <a:lvl4pPr>
              <a:buNone/>
              <a:defRPr sz="900" b="1"/>
            </a:lvl4pPr>
            <a:lvl5pPr>
              <a:buNone/>
              <a:defRPr sz="9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3"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238" b="1"/>
            </a:lvl1pPr>
            <a:lvl2pPr>
              <a:buNone/>
              <a:defRPr sz="1125" b="1"/>
            </a:lvl2pPr>
            <a:lvl3pPr>
              <a:buNone/>
              <a:defRPr sz="1013" b="1"/>
            </a:lvl3pPr>
            <a:lvl4pPr>
              <a:buNone/>
              <a:defRPr sz="900" b="1"/>
            </a:lvl4pPr>
            <a:lvl5pPr>
              <a:buNone/>
              <a:defRPr sz="9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34973FA-E848-48AF-8F0E-2AF5A8BFF825}" type="datetimeFigureOut">
              <a:rPr lang="en-US" smtClean="0"/>
              <a:t>8/17/2023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Slide Number Placeholder 8"/>
          <p:cNvSpPr>
            <a:spLocks noGrp="1"/>
          </p:cNvSpPr>
          <p:nvPr>
            <p:ph type="sldNum" sz="quarter" idx="12"/>
          </p:nvPr>
        </p:nvSpPr>
        <p:spPr>
          <a:xfrm>
            <a:off x="4343400" y="1042422"/>
            <a:ext cx="457200" cy="441325"/>
          </a:xfrm>
        </p:spPr>
        <p:txBody>
          <a:bodyPr/>
          <a:lstStyle>
            <a:lvl1pPr algn="ctr">
              <a:defRPr/>
            </a:lvl1pPr>
          </a:lstStyle>
          <a:p>
            <a:fld id="{41EEE040-6E1D-4609-AE06-B6412A0EECD4}"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839599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34973FA-E848-48AF-8F0E-2AF5A8BFF825}"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6"/>
            <a:ext cx="457200" cy="441325"/>
          </a:xfrm>
        </p:spPr>
        <p:txBody>
          <a:bodyPr/>
          <a:lstStyle/>
          <a:p>
            <a:fld id="{41EEE040-6E1D-4609-AE06-B6412A0EECD4}" type="slidenum">
              <a:rPr lang="en-US" smtClean="0"/>
              <a:t>‹#›</a:t>
            </a:fld>
            <a:endParaRPr lang="en-US"/>
          </a:p>
        </p:txBody>
      </p:sp>
    </p:spTree>
    <p:extLst>
      <p:ext uri="{BB962C8B-B14F-4D97-AF65-F5344CB8AC3E}">
        <p14:creationId xmlns:p14="http://schemas.microsoft.com/office/powerpoint/2010/main" val="2831390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5" name="Rectangle 4"/>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2" name="Date Placeholder 1"/>
          <p:cNvSpPr>
            <a:spLocks noGrp="1"/>
          </p:cNvSpPr>
          <p:nvPr>
            <p:ph type="dt" sz="half" idx="10"/>
          </p:nvPr>
        </p:nvSpPr>
        <p:spPr/>
        <p:txBody>
          <a:bodyPr/>
          <a:lstStyle/>
          <a:p>
            <a:fld id="{234973FA-E848-48AF-8F0E-2AF5A8BFF825}"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1EEE040-6E1D-4609-AE06-B6412A0EECD4}" type="slidenum">
              <a:rPr lang="en-US" smtClean="0"/>
              <a:t>‹#›</a:t>
            </a:fld>
            <a:endParaRPr lang="en-US"/>
          </a:p>
        </p:txBody>
      </p:sp>
    </p:spTree>
    <p:extLst>
      <p:ext uri="{BB962C8B-B14F-4D97-AF65-F5344CB8AC3E}">
        <p14:creationId xmlns:p14="http://schemas.microsoft.com/office/powerpoint/2010/main" val="398572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 name="Title 1"/>
          <p:cNvSpPr>
            <a:spLocks noGrp="1"/>
          </p:cNvSpPr>
          <p:nvPr>
            <p:ph type="title"/>
          </p:nvPr>
        </p:nvSpPr>
        <p:spPr>
          <a:xfrm>
            <a:off x="381000" y="914400"/>
            <a:ext cx="2362200" cy="990600"/>
          </a:xfrm>
        </p:spPr>
        <p:txBody>
          <a:bodyPr anchor="b">
            <a:noAutofit/>
          </a:bodyPr>
          <a:lstStyle>
            <a:lvl1pPr algn="l">
              <a:buNone/>
              <a:defRPr sz="1238"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6"/>
            <a:ext cx="2362200" cy="4144963"/>
          </a:xfrm>
        </p:spPr>
        <p:txBody>
          <a:bodyPr/>
          <a:lstStyle>
            <a:lvl1pPr marL="0" indent="0">
              <a:spcAft>
                <a:spcPts val="563"/>
              </a:spcAft>
              <a:buNone/>
              <a:defRPr sz="900">
                <a:solidFill>
                  <a:srgbClr val="FFFFFF"/>
                </a:solidFill>
              </a:defRPr>
            </a:lvl1pPr>
            <a:lvl2pPr>
              <a:buNone/>
              <a:defRPr sz="675"/>
            </a:lvl2pPr>
            <a:lvl3pPr>
              <a:buNone/>
              <a:defRPr sz="563"/>
            </a:lvl3pPr>
            <a:lvl4pPr>
              <a:buNone/>
              <a:defRPr sz="506"/>
            </a:lvl4pPr>
            <a:lvl5pPr>
              <a:buNone/>
              <a:defRPr sz="506"/>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7" name="Slide Number Placeholder 6"/>
          <p:cNvSpPr>
            <a:spLocks noGrp="1"/>
          </p:cNvSpPr>
          <p:nvPr>
            <p:ph type="sldNum" sz="quarter" idx="12"/>
          </p:nvPr>
        </p:nvSpPr>
        <p:spPr>
          <a:xfrm>
            <a:off x="1371600" y="312744"/>
            <a:ext cx="457200" cy="441325"/>
          </a:xfrm>
        </p:spPr>
        <p:txBody>
          <a:bodyPr/>
          <a:lstStyle>
            <a:lvl1pPr>
              <a:defRPr>
                <a:solidFill>
                  <a:schemeClr val="accent3">
                    <a:shade val="75000"/>
                  </a:schemeClr>
                </a:solidFill>
              </a:defRPr>
            </a:lvl1pPr>
          </a:lstStyle>
          <a:p>
            <a:fld id="{41EEE040-6E1D-4609-AE06-B6412A0EECD4}" type="slidenum">
              <a:rPr lang="en-US" smtClean="0"/>
              <a:t>‹#›</a:t>
            </a:fld>
            <a:endParaRPr lang="en-US"/>
          </a:p>
        </p:txBody>
      </p:sp>
      <p:sp>
        <p:nvSpPr>
          <p:cNvPr id="21" name="Rectangle 20"/>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5" name="Date Placeholder 4"/>
          <p:cNvSpPr>
            <a:spLocks noGrp="1"/>
          </p:cNvSpPr>
          <p:nvPr>
            <p:ph type="dt" sz="half" idx="10"/>
          </p:nvPr>
        </p:nvSpPr>
        <p:spPr/>
        <p:txBody>
          <a:bodyPr/>
          <a:lstStyle/>
          <a:p>
            <a:fld id="{234973FA-E848-48AF-8F0E-2AF5A8BFF825}" type="datetimeFigureOut">
              <a:rPr lang="en-US" smtClean="0"/>
              <a:t>8/17/2023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3416095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7" name="Slide Number Placeholder 6"/>
          <p:cNvSpPr>
            <a:spLocks noGrp="1"/>
          </p:cNvSpPr>
          <p:nvPr>
            <p:ph type="sldNum" sz="quarter" idx="12"/>
          </p:nvPr>
        </p:nvSpPr>
        <p:spPr>
          <a:xfrm>
            <a:off x="1371600" y="312744"/>
            <a:ext cx="457200" cy="441325"/>
          </a:xfrm>
        </p:spPr>
        <p:txBody>
          <a:bodyPr/>
          <a:lstStyle/>
          <a:p>
            <a:fld id="{41EEE040-6E1D-4609-AE06-B6412A0EECD4}"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135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18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563"/>
              </a:spcAft>
              <a:buFontTx/>
              <a:buNone/>
              <a:defRPr sz="900">
                <a:solidFill>
                  <a:srgbClr val="FFFFFF"/>
                </a:solidFill>
              </a:defRPr>
            </a:lvl1pPr>
            <a:lvl2pPr>
              <a:defRPr sz="675"/>
            </a:lvl2pPr>
            <a:lvl3pPr>
              <a:defRPr sz="563"/>
            </a:lvl3pPr>
            <a:lvl4pPr>
              <a:defRPr sz="506"/>
            </a:lvl4pPr>
            <a:lvl5pPr>
              <a:defRPr sz="506"/>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5" name="Date Placeholder 4"/>
          <p:cNvSpPr>
            <a:spLocks noGrp="1"/>
          </p:cNvSpPr>
          <p:nvPr>
            <p:ph type="dt" sz="half" idx="10"/>
          </p:nvPr>
        </p:nvSpPr>
        <p:spPr>
          <a:xfrm>
            <a:off x="5788152" y="6404984"/>
            <a:ext cx="3044952" cy="365760"/>
          </a:xfrm>
        </p:spPr>
        <p:txBody>
          <a:bodyPr/>
          <a:lstStyle/>
          <a:p>
            <a:fld id="{234973FA-E848-48AF-8F0E-2AF5A8BFF825}" type="datetimeFigureOut">
              <a:rPr lang="en-US" smtClean="0"/>
              <a:t>8/17/2023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3488120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4973FA-E848-48AF-8F0E-2AF5A8BFF825}"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EE040-6E1D-4609-AE06-B6412A0EECD4}" type="slidenum">
              <a:rPr lang="en-US" smtClean="0"/>
              <a:t>‹#›</a:t>
            </a:fld>
            <a:endParaRPr lang="en-US"/>
          </a:p>
        </p:txBody>
      </p:sp>
    </p:spTree>
    <p:extLst>
      <p:ext uri="{BB962C8B-B14F-4D97-AF65-F5344CB8AC3E}">
        <p14:creationId xmlns:p14="http://schemas.microsoft.com/office/powerpoint/2010/main" val="148038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64903" y="1600201"/>
            <a:ext cx="4040188" cy="609600"/>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35334" y="1600201"/>
            <a:ext cx="4041775" cy="609600"/>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D763F7-B2B0-4043-87C3-5F1C109DD084}" type="slidenum">
              <a:rPr lang="en-US" smtClean="0"/>
              <a:t>‹#›</a:t>
            </a:fld>
            <a:endParaRPr lang="en-US" dirty="0"/>
          </a:p>
        </p:txBody>
      </p:sp>
      <p:sp>
        <p:nvSpPr>
          <p:cNvPr id="11" name="Content Placeholder 10"/>
          <p:cNvSpPr>
            <a:spLocks noGrp="1"/>
          </p:cNvSpPr>
          <p:nvPr>
            <p:ph sz="quarter" idx="13"/>
          </p:nvPr>
        </p:nvSpPr>
        <p:spPr>
          <a:xfrm>
            <a:off x="457200" y="2286000"/>
            <a:ext cx="4041648" cy="3840480"/>
          </a:xfrm>
        </p:spPr>
        <p:txBody>
          <a:bodyPr/>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72584" y="2286000"/>
            <a:ext cx="4041648" cy="384003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1" name="Rectangle 10"/>
          <p:cNvSpPr>
            <a:spLocks noChangeArrowheads="1"/>
          </p:cNvSpPr>
          <p:nvPr/>
        </p:nvSpPr>
        <p:spPr bwMode="auto">
          <a:xfrm>
            <a:off x="146304" y="639166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6" name="Slide Number Placeholder 5"/>
          <p:cNvSpPr>
            <a:spLocks noGrp="1"/>
          </p:cNvSpPr>
          <p:nvPr>
            <p:ph type="sldNum" sz="quarter" idx="12"/>
          </p:nvPr>
        </p:nvSpPr>
        <p:spPr>
          <a:xfrm>
            <a:off x="6915912" y="3009907"/>
            <a:ext cx="457200" cy="441325"/>
          </a:xfrm>
        </p:spPr>
        <p:txBody>
          <a:bodyPr/>
          <a:lstStyle/>
          <a:p>
            <a:fld id="{41EEE040-6E1D-4609-AE06-B6412A0EECD4}"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4973FA-E848-48AF-8F0E-2AF5A8BFF825}"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7"/>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296348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37009" cy="1655762"/>
          </a:xfrm>
          <a:prstGeom prst="rect">
            <a:avLst/>
          </a:prstGeom>
        </p:spPr>
        <p:txBody>
          <a:bodyPr anchor="b">
            <a:noAutofit/>
          </a:bodyPr>
          <a:lstStyle>
            <a:lvl1pPr algn="l">
              <a:defRPr sz="285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37009" cy="717525"/>
          </a:xfrm>
        </p:spPr>
        <p:txBody>
          <a:bodyPr>
            <a:noAutofit/>
          </a:bodyPr>
          <a:lstStyle>
            <a:lvl1pPr marL="0" indent="0" algn="l">
              <a:buNone/>
              <a:defRPr sz="1575" b="0" i="0">
                <a:solidFill>
                  <a:schemeClr val="bg1"/>
                </a:solidFill>
                <a:latin typeface="Montserrat Medium" pitchFamily="2" charset="77"/>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424010" y="926861"/>
            <a:ext cx="2487731"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410035" y="4726175"/>
            <a:ext cx="8237009" cy="345553"/>
          </a:xfrm>
        </p:spPr>
        <p:txBody>
          <a:bodyPr/>
          <a:lstStyle>
            <a:lvl1pPr marL="0" indent="0">
              <a:buNone/>
              <a:defRPr sz="135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chemeClr val="bg1"/>
              </a:solidFill>
              <a:latin typeface="Montserrat Light" pitchFamily="2" charset="77"/>
            </a:endParaRPr>
          </a:p>
        </p:txBody>
      </p:sp>
    </p:spTree>
    <p:extLst>
      <p:ext uri="{BB962C8B-B14F-4D97-AF65-F5344CB8AC3E}">
        <p14:creationId xmlns:p14="http://schemas.microsoft.com/office/powerpoint/2010/main" val="1179837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37009" cy="1655762"/>
          </a:xfrm>
          <a:prstGeom prst="rect">
            <a:avLst/>
          </a:prstGeom>
        </p:spPr>
        <p:txBody>
          <a:bodyPr anchor="b">
            <a:noAutofit/>
          </a:bodyPr>
          <a:lstStyle>
            <a:lvl1pPr algn="l">
              <a:defRPr sz="285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37009" cy="717525"/>
          </a:xfrm>
        </p:spPr>
        <p:txBody>
          <a:bodyPr>
            <a:noAutofit/>
          </a:bodyPr>
          <a:lstStyle>
            <a:lvl1pPr marL="0" indent="0" algn="l">
              <a:buNone/>
              <a:defRPr sz="1350" b="0" i="0">
                <a:solidFill>
                  <a:schemeClr val="tx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424010" y="926860"/>
            <a:ext cx="2487731"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410035" y="4726175"/>
            <a:ext cx="8237009" cy="345553"/>
          </a:xfrm>
        </p:spPr>
        <p:txBody>
          <a:bodyPr/>
          <a:lstStyle>
            <a:lvl1pPr marL="0" indent="0">
              <a:buNone/>
              <a:defRPr sz="135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spTree>
    <p:extLst>
      <p:ext uri="{BB962C8B-B14F-4D97-AF65-F5344CB8AC3E}">
        <p14:creationId xmlns:p14="http://schemas.microsoft.com/office/powerpoint/2010/main" val="2245843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44464" cy="1655762"/>
          </a:xfrm>
          <a:prstGeom prst="rect">
            <a:avLst/>
          </a:prstGeom>
        </p:spPr>
        <p:txBody>
          <a:bodyPr anchor="b">
            <a:noAutofit/>
          </a:bodyPr>
          <a:lstStyle>
            <a:lvl1pPr algn="l">
              <a:defRPr sz="285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44463" cy="717525"/>
          </a:xfrm>
        </p:spPr>
        <p:txBody>
          <a:bodyPr>
            <a:noAutofit/>
          </a:bodyPr>
          <a:lstStyle>
            <a:lvl1pPr marL="0" indent="0" algn="l">
              <a:buNone/>
              <a:defRPr sz="1350" b="0" i="0">
                <a:solidFill>
                  <a:schemeClr val="bg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408273" y="4726175"/>
            <a:ext cx="8246225" cy="345553"/>
          </a:xfrm>
        </p:spPr>
        <p:txBody>
          <a:bodyPr/>
          <a:lstStyle>
            <a:lvl1pPr marL="0" indent="0">
              <a:buNone/>
              <a:defRPr sz="135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424010" y="926861"/>
            <a:ext cx="2487731" cy="782657"/>
          </a:xfrm>
          <a:prstGeom prst="rect">
            <a:avLst/>
          </a:prstGeom>
        </p:spPr>
      </p:pic>
    </p:spTree>
    <p:extLst>
      <p:ext uri="{BB962C8B-B14F-4D97-AF65-F5344CB8AC3E}">
        <p14:creationId xmlns:p14="http://schemas.microsoft.com/office/powerpoint/2010/main" val="2989532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44464" cy="1655762"/>
          </a:xfrm>
          <a:prstGeom prst="rect">
            <a:avLst/>
          </a:prstGeom>
        </p:spPr>
        <p:txBody>
          <a:bodyPr anchor="b">
            <a:noAutofit/>
          </a:bodyPr>
          <a:lstStyle>
            <a:lvl1pPr algn="l">
              <a:defRPr sz="285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44463" cy="717525"/>
          </a:xfrm>
        </p:spPr>
        <p:txBody>
          <a:bodyPr>
            <a:noAutofit/>
          </a:bodyPr>
          <a:lstStyle>
            <a:lvl1pPr marL="0" indent="0" algn="l">
              <a:buNone/>
              <a:defRPr sz="1350" b="0" i="0">
                <a:solidFill>
                  <a:schemeClr val="tx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424010" y="926860"/>
            <a:ext cx="2487731"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408273" y="4726175"/>
            <a:ext cx="8246225" cy="345553"/>
          </a:xfrm>
        </p:spPr>
        <p:txBody>
          <a:bodyPr/>
          <a:lstStyle>
            <a:lvl1pPr marL="0" indent="0">
              <a:buNone/>
              <a:defRPr sz="135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spTree>
    <p:extLst>
      <p:ext uri="{BB962C8B-B14F-4D97-AF65-F5344CB8AC3E}">
        <p14:creationId xmlns:p14="http://schemas.microsoft.com/office/powerpoint/2010/main" val="2532408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9144000" cy="1655762"/>
          </a:xfrm>
          <a:prstGeom prst="rect">
            <a:avLst/>
          </a:prstGeom>
        </p:spPr>
        <p:txBody>
          <a:bodyPr anchor="b">
            <a:noAutofit/>
          </a:bodyPr>
          <a:lstStyle>
            <a:lvl1pPr algn="ctr">
              <a:defRPr sz="285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3749040" y="3732704"/>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406877" y="288475"/>
            <a:ext cx="85725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177017" y="216782"/>
            <a:ext cx="6589296" cy="661988"/>
          </a:xfrm>
        </p:spPr>
        <p:txBody>
          <a:bodyPr/>
          <a:lstStyle>
            <a:lvl1pPr marL="0" indent="0" algn="r">
              <a:buNone/>
              <a:defRPr sz="135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953633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9144000" cy="1655762"/>
          </a:xfrm>
          <a:prstGeom prst="rect">
            <a:avLst/>
          </a:prstGeom>
        </p:spPr>
        <p:txBody>
          <a:bodyPr anchor="b">
            <a:noAutofit/>
          </a:bodyPr>
          <a:lstStyle>
            <a:lvl1pPr algn="ctr">
              <a:defRPr sz="285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3749040" y="3732704"/>
            <a:ext cx="164592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2"/>
            <a:ext cx="9144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395397" y="286684"/>
            <a:ext cx="85725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679832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325925" y="1869928"/>
            <a:ext cx="4509399"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5058966" y="1869137"/>
            <a:ext cx="4085034"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167817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325925" y="1715272"/>
            <a:ext cx="4509399"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325501"/>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5058966" y="1714500"/>
            <a:ext cx="4085034" cy="4187825"/>
          </a:xfrm>
        </p:spPr>
        <p:txBody>
          <a:bodyPr/>
          <a:lstStyle/>
          <a:p>
            <a:r>
              <a:rPr lang="en-US"/>
              <a:t>Click icon to add picture</a:t>
            </a:r>
          </a:p>
        </p:txBody>
      </p:sp>
    </p:spTree>
    <p:extLst>
      <p:ext uri="{BB962C8B-B14F-4D97-AF65-F5344CB8AC3E}">
        <p14:creationId xmlns:p14="http://schemas.microsoft.com/office/powerpoint/2010/main" val="692386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256914" y="1871238"/>
            <a:ext cx="4509399" cy="4095866"/>
          </a:xfrm>
        </p:spPr>
        <p:txBody>
          <a:bodyPr/>
          <a:lstStyle>
            <a:lvl1pPr marL="0" indent="0">
              <a:lnSpc>
                <a:spcPct val="105000"/>
              </a:lnSpc>
              <a:spcBef>
                <a:spcPts val="563"/>
              </a:spcBef>
              <a:buFont typeface="Arial" panose="020B0604020202020204" pitchFamily="34" charset="0"/>
              <a:buNone/>
              <a:defRPr/>
            </a:lvl1pPr>
          </a:lstStyle>
          <a:p>
            <a:pPr lvl="0">
              <a:lnSpc>
                <a:spcPct val="105000"/>
              </a:lnSpc>
              <a:spcBef>
                <a:spcPts val="563"/>
              </a:spcBef>
            </a:pPr>
            <a:r>
              <a:rPr lang="en-US" sz="1200" b="1" dirty="0" err="1">
                <a:solidFill>
                  <a:schemeClr val="accent2"/>
                </a:solidFill>
                <a:latin typeface="Montserrat" pitchFamily="2" charset="77"/>
              </a:rPr>
              <a:t>Subheader</a:t>
            </a:r>
            <a:r>
              <a:rPr lang="en-US" sz="12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4036671"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72812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256914" y="1715272"/>
            <a:ext cx="4509399" cy="4188332"/>
          </a:xfrm>
        </p:spPr>
        <p:txBody>
          <a:bodyPr/>
          <a:lstStyle>
            <a:lvl1pPr marL="0" indent="0">
              <a:lnSpc>
                <a:spcPct val="105000"/>
              </a:lnSpc>
              <a:spcBef>
                <a:spcPts val="563"/>
              </a:spcBef>
              <a:buFont typeface="Arial" panose="020B0604020202020204" pitchFamily="34" charset="0"/>
              <a:buNone/>
              <a:defRPr/>
            </a:lvl1pPr>
          </a:lstStyle>
          <a:p>
            <a:pPr lvl="0">
              <a:lnSpc>
                <a:spcPct val="105000"/>
              </a:lnSpc>
              <a:spcBef>
                <a:spcPts val="563"/>
              </a:spcBef>
            </a:pPr>
            <a:r>
              <a:rPr lang="en-US" sz="1200" b="1" dirty="0" err="1">
                <a:solidFill>
                  <a:schemeClr val="accent2"/>
                </a:solidFill>
                <a:latin typeface="Montserrat" pitchFamily="2" charset="77"/>
              </a:rPr>
              <a:t>Subheader</a:t>
            </a:r>
            <a:r>
              <a:rPr lang="en-US" sz="12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295684"/>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4036671" cy="4187825"/>
          </a:xfrm>
        </p:spPr>
        <p:txBody>
          <a:bodyPr/>
          <a:lstStyle/>
          <a:p>
            <a:r>
              <a:rPr lang="en-US"/>
              <a:t>Click icon to add picture</a:t>
            </a:r>
          </a:p>
        </p:txBody>
      </p:sp>
    </p:spTree>
    <p:extLst>
      <p:ext uri="{BB962C8B-B14F-4D97-AF65-F5344CB8AC3E}">
        <p14:creationId xmlns:p14="http://schemas.microsoft.com/office/powerpoint/2010/main" val="745759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4" y="1869136"/>
            <a:ext cx="4102142" cy="403446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650295" y="1869136"/>
            <a:ext cx="4102142" cy="403446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458473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4" y="1592010"/>
            <a:ext cx="4102142" cy="4311594"/>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650295" y="1592010"/>
            <a:ext cx="4102142" cy="4311594"/>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3598270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325925" y="1869138"/>
            <a:ext cx="8426513" cy="404464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8443087" y="6265866"/>
            <a:ext cx="396113" cy="365125"/>
          </a:xfrm>
          <a:prstGeom prst="rect">
            <a:avLst/>
          </a:prstGeom>
        </p:spPr>
        <p:txBody>
          <a:bodyPr vert="horz" lIns="68580" tIns="34290" rIns="68580" bIns="3429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z="975" smtClean="0"/>
              <a:pPr/>
              <a:t>‹#›</a:t>
            </a:fld>
            <a:endParaRPr lang="en-US" sz="975" dirty="0"/>
          </a:p>
        </p:txBody>
      </p:sp>
    </p:spTree>
    <p:extLst>
      <p:ext uri="{BB962C8B-B14F-4D97-AF65-F5344CB8AC3E}">
        <p14:creationId xmlns:p14="http://schemas.microsoft.com/office/powerpoint/2010/main" val="1851003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325924" y="1592010"/>
            <a:ext cx="8426513" cy="4478591"/>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546582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5"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274320" lvl="1" indent="-137160"/>
            <a:endParaRPr lang="en-US" sz="9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3226875"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6127827"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3920665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3226875" y="1715272"/>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6127827" y="1715272"/>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325925" y="1724671"/>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0158762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4763" y="-7144"/>
            <a:ext cx="9134475"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33132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9144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71275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9141714"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9144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921794" y="495186"/>
            <a:ext cx="7300412" cy="2117503"/>
          </a:xfrm>
          <a:prstGeom prst="rect">
            <a:avLst/>
          </a:prstGeom>
          <a:noFill/>
          <a:effectLst/>
        </p:spPr>
        <p:txBody>
          <a:bodyPr wrap="square" rtlCol="0">
            <a:spAutoFit/>
          </a:bodyPr>
          <a:lstStyle/>
          <a:p>
            <a:pPr marL="0" marR="0" algn="ctr">
              <a:lnSpc>
                <a:spcPct val="114000"/>
              </a:lnSpc>
              <a:spcBef>
                <a:spcPts val="0"/>
              </a:spcBef>
              <a:spcAft>
                <a:spcPts val="600"/>
              </a:spcAft>
            </a:pPr>
            <a:r>
              <a:rPr lang="en-US" sz="285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600"/>
              </a:spcAft>
            </a:pPr>
            <a:r>
              <a:rPr lang="en-US" sz="21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100" dirty="0">
                <a:solidFill>
                  <a:schemeClr val="tx2"/>
                </a:solidFill>
                <a:effectLst/>
                <a:latin typeface="+mn-lt"/>
                <a:ea typeface="Calibri" panose="020F0502020204030204" pitchFamily="34" charset="0"/>
                <a:cs typeface="Calibri" panose="020F0502020204030204" pitchFamily="34" charset="0"/>
              </a:rPr>
            </a:br>
            <a:r>
              <a:rPr lang="en-US" sz="21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1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3782803" y="3426706"/>
            <a:ext cx="1578395"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406074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191" y="-9525"/>
            <a:ext cx="9141619"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921544" y="2816225"/>
            <a:ext cx="7300913" cy="1380634"/>
          </a:xfrm>
          <a:prstGeom prst="rect">
            <a:avLst/>
          </a:prstGeom>
          <a:noFill/>
        </p:spPr>
        <p:txBody>
          <a:bodyPr>
            <a:spAutoFit/>
          </a:bodyPr>
          <a:lstStyle/>
          <a:p>
            <a:pPr algn="ctr" eaLnBrk="1" fontAlgn="auto" hangingPunct="1">
              <a:lnSpc>
                <a:spcPct val="114000"/>
              </a:lnSpc>
              <a:spcBef>
                <a:spcPts val="0"/>
              </a:spcBef>
              <a:spcAft>
                <a:spcPts val="600"/>
              </a:spcAft>
              <a:defRPr/>
            </a:pPr>
            <a:r>
              <a:rPr lang="en-US" sz="285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600"/>
              </a:spcAft>
              <a:defRPr/>
            </a:pPr>
            <a: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77866" y="503238"/>
            <a:ext cx="1388269"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325925" y="6211288"/>
            <a:ext cx="5204375" cy="365125"/>
          </a:xfrm>
        </p:spPr>
        <p:txBody>
          <a:bodyPr/>
          <a:lstStyle>
            <a:lvl1pPr marL="0" indent="0">
              <a:buNone/>
              <a:defRPr sz="975"/>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8442723" y="6265864"/>
            <a:ext cx="396478" cy="365125"/>
          </a:xfrm>
          <a:prstGeom prst="rect">
            <a:avLst/>
          </a:prstGeom>
        </p:spPr>
        <p:txBody>
          <a:bodyPr vert="horz" lIns="91440" tIns="45720" rIns="91440" bIns="45720" rtlCol="0" anchor="ctr"/>
          <a:lstStyle>
            <a:lvl1pPr algn="ctr" eaLnBrk="1" fontAlgn="auto" hangingPunct="1">
              <a:spcBef>
                <a:spcPts val="0"/>
              </a:spcBef>
              <a:spcAft>
                <a:spcPts val="0"/>
              </a:spcAft>
              <a:defRPr sz="975"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662285" y="5017951"/>
            <a:ext cx="7819430"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2231492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724411" y="4462389"/>
            <a:ext cx="2377313" cy="554880"/>
          </a:xfrm>
        </p:spPr>
        <p:txBody>
          <a:bodyPr>
            <a:noAutofit/>
          </a:bodyPr>
          <a:lstStyle>
            <a:lvl1pPr marL="0" indent="0">
              <a:buFont typeface="Arial" panose="020B0604020202020204" pitchFamily="34" charset="0"/>
              <a:buNone/>
              <a:defRPr sz="1350" b="1" i="0">
                <a:solidFill>
                  <a:schemeClr val="bg1"/>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712715" y="4964311"/>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5909" y="5090076"/>
            <a:ext cx="195440"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5455" y="4491594"/>
            <a:ext cx="200320"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1776019" y="5530687"/>
            <a:ext cx="195440"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1776019" y="5076012"/>
            <a:ext cx="195440"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505456" y="5522099"/>
            <a:ext cx="221441"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720089" y="5447287"/>
            <a:ext cx="964440" cy="292003"/>
          </a:xfrm>
          <a:prstGeom prst="rect">
            <a:avLst/>
          </a:prstGeom>
          <a:noFill/>
        </p:spPr>
        <p:txBody>
          <a:bodyPr wrap="square" rtlCol="0">
            <a:spAutoFit/>
          </a:bodyPr>
          <a:lstStyle/>
          <a:p>
            <a:pPr>
              <a:lnSpc>
                <a:spcPct val="150000"/>
              </a:lnSpc>
            </a:pPr>
            <a:r>
              <a:rPr lang="en-US" sz="975"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010930" y="5013472"/>
            <a:ext cx="1571948" cy="292003"/>
          </a:xfrm>
          <a:prstGeom prst="rect">
            <a:avLst/>
          </a:prstGeom>
          <a:noFill/>
        </p:spPr>
        <p:txBody>
          <a:bodyPr wrap="square" rtlCol="0">
            <a:spAutoFit/>
          </a:bodyPr>
          <a:lstStyle/>
          <a:p>
            <a:pPr>
              <a:lnSpc>
                <a:spcPct val="150000"/>
              </a:lnSpc>
            </a:pPr>
            <a:r>
              <a:rPr lang="en-US" sz="975"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010930" y="5435052"/>
            <a:ext cx="1571948" cy="292003"/>
          </a:xfrm>
          <a:prstGeom prst="rect">
            <a:avLst/>
          </a:prstGeom>
          <a:noFill/>
        </p:spPr>
        <p:txBody>
          <a:bodyPr wrap="square" rtlCol="0">
            <a:spAutoFit/>
          </a:bodyPr>
          <a:lstStyle/>
          <a:p>
            <a:pPr>
              <a:lnSpc>
                <a:spcPct val="150000"/>
              </a:lnSpc>
            </a:pPr>
            <a:r>
              <a:rPr lang="en-US" sz="975" b="0" i="0" dirty="0" err="1">
                <a:solidFill>
                  <a:schemeClr val="bg1"/>
                </a:solidFill>
                <a:latin typeface="Montserrat Light" pitchFamily="2" charset="77"/>
              </a:rPr>
              <a:t>ncdotcom</a:t>
            </a:r>
            <a:endParaRPr lang="en-US" sz="975"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751988" y="2634843"/>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677318" y="1860731"/>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4791075" y="3006726"/>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4800600" y="33623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4800600" y="36925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724977" y="3016004"/>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734502" y="33716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734502" y="37018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3018220" y="5427173"/>
            <a:ext cx="278274"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3259265" y="5424380"/>
            <a:ext cx="1168238"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ncdot_comm</a:t>
            </a:r>
            <a:endParaRPr lang="en-US" sz="105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3259265" y="4983853"/>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2966762" y="4963572"/>
            <a:ext cx="345606" cy="460808"/>
          </a:xfrm>
          <a:prstGeom prst="rect">
            <a:avLst/>
          </a:prstGeom>
        </p:spPr>
      </p:pic>
    </p:spTree>
    <p:extLst>
      <p:ext uri="{BB962C8B-B14F-4D97-AF65-F5344CB8AC3E}">
        <p14:creationId xmlns:p14="http://schemas.microsoft.com/office/powerpoint/2010/main" val="3651513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9141714"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724411" y="5036372"/>
            <a:ext cx="2377313" cy="554880"/>
          </a:xfrm>
        </p:spPr>
        <p:txBody>
          <a:bodyPr>
            <a:noAutofit/>
          </a:bodyPr>
          <a:lstStyle>
            <a:lvl1pPr marL="0" indent="0">
              <a:buFont typeface="Arial" panose="020B0604020202020204" pitchFamily="34" charset="0"/>
              <a:buNone/>
              <a:defRPr sz="1350" b="1" i="0">
                <a:solidFill>
                  <a:schemeClr val="bg1"/>
                </a:solidFill>
                <a:latin typeface="Montserrat" panose="00000800000000000000" pitchFamily="2" charset="0"/>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720089" y="5518630"/>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5909" y="5664059"/>
            <a:ext cx="195440"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5455" y="5065577"/>
            <a:ext cx="200320"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1776019" y="6104670"/>
            <a:ext cx="195440"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1776019" y="5649995"/>
            <a:ext cx="195440"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505456" y="6096082"/>
            <a:ext cx="221441"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720089" y="5991773"/>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010930" y="5576501"/>
            <a:ext cx="1571948"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010930" y="6011958"/>
            <a:ext cx="89363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677318" y="787750"/>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4791075" y="2211593"/>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4800600" y="2567193"/>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4800600" y="2897393"/>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724977" y="2220871"/>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734502" y="2576471"/>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734502" y="2906671"/>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4792068" y="3715721"/>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4801593" y="4071321"/>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4801593" y="4401521"/>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725970" y="3724999"/>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735495" y="4080599"/>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735495" y="4410799"/>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774154" y="1554672"/>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3018220" y="6015566"/>
            <a:ext cx="278274"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3247339" y="6012773"/>
            <a:ext cx="1168238"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ncdot_comm</a:t>
            </a:r>
            <a:endParaRPr lang="en-US" sz="105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3247339" y="5572246"/>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2966762" y="5551965"/>
            <a:ext cx="345606" cy="460808"/>
          </a:xfrm>
          <a:prstGeom prst="rect">
            <a:avLst/>
          </a:prstGeom>
        </p:spPr>
      </p:pic>
    </p:spTree>
    <p:extLst>
      <p:ext uri="{BB962C8B-B14F-4D97-AF65-F5344CB8AC3E}">
        <p14:creationId xmlns:p14="http://schemas.microsoft.com/office/powerpoint/2010/main" val="2261019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3749040" y="3732704"/>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9143999" cy="861774"/>
          </a:xfrm>
          <a:prstGeom prst="rect">
            <a:avLst/>
          </a:prstGeom>
          <a:noFill/>
        </p:spPr>
        <p:txBody>
          <a:bodyPr wrap="square" rtlCol="0" anchor="t">
            <a:noAutofit/>
          </a:bodyPr>
          <a:lstStyle/>
          <a:p>
            <a:pPr algn="ctr"/>
            <a:r>
              <a:rPr lang="en-US" sz="2850" b="1" i="0" dirty="0">
                <a:solidFill>
                  <a:schemeClr val="bg1"/>
                </a:solidFill>
                <a:latin typeface="Montserrat" pitchFamily="2" charset="77"/>
              </a:rPr>
              <a:t>Thank you!</a:t>
            </a:r>
          </a:p>
        </p:txBody>
      </p:sp>
    </p:spTree>
    <p:extLst>
      <p:ext uri="{BB962C8B-B14F-4D97-AF65-F5344CB8AC3E}">
        <p14:creationId xmlns:p14="http://schemas.microsoft.com/office/powerpoint/2010/main" val="1250864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143" y="-9144"/>
            <a:ext cx="9141714"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2856354" y="1141473"/>
            <a:ext cx="3431293" cy="4575057"/>
          </a:xfrm>
          <a:prstGeom prst="rect">
            <a:avLst/>
          </a:prstGeom>
        </p:spPr>
      </p:pic>
    </p:spTree>
    <p:extLst>
      <p:ext uri="{BB962C8B-B14F-4D97-AF65-F5344CB8AC3E}">
        <p14:creationId xmlns:p14="http://schemas.microsoft.com/office/powerpoint/2010/main" val="226438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72012E-BE8D-4F78-97F7-65E1739B692B}"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D763F7-B2B0-4043-87C3-5F1C109DD08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8229600" cy="108315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913572"/>
            <a:ext cx="8229600" cy="4212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672012E-BE8D-4F78-97F7-65E1739B692B}" type="datetimeFigureOut">
              <a:rPr lang="en-US" smtClean="0"/>
              <a:t>8/17/2023</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9D763F7-B2B0-4043-87C3-5F1C109DD084}" type="slidenum">
              <a:rPr lang="en-US" smtClean="0"/>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4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ts val="6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ts val="600"/>
        </a:spcBef>
        <a:buFont typeface="Courier New" pitchFamily="49" charset="0"/>
        <a:buChar char="o"/>
        <a:defRPr sz="2000" kern="1200">
          <a:solidFill>
            <a:schemeClr val="tx1">
              <a:lumMod val="50000"/>
              <a:lumOff val="50000"/>
            </a:schemeClr>
          </a:solidFill>
          <a:latin typeface="+mj-lt"/>
          <a:ea typeface="+mn-ea"/>
          <a:cs typeface="+mn-cs"/>
        </a:defRPr>
      </a:lvl2pPr>
      <a:lvl3pPr marL="1143000" indent="-228600" algn="l" defTabSz="914400" rtl="0" eaLnBrk="1" latinLnBrk="0" hangingPunct="1">
        <a:spcBef>
          <a:spcPts val="600"/>
        </a:spcBef>
        <a:buFont typeface="Arial" pitchFamily="34" charset="0"/>
        <a:buChar char="•"/>
        <a:defRPr sz="1800" kern="1200">
          <a:solidFill>
            <a:schemeClr val="tx1">
              <a:lumMod val="50000"/>
              <a:lumOff val="50000"/>
            </a:schemeClr>
          </a:solidFill>
          <a:latin typeface="+mj-lt"/>
          <a:ea typeface="+mn-ea"/>
          <a:cs typeface="+mn-cs"/>
        </a:defRPr>
      </a:lvl3pPr>
      <a:lvl4pPr marL="1600200" indent="-228600" algn="l" defTabSz="914400" rtl="0" eaLnBrk="1" latinLnBrk="0" hangingPunct="1">
        <a:spcBef>
          <a:spcPts val="600"/>
        </a:spcBef>
        <a:buFont typeface="Courier New" pitchFamily="49" charset="0"/>
        <a:buChar char="o"/>
        <a:defRPr sz="1800" kern="1200">
          <a:solidFill>
            <a:schemeClr val="tx1">
              <a:lumMod val="50000"/>
              <a:lumOff val="50000"/>
            </a:schemeClr>
          </a:solidFill>
          <a:latin typeface="+mj-lt"/>
          <a:ea typeface="+mn-ea"/>
          <a:cs typeface="+mn-cs"/>
        </a:defRPr>
      </a:lvl4pPr>
      <a:lvl5pPr marL="2057400" indent="-228600" algn="l" defTabSz="914400" rtl="0" eaLnBrk="1" latinLnBrk="0" hangingPunct="1">
        <a:spcBef>
          <a:spcPts val="600"/>
        </a:spcBef>
        <a:buFont typeface="Arial" pitchFamily="34" charset="0"/>
        <a:buChar char="•"/>
        <a:defRPr sz="18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6523"/>
            <a:ext cx="8229600" cy="123349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2"/>
            <a:ext cx="2085975" cy="365125"/>
          </a:xfrm>
          <a:prstGeom prst="rect">
            <a:avLst/>
          </a:prstGeom>
        </p:spPr>
        <p:txBody>
          <a:bodyPr vert="horz" lIns="91440" tIns="45720" rIns="45720" bIns="45720" rtlCol="0" anchor="ctr"/>
          <a:lstStyle>
            <a:lvl1pPr algn="r">
              <a:defRPr sz="900">
                <a:solidFill>
                  <a:schemeClr val="tx1">
                    <a:lumMod val="65000"/>
                    <a:lumOff val="35000"/>
                  </a:schemeClr>
                </a:solidFill>
                <a:latin typeface="Century Gothic" pitchFamily="34" charset="0"/>
              </a:defRPr>
            </a:lvl1pPr>
          </a:lstStyle>
          <a:p>
            <a:fld id="{9672012E-BE8D-4F78-97F7-65E1739B692B}" type="datetimeFigureOut">
              <a:rPr lang="en-US" smtClean="0"/>
              <a:t>8/17/2023</a:t>
            </a:fld>
            <a:endParaRPr lang="en-US" dirty="0"/>
          </a:p>
        </p:txBody>
      </p:sp>
      <p:sp>
        <p:nvSpPr>
          <p:cNvPr id="5" name="Footer Placeholder 4"/>
          <p:cNvSpPr>
            <a:spLocks noGrp="1"/>
          </p:cNvSpPr>
          <p:nvPr>
            <p:ph type="ftr" sz="quarter" idx="3"/>
          </p:nvPr>
        </p:nvSpPr>
        <p:spPr>
          <a:xfrm>
            <a:off x="659165" y="6356352"/>
            <a:ext cx="2847975" cy="365125"/>
          </a:xfrm>
          <a:prstGeom prst="rect">
            <a:avLst/>
          </a:prstGeom>
        </p:spPr>
        <p:txBody>
          <a:bodyPr vert="horz" lIns="45720" tIns="45720" rIns="91440" bIns="45720" rtlCol="0" anchor="ctr"/>
          <a:lstStyle>
            <a:lvl1pPr algn="l">
              <a:defRPr sz="9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9" y="6356352"/>
            <a:ext cx="561975" cy="365125"/>
          </a:xfrm>
          <a:prstGeom prst="rect">
            <a:avLst/>
          </a:prstGeom>
        </p:spPr>
        <p:txBody>
          <a:bodyPr vert="horz" lIns="27432" tIns="45720" rIns="45720" bIns="45720" rtlCol="0" anchor="ctr"/>
          <a:lstStyle>
            <a:lvl1pPr algn="l">
              <a:defRPr sz="900">
                <a:solidFill>
                  <a:schemeClr val="tx1">
                    <a:lumMod val="65000"/>
                    <a:lumOff val="35000"/>
                  </a:schemeClr>
                </a:solidFill>
                <a:latin typeface="Century Gothic" pitchFamily="34" charset="0"/>
              </a:defRPr>
            </a:lvl1pPr>
          </a:lstStyle>
          <a:p>
            <a:fld id="{F9D763F7-B2B0-4043-87C3-5F1C109DD084}" type="slidenum">
              <a:rPr lang="en-US" smtClean="0"/>
              <a:t>‹#›</a:t>
            </a:fld>
            <a:endParaRPr lang="en-US" dirty="0"/>
          </a:p>
        </p:txBody>
      </p:sp>
      <p:sp>
        <p:nvSpPr>
          <p:cNvPr id="7" name="Oval 6"/>
          <p:cNvSpPr/>
          <p:nvPr/>
        </p:nvSpPr>
        <p:spPr>
          <a:xfrm>
            <a:off x="845776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dirty="0">
              <a:solidFill>
                <a:schemeClr val="lt1"/>
              </a:solidFill>
              <a:latin typeface="+mn-lt"/>
              <a:ea typeface="+mn-ea"/>
              <a:cs typeface="+mn-cs"/>
            </a:endParaRPr>
          </a:p>
        </p:txBody>
      </p:sp>
      <p:sp>
        <p:nvSpPr>
          <p:cNvPr id="8" name="Oval 7"/>
          <p:cNvSpPr/>
          <p:nvPr/>
        </p:nvSpPr>
        <p:spPr>
          <a:xfrm>
            <a:off x="56912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313269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xStyles>
    <p:titleStyle>
      <a:lvl1pPr algn="ctr" defTabSz="685800" rtl="0" eaLnBrk="1" latinLnBrk="0" hangingPunct="1">
        <a:lnSpc>
          <a:spcPts val="4350"/>
        </a:lnSpc>
        <a:spcBef>
          <a:spcPct val="0"/>
        </a:spcBef>
        <a:buNone/>
        <a:defRPr sz="32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257175" indent="-257175" algn="l" defTabSz="6858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mn-cs"/>
        </a:defRPr>
      </a:lvl1pPr>
      <a:lvl2pPr marL="557213" indent="-214313" algn="l" defTabSz="6858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857250" indent="-171450" algn="l" defTabSz="685800" rtl="0" eaLnBrk="1" latinLnBrk="0" hangingPunct="1">
        <a:spcBef>
          <a:spcPct val="20000"/>
        </a:spcBef>
        <a:buFont typeface="Arial" pitchFamily="34" charset="0"/>
        <a:buChar char="•"/>
        <a:defRPr sz="1400" kern="1200">
          <a:solidFill>
            <a:schemeClr val="tx1">
              <a:lumMod val="50000"/>
              <a:lumOff val="50000"/>
            </a:schemeClr>
          </a:solidFill>
          <a:latin typeface="+mj-lt"/>
          <a:ea typeface="+mn-ea"/>
          <a:cs typeface="+mn-cs"/>
        </a:defRPr>
      </a:lvl3pPr>
      <a:lvl4pPr marL="1200150" indent="-171450" algn="l" defTabSz="685800" rtl="0" eaLnBrk="1" latinLnBrk="0" hangingPunct="1">
        <a:spcBef>
          <a:spcPct val="20000"/>
        </a:spcBef>
        <a:buFont typeface="Courier New" pitchFamily="49" charset="0"/>
        <a:buChar char="o"/>
        <a:defRPr sz="1400" kern="1200">
          <a:solidFill>
            <a:schemeClr val="tx1">
              <a:lumMod val="50000"/>
              <a:lumOff val="50000"/>
            </a:schemeClr>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400" kern="1200">
          <a:solidFill>
            <a:schemeClr val="tx1">
              <a:lumMod val="50000"/>
              <a:lumOff val="50000"/>
            </a:schemeClr>
          </a:solidFill>
          <a:latin typeface="+mj-lt"/>
          <a:ea typeface="+mn-ea"/>
          <a:cs typeface="+mn-cs"/>
        </a:defRPr>
      </a:lvl5pPr>
      <a:lvl6pPr marL="18859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2"/>
            <a:ext cx="2085975" cy="365125"/>
          </a:xfrm>
          <a:prstGeom prst="rect">
            <a:avLst/>
          </a:prstGeom>
        </p:spPr>
        <p:txBody>
          <a:bodyPr vert="horz" lIns="91440" tIns="45720" rIns="45720" bIns="45720" rtlCol="0" anchor="ctr"/>
          <a:lstStyle>
            <a:lvl1pPr algn="r">
              <a:defRPr sz="900">
                <a:solidFill>
                  <a:schemeClr val="tx1">
                    <a:lumMod val="65000"/>
                    <a:lumOff val="35000"/>
                  </a:schemeClr>
                </a:solidFill>
                <a:latin typeface="Century Gothic" pitchFamily="34" charset="0"/>
              </a:defRPr>
            </a:lvl1pPr>
          </a:lstStyle>
          <a:p>
            <a:fld id="{9672012E-BE8D-4F78-97F7-65E1739B692B}" type="datetimeFigureOut">
              <a:rPr lang="en-US" smtClean="0"/>
              <a:t>8/17/2023</a:t>
            </a:fld>
            <a:endParaRPr lang="en-US"/>
          </a:p>
        </p:txBody>
      </p:sp>
      <p:sp>
        <p:nvSpPr>
          <p:cNvPr id="5" name="Footer Placeholder 4"/>
          <p:cNvSpPr>
            <a:spLocks noGrp="1"/>
          </p:cNvSpPr>
          <p:nvPr>
            <p:ph type="ftr" sz="quarter" idx="3"/>
          </p:nvPr>
        </p:nvSpPr>
        <p:spPr>
          <a:xfrm>
            <a:off x="659165" y="6356352"/>
            <a:ext cx="2847975" cy="365125"/>
          </a:xfrm>
          <a:prstGeom prst="rect">
            <a:avLst/>
          </a:prstGeom>
        </p:spPr>
        <p:txBody>
          <a:bodyPr vert="horz" lIns="45720" tIns="45720" rIns="91440" bIns="45720" rtlCol="0" anchor="ctr"/>
          <a:lstStyle>
            <a:lvl1pPr algn="l">
              <a:defRPr sz="9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6356352"/>
            <a:ext cx="561975" cy="365125"/>
          </a:xfrm>
          <a:prstGeom prst="rect">
            <a:avLst/>
          </a:prstGeom>
        </p:spPr>
        <p:txBody>
          <a:bodyPr vert="horz" lIns="27432" tIns="45720" rIns="45720" bIns="45720" rtlCol="0" anchor="ctr"/>
          <a:lstStyle>
            <a:lvl1pPr algn="l">
              <a:defRPr sz="900">
                <a:solidFill>
                  <a:schemeClr val="tx1">
                    <a:lumMod val="65000"/>
                    <a:lumOff val="35000"/>
                  </a:schemeClr>
                </a:solidFill>
                <a:latin typeface="Century Gothic" pitchFamily="34" charset="0"/>
              </a:defRPr>
            </a:lvl1pPr>
          </a:lstStyle>
          <a:p>
            <a:fld id="{F9D763F7-B2B0-4043-87C3-5F1C109DD084}" type="slidenum">
              <a:rPr lang="en-US" smtClean="0"/>
              <a:t>‹#›</a:t>
            </a:fld>
            <a:endParaRPr lang="en-US"/>
          </a:p>
        </p:txBody>
      </p:sp>
      <p:sp>
        <p:nvSpPr>
          <p:cNvPr id="7" name="Oval 6"/>
          <p:cNvSpPr/>
          <p:nvPr/>
        </p:nvSpPr>
        <p:spPr>
          <a:xfrm>
            <a:off x="845776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8" name="Oval 7"/>
          <p:cNvSpPr/>
          <p:nvPr/>
        </p:nvSpPr>
        <p:spPr>
          <a:xfrm>
            <a:off x="56912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224625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ctr" defTabSz="685800" rtl="0" eaLnBrk="1" latinLnBrk="0" hangingPunct="1">
        <a:lnSpc>
          <a:spcPts val="4350"/>
        </a:lnSpc>
        <a:spcBef>
          <a:spcPct val="0"/>
        </a:spcBef>
        <a:buNone/>
        <a:defRPr sz="405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257175" indent="-257175" algn="l" defTabSz="68580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1pPr>
      <a:lvl2pPr marL="557213" indent="-214313"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2pPr>
      <a:lvl3pPr marL="8572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3pPr>
      <a:lvl4pPr marL="12001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5pPr>
      <a:lvl6pPr marL="18859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6" name="Rectangle 15"/>
          <p:cNvSpPr>
            <a:spLocks noChangeArrowheads="1"/>
          </p:cNvSpPr>
          <p:nvPr/>
        </p:nvSpPr>
        <p:spPr bwMode="white">
          <a:xfrm>
            <a:off x="0" y="6"/>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9" name="Rectangle 8"/>
          <p:cNvSpPr>
            <a:spLocks noChangeArrowheads="1"/>
          </p:cNvSpPr>
          <p:nvPr/>
        </p:nvSpPr>
        <p:spPr bwMode="auto">
          <a:xfrm>
            <a:off x="149352" y="638839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51435" tIns="25718" rIns="51435" bIns="25718" anchor="ctr" compatLnSpc="1"/>
          <a:lstStyle/>
          <a:p>
            <a:endParaRPr kumimoji="0" lang="en-US" sz="1013"/>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788">
                <a:solidFill>
                  <a:srgbClr val="FFFFFF"/>
                </a:solidFill>
              </a:defRPr>
            </a:lvl1pPr>
          </a:lstStyle>
          <a:p>
            <a:fld id="{234973FA-E848-48AF-8F0E-2AF5A8BFF825}" type="datetimeFigureOut">
              <a:rPr lang="en-US" smtClean="0"/>
              <a:t>8/17/2023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675">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51435" tIns="25718" rIns="51435" bIns="25718" anchor="ctr" compatLnSpc="1"/>
          <a:lstStyle/>
          <a:p>
            <a:endParaRPr kumimoji="0" lang="en-US" sz="1013"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51435" tIns="25718" rIns="51435" bIns="25718" anchor="ctr" compatLnSpc="1"/>
          <a:lstStyle/>
          <a:p>
            <a:endParaRPr kumimoji="0" lang="en-US" sz="1013"/>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3" name="Slide Number Placeholder 22"/>
          <p:cNvSpPr>
            <a:spLocks noGrp="1"/>
          </p:cNvSpPr>
          <p:nvPr>
            <p:ph type="sldNum" sz="quarter" idx="4"/>
          </p:nvPr>
        </p:nvSpPr>
        <p:spPr>
          <a:xfrm>
            <a:off x="4343400" y="1040180"/>
            <a:ext cx="457200" cy="441325"/>
          </a:xfrm>
          <a:prstGeom prst="rect">
            <a:avLst/>
          </a:prstGeom>
        </p:spPr>
        <p:txBody>
          <a:bodyPr vert="horz" lIns="45720" rIns="45720" anchor="ctr">
            <a:normAutofit/>
          </a:bodyPr>
          <a:lstStyle>
            <a:lvl1pPr algn="ctr" eaLnBrk="1" latinLnBrk="0" hangingPunct="1">
              <a:defRPr kumimoji="0" sz="900">
                <a:solidFill>
                  <a:schemeClr val="accent3">
                    <a:shade val="75000"/>
                  </a:schemeClr>
                </a:solidFill>
              </a:defRPr>
            </a:lvl1pPr>
          </a:lstStyle>
          <a:p>
            <a:fld id="{41EEE040-6E1D-4609-AE06-B6412A0EECD4}"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77354311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1" latinLnBrk="0" hangingPunct="1">
        <a:spcBef>
          <a:spcPct val="0"/>
        </a:spcBef>
        <a:buNone/>
        <a:defRPr kumimoji="0" sz="1856" kern="1200">
          <a:solidFill>
            <a:schemeClr val="accent3">
              <a:shade val="75000"/>
            </a:schemeClr>
          </a:solidFill>
          <a:latin typeface="+mj-lt"/>
          <a:ea typeface="+mj-ea"/>
          <a:cs typeface="+mj-cs"/>
        </a:defRPr>
      </a:lvl1pPr>
    </p:titleStyle>
    <p:bodyStyle>
      <a:lvl1pPr marL="154305" indent="-154305" algn="l" rtl="0" eaLnBrk="1" latinLnBrk="0" hangingPunct="1">
        <a:spcBef>
          <a:spcPct val="20000"/>
        </a:spcBef>
        <a:buClr>
          <a:schemeClr val="accent1"/>
        </a:buClr>
        <a:buSzPct val="85000"/>
        <a:buFont typeface="Wingdings 2"/>
        <a:buChar char=""/>
        <a:defRPr kumimoji="0" sz="1519" kern="1200">
          <a:solidFill>
            <a:schemeClr val="tx1"/>
          </a:solidFill>
          <a:latin typeface="+mn-lt"/>
          <a:ea typeface="+mn-ea"/>
          <a:cs typeface="+mn-cs"/>
        </a:defRPr>
      </a:lvl1pPr>
      <a:lvl2pPr marL="308610" indent="-154305" algn="l" rtl="0" eaLnBrk="1" latinLnBrk="0" hangingPunct="1">
        <a:spcBef>
          <a:spcPct val="20000"/>
        </a:spcBef>
        <a:buClr>
          <a:schemeClr val="accent2"/>
        </a:buClr>
        <a:buSzPct val="70000"/>
        <a:buFont typeface="Wingdings"/>
        <a:buChar char=""/>
        <a:defRPr kumimoji="0" sz="1238" kern="1200">
          <a:solidFill>
            <a:schemeClr val="tx2"/>
          </a:solidFill>
          <a:latin typeface="+mn-lt"/>
          <a:ea typeface="+mn-ea"/>
          <a:cs typeface="+mn-cs"/>
        </a:defRPr>
      </a:lvl2pPr>
      <a:lvl3pPr marL="462915" indent="-128588" algn="l" rtl="0" eaLnBrk="1" latinLnBrk="0" hangingPunct="1">
        <a:spcBef>
          <a:spcPct val="20000"/>
        </a:spcBef>
        <a:buClr>
          <a:schemeClr val="accent3"/>
        </a:buClr>
        <a:buSzPct val="75000"/>
        <a:buFont typeface="Wingdings 2"/>
        <a:buChar char=""/>
        <a:defRPr kumimoji="0" sz="1125" kern="1200">
          <a:solidFill>
            <a:schemeClr val="tx1"/>
          </a:solidFill>
          <a:latin typeface="+mn-lt"/>
          <a:ea typeface="+mn-ea"/>
          <a:cs typeface="+mn-cs"/>
        </a:defRPr>
      </a:lvl3pPr>
      <a:lvl4pPr marL="617220" indent="-128588" algn="l" rtl="0" eaLnBrk="1" latinLnBrk="0" hangingPunct="1">
        <a:spcBef>
          <a:spcPct val="20000"/>
        </a:spcBef>
        <a:buClr>
          <a:schemeClr val="accent4"/>
        </a:buClr>
        <a:buSzPct val="70000"/>
        <a:buFont typeface="Wingdings"/>
        <a:buChar char=""/>
        <a:defRPr kumimoji="0" sz="1125" kern="1200">
          <a:solidFill>
            <a:schemeClr val="tx2"/>
          </a:solidFill>
          <a:latin typeface="+mn-lt"/>
          <a:ea typeface="+mn-ea"/>
          <a:cs typeface="+mn-cs"/>
        </a:defRPr>
      </a:lvl4pPr>
      <a:lvl5pPr marL="771525" indent="-128588" algn="l" rtl="0" eaLnBrk="1" latinLnBrk="0" hangingPunct="1">
        <a:spcBef>
          <a:spcPct val="20000"/>
        </a:spcBef>
        <a:buClr>
          <a:schemeClr val="accent5"/>
        </a:buClr>
        <a:buFontTx/>
        <a:buChar char="•"/>
        <a:defRPr kumimoji="0" sz="1013" kern="1200">
          <a:solidFill>
            <a:schemeClr val="tx1"/>
          </a:solidFill>
          <a:latin typeface="+mn-lt"/>
          <a:ea typeface="+mn-ea"/>
          <a:cs typeface="+mn-cs"/>
        </a:defRPr>
      </a:lvl5pPr>
      <a:lvl6pPr marL="925830" indent="-102870" algn="l" rtl="0" eaLnBrk="1" latinLnBrk="0" hangingPunct="1">
        <a:spcBef>
          <a:spcPct val="20000"/>
        </a:spcBef>
        <a:buClr>
          <a:schemeClr val="accent6"/>
        </a:buClr>
        <a:buSzPct val="80000"/>
        <a:buFont typeface="Wingdings 2"/>
        <a:buChar char=""/>
        <a:defRPr kumimoji="0" sz="1013" kern="1200">
          <a:solidFill>
            <a:schemeClr val="tx1"/>
          </a:solidFill>
          <a:latin typeface="+mn-lt"/>
          <a:ea typeface="+mn-ea"/>
          <a:cs typeface="+mn-cs"/>
        </a:defRPr>
      </a:lvl6pPr>
      <a:lvl7pPr marL="1080135" indent="-102870" algn="l" rtl="0" eaLnBrk="1" latinLnBrk="0" hangingPunct="1">
        <a:spcBef>
          <a:spcPct val="20000"/>
        </a:spcBef>
        <a:buClr>
          <a:schemeClr val="accent1">
            <a:shade val="75000"/>
          </a:schemeClr>
        </a:buClr>
        <a:buSzPct val="90000"/>
        <a:buChar char="•"/>
        <a:defRPr kumimoji="0" sz="900" kern="1200" baseline="0">
          <a:solidFill>
            <a:schemeClr val="tx1"/>
          </a:solidFill>
          <a:latin typeface="+mn-lt"/>
          <a:ea typeface="+mn-ea"/>
          <a:cs typeface="+mn-cs"/>
        </a:defRPr>
      </a:lvl7pPr>
      <a:lvl8pPr marL="1183005" indent="-102870" algn="l" rtl="0" eaLnBrk="1" latinLnBrk="0" hangingPunct="1">
        <a:spcBef>
          <a:spcPct val="20000"/>
        </a:spcBef>
        <a:buClr>
          <a:schemeClr val="accent4">
            <a:shade val="75000"/>
          </a:schemeClr>
        </a:buClr>
        <a:buChar char="•"/>
        <a:defRPr kumimoji="0" sz="900" kern="1200">
          <a:solidFill>
            <a:schemeClr val="tx1"/>
          </a:solidFill>
          <a:latin typeface="+mn-lt"/>
          <a:ea typeface="+mn-ea"/>
          <a:cs typeface="+mn-cs"/>
        </a:defRPr>
      </a:lvl8pPr>
      <a:lvl9pPr marL="1337310" indent="-102870" algn="l" rtl="0" eaLnBrk="1" latinLnBrk="0" hangingPunct="1">
        <a:spcBef>
          <a:spcPct val="20000"/>
        </a:spcBef>
        <a:buClr>
          <a:schemeClr val="accent2">
            <a:shade val="75000"/>
          </a:schemeClr>
        </a:buClr>
        <a:buSzPct val="90000"/>
        <a:buChar char="•"/>
        <a:defRPr kumimoji="0" sz="788"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325925" y="1091892"/>
            <a:ext cx="8426513"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325925" y="1715272"/>
            <a:ext cx="8426513"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79317246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Lst>
  <p:hf hdr="0" ftr="0" dt="0"/>
  <p:txStyles>
    <p:titleStyle>
      <a:lvl1pPr algn="l" defTabSz="514350" rtl="0" eaLnBrk="1" latinLnBrk="0" hangingPunct="1">
        <a:lnSpc>
          <a:spcPct val="90000"/>
        </a:lnSpc>
        <a:spcBef>
          <a:spcPct val="0"/>
        </a:spcBef>
        <a:buNone/>
        <a:defRPr sz="1800" b="1" i="0" kern="1200">
          <a:solidFill>
            <a:schemeClr val="tx1"/>
          </a:solidFill>
          <a:latin typeface="Montserrat" pitchFamily="2" charset="77"/>
          <a:ea typeface="+mj-ea"/>
          <a:cs typeface="+mj-cs"/>
        </a:defRPr>
      </a:lvl1pPr>
    </p:titleStyle>
    <p:bodyStyle>
      <a:lvl1pPr marL="192881" indent="-192881" algn="l" defTabSz="514350" rtl="0" eaLnBrk="1" latinLnBrk="0" hangingPunct="1">
        <a:lnSpc>
          <a:spcPct val="90000"/>
        </a:lnSpc>
        <a:spcBef>
          <a:spcPts val="563"/>
        </a:spcBef>
        <a:buFont typeface="Arial" panose="020B0604020202020204" pitchFamily="34" charset="0"/>
        <a:buChar char="•"/>
        <a:defRPr sz="1200" b="0" i="0" kern="1200">
          <a:solidFill>
            <a:schemeClr val="tx2"/>
          </a:solidFill>
          <a:latin typeface="Montserrat Light" pitchFamily="2" charset="77"/>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200" b="0" i="0" kern="1200">
          <a:solidFill>
            <a:schemeClr val="tx2"/>
          </a:solidFill>
          <a:latin typeface="Montserrat Light" pitchFamily="2" charset="77"/>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050" b="0" i="0" kern="1200">
          <a:solidFill>
            <a:schemeClr val="tx2"/>
          </a:solidFill>
          <a:latin typeface="Montserrat Light" pitchFamily="2" charset="77"/>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50" b="0" i="0" kern="1200">
          <a:solidFill>
            <a:srgbClr val="082940"/>
          </a:solidFill>
          <a:latin typeface="Montserrat Light" pitchFamily="2" charset="77"/>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50" b="0" i="0" kern="1200">
          <a:solidFill>
            <a:srgbClr val="082940"/>
          </a:solidFill>
          <a:latin typeface="Montserrat Light" pitchFamily="2" charset="77"/>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cmfclearinghouse.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safety.fhwa.dot.gov/rsdp/"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camponc.maps.arcgis.com/apps/webappviewer/index.html?id=2217fc3e06cb4085a44e9bfdb38c90d2"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ignupgenius.com/go/10c0e4aa8ae23a4fac52-lapp1#/"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hyperlink" Target="https://connect.ncdot.gov/municipalities/funding/Pages/default.aspx" TargetMode="External"/><Relationship Id="rId2" Type="http://schemas.openxmlformats.org/officeDocument/2006/relationships/hyperlink" Target="http://www.fhwa.dot.gov/federal-aidessentials/" TargetMode="External"/><Relationship Id="rId1" Type="http://schemas.openxmlformats.org/officeDocument/2006/relationships/slideLayout" Target="../slideLayouts/slideLayout27.xml"/><Relationship Id="rId4" Type="http://schemas.openxmlformats.org/officeDocument/2006/relationships/hyperlink" Target="https://connect.ncdot.gov/municipalities/Funding/Pages/LPM%20Handbook.aspx"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hyperlink" Target="mailto:Tammy.Richards@dot.gov" TargetMode="Externa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6" Type="http://schemas.openxmlformats.org/officeDocument/2006/relationships/image" Target="../media/image70.svg"/><Relationship Id="rId21" Type="http://schemas.openxmlformats.org/officeDocument/2006/relationships/image" Target="../media/image65.png"/><Relationship Id="rId42" Type="http://schemas.openxmlformats.org/officeDocument/2006/relationships/image" Target="../media/image86.svg"/><Relationship Id="rId47" Type="http://schemas.openxmlformats.org/officeDocument/2006/relationships/image" Target="../media/image91.png"/><Relationship Id="rId63" Type="http://schemas.openxmlformats.org/officeDocument/2006/relationships/image" Target="../media/image107.png"/><Relationship Id="rId68" Type="http://schemas.openxmlformats.org/officeDocument/2006/relationships/image" Target="../media/image112.svg"/><Relationship Id="rId16" Type="http://schemas.openxmlformats.org/officeDocument/2006/relationships/image" Target="../media/image60.svg"/><Relationship Id="rId11" Type="http://schemas.openxmlformats.org/officeDocument/2006/relationships/image" Target="../media/image55.png"/><Relationship Id="rId24" Type="http://schemas.openxmlformats.org/officeDocument/2006/relationships/image" Target="../media/image68.svg"/><Relationship Id="rId32" Type="http://schemas.openxmlformats.org/officeDocument/2006/relationships/image" Target="../media/image76.svg"/><Relationship Id="rId37" Type="http://schemas.openxmlformats.org/officeDocument/2006/relationships/image" Target="../media/image81.png"/><Relationship Id="rId40" Type="http://schemas.openxmlformats.org/officeDocument/2006/relationships/image" Target="../media/image84.svg"/><Relationship Id="rId45" Type="http://schemas.openxmlformats.org/officeDocument/2006/relationships/image" Target="../media/image89.png"/><Relationship Id="rId53" Type="http://schemas.openxmlformats.org/officeDocument/2006/relationships/image" Target="../media/image97.png"/><Relationship Id="rId58" Type="http://schemas.openxmlformats.org/officeDocument/2006/relationships/image" Target="../media/image102.svg"/><Relationship Id="rId66" Type="http://schemas.openxmlformats.org/officeDocument/2006/relationships/image" Target="../media/image110.svg"/><Relationship Id="rId74" Type="http://schemas.openxmlformats.org/officeDocument/2006/relationships/image" Target="../media/image118.svg"/><Relationship Id="rId79" Type="http://schemas.openxmlformats.org/officeDocument/2006/relationships/image" Target="../media/image123.png"/><Relationship Id="rId5" Type="http://schemas.openxmlformats.org/officeDocument/2006/relationships/image" Target="../media/image49.png"/><Relationship Id="rId61" Type="http://schemas.openxmlformats.org/officeDocument/2006/relationships/image" Target="../media/image105.png"/><Relationship Id="rId19" Type="http://schemas.openxmlformats.org/officeDocument/2006/relationships/image" Target="../media/image63.png"/><Relationship Id="rId14" Type="http://schemas.openxmlformats.org/officeDocument/2006/relationships/image" Target="../media/image58.svg"/><Relationship Id="rId22" Type="http://schemas.openxmlformats.org/officeDocument/2006/relationships/image" Target="../media/image66.svg"/><Relationship Id="rId27" Type="http://schemas.openxmlformats.org/officeDocument/2006/relationships/image" Target="../media/image71.png"/><Relationship Id="rId30" Type="http://schemas.openxmlformats.org/officeDocument/2006/relationships/image" Target="../media/image74.svg"/><Relationship Id="rId35" Type="http://schemas.openxmlformats.org/officeDocument/2006/relationships/image" Target="../media/image79.png"/><Relationship Id="rId43" Type="http://schemas.openxmlformats.org/officeDocument/2006/relationships/image" Target="../media/image87.png"/><Relationship Id="rId48" Type="http://schemas.openxmlformats.org/officeDocument/2006/relationships/image" Target="../media/image92.svg"/><Relationship Id="rId56" Type="http://schemas.openxmlformats.org/officeDocument/2006/relationships/image" Target="../media/image100.svg"/><Relationship Id="rId64" Type="http://schemas.openxmlformats.org/officeDocument/2006/relationships/image" Target="../media/image108.svg"/><Relationship Id="rId69" Type="http://schemas.openxmlformats.org/officeDocument/2006/relationships/image" Target="../media/image113.png"/><Relationship Id="rId77" Type="http://schemas.openxmlformats.org/officeDocument/2006/relationships/image" Target="../media/image121.png"/><Relationship Id="rId8" Type="http://schemas.openxmlformats.org/officeDocument/2006/relationships/image" Target="../media/image52.svg"/><Relationship Id="rId51" Type="http://schemas.openxmlformats.org/officeDocument/2006/relationships/image" Target="../media/image95.png"/><Relationship Id="rId72" Type="http://schemas.openxmlformats.org/officeDocument/2006/relationships/image" Target="../media/image116.svg"/><Relationship Id="rId80" Type="http://schemas.openxmlformats.org/officeDocument/2006/relationships/image" Target="../media/image124.svg"/><Relationship Id="rId3" Type="http://schemas.openxmlformats.org/officeDocument/2006/relationships/image" Target="../media/image47.png"/><Relationship Id="rId12" Type="http://schemas.openxmlformats.org/officeDocument/2006/relationships/image" Target="../media/image56.sv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38" Type="http://schemas.openxmlformats.org/officeDocument/2006/relationships/image" Target="../media/image82.svg"/><Relationship Id="rId46" Type="http://schemas.openxmlformats.org/officeDocument/2006/relationships/image" Target="../media/image90.svg"/><Relationship Id="rId59" Type="http://schemas.openxmlformats.org/officeDocument/2006/relationships/image" Target="../media/image103.png"/><Relationship Id="rId67" Type="http://schemas.openxmlformats.org/officeDocument/2006/relationships/image" Target="../media/image111.png"/><Relationship Id="rId20" Type="http://schemas.openxmlformats.org/officeDocument/2006/relationships/image" Target="../media/image64.svg"/><Relationship Id="rId41" Type="http://schemas.openxmlformats.org/officeDocument/2006/relationships/image" Target="../media/image85.png"/><Relationship Id="rId54" Type="http://schemas.openxmlformats.org/officeDocument/2006/relationships/image" Target="../media/image98.svg"/><Relationship Id="rId62" Type="http://schemas.openxmlformats.org/officeDocument/2006/relationships/image" Target="../media/image106.svg"/><Relationship Id="rId70" Type="http://schemas.openxmlformats.org/officeDocument/2006/relationships/image" Target="../media/image114.svg"/><Relationship Id="rId75" Type="http://schemas.openxmlformats.org/officeDocument/2006/relationships/image" Target="../media/image119.png"/><Relationship Id="rId1" Type="http://schemas.openxmlformats.org/officeDocument/2006/relationships/slideLayout" Target="../slideLayouts/slideLayout51.xml"/><Relationship Id="rId6" Type="http://schemas.openxmlformats.org/officeDocument/2006/relationships/image" Target="../media/image50.sv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svg"/><Relationship Id="rId36" Type="http://schemas.openxmlformats.org/officeDocument/2006/relationships/image" Target="../media/image80.svg"/><Relationship Id="rId49" Type="http://schemas.openxmlformats.org/officeDocument/2006/relationships/image" Target="../media/image93.png"/><Relationship Id="rId57" Type="http://schemas.openxmlformats.org/officeDocument/2006/relationships/image" Target="../media/image101.png"/><Relationship Id="rId10" Type="http://schemas.openxmlformats.org/officeDocument/2006/relationships/image" Target="../media/image54.svg"/><Relationship Id="rId31" Type="http://schemas.openxmlformats.org/officeDocument/2006/relationships/image" Target="../media/image75.png"/><Relationship Id="rId44" Type="http://schemas.openxmlformats.org/officeDocument/2006/relationships/image" Target="../media/image88.svg"/><Relationship Id="rId52" Type="http://schemas.openxmlformats.org/officeDocument/2006/relationships/image" Target="../media/image96.svg"/><Relationship Id="rId60" Type="http://schemas.openxmlformats.org/officeDocument/2006/relationships/image" Target="../media/image104.svg"/><Relationship Id="rId65" Type="http://schemas.openxmlformats.org/officeDocument/2006/relationships/image" Target="../media/image109.png"/><Relationship Id="rId73" Type="http://schemas.openxmlformats.org/officeDocument/2006/relationships/image" Target="../media/image117.png"/><Relationship Id="rId78" Type="http://schemas.openxmlformats.org/officeDocument/2006/relationships/image" Target="../media/image122.svg"/><Relationship Id="rId4" Type="http://schemas.openxmlformats.org/officeDocument/2006/relationships/image" Target="../media/image48.svg"/><Relationship Id="rId9"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svg"/><Relationship Id="rId39" Type="http://schemas.openxmlformats.org/officeDocument/2006/relationships/image" Target="../media/image83.png"/><Relationship Id="rId34" Type="http://schemas.openxmlformats.org/officeDocument/2006/relationships/image" Target="../media/image78.svg"/><Relationship Id="rId50" Type="http://schemas.openxmlformats.org/officeDocument/2006/relationships/image" Target="../media/image94.svg"/><Relationship Id="rId55" Type="http://schemas.openxmlformats.org/officeDocument/2006/relationships/image" Target="../media/image99.png"/><Relationship Id="rId76" Type="http://schemas.openxmlformats.org/officeDocument/2006/relationships/image" Target="../media/image120.svg"/><Relationship Id="rId7" Type="http://schemas.openxmlformats.org/officeDocument/2006/relationships/image" Target="../media/image51.png"/><Relationship Id="rId71" Type="http://schemas.openxmlformats.org/officeDocument/2006/relationships/image" Target="../media/image115.png"/><Relationship Id="rId2" Type="http://schemas.openxmlformats.org/officeDocument/2006/relationships/notesSlide" Target="../notesSlides/notesSlide35.xml"/><Relationship Id="rId29"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hyperlink" Target="http://www.dailyclipart.net/clipart/category/money-clip-art/" TargetMode="External"/><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3" Type="http://schemas.openxmlformats.org/officeDocument/2006/relationships/hyperlink" Target="https://pm.stackexchange.com/questions/12403/why-are-estimates-treated-like-deadlines" TargetMode="External"/><Relationship Id="rId2" Type="http://schemas.openxmlformats.org/officeDocument/2006/relationships/image" Target="../media/image130.pn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hyperlink" Target="http://flickr.com/photos/welfarestateofmind/4459735887" TargetMode="External"/><Relationship Id="rId2" Type="http://schemas.openxmlformats.org/officeDocument/2006/relationships/image" Target="../media/image131.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commons.wikimedia.org/wiki/File:Utility_pole_in_Curitiba.JPG" TargetMode="External"/><Relationship Id="rId2" Type="http://schemas.openxmlformats.org/officeDocument/2006/relationships/image" Target="../media/image132.JPG"/><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809999"/>
          </a:xfrm>
        </p:spPr>
        <p:txBody>
          <a:bodyPr>
            <a:normAutofit/>
          </a:bodyPr>
          <a:lstStyle/>
          <a:p>
            <a:pPr marL="182880" indent="0">
              <a:buNone/>
            </a:pPr>
            <a:r>
              <a:rPr lang="en-US" sz="5400" dirty="0"/>
              <a:t>CAPITAL AREA MPO </a:t>
            </a:r>
          </a:p>
        </p:txBody>
      </p:sp>
      <p:sp>
        <p:nvSpPr>
          <p:cNvPr id="3" name="Subtitle 2"/>
          <p:cNvSpPr>
            <a:spLocks noGrp="1"/>
          </p:cNvSpPr>
          <p:nvPr>
            <p:ph type="subTitle" idx="1"/>
          </p:nvPr>
        </p:nvSpPr>
        <p:spPr>
          <a:xfrm>
            <a:off x="1371600" y="4572000"/>
            <a:ext cx="6400800" cy="1600200"/>
          </a:xfrm>
        </p:spPr>
        <p:txBody>
          <a:bodyPr>
            <a:normAutofit/>
          </a:bodyPr>
          <a:lstStyle/>
          <a:p>
            <a:r>
              <a:rPr lang="en-US" dirty="0"/>
              <a:t>Locally Administered Projects Program </a:t>
            </a:r>
            <a:r>
              <a:rPr lang="en-US" sz="2800" b="1" dirty="0"/>
              <a:t>LAPP Applicant Training</a:t>
            </a:r>
          </a:p>
          <a:p>
            <a:r>
              <a:rPr lang="en-US" dirty="0"/>
              <a:t>August 17, 2023</a:t>
            </a:r>
          </a:p>
        </p:txBody>
      </p:sp>
      <p:pic>
        <p:nvPicPr>
          <p:cNvPr id="4" name="Picture 3">
            <a:extLst>
              <a:ext uri="{FF2B5EF4-FFF2-40B4-BE49-F238E27FC236}">
                <a16:creationId xmlns:a16="http://schemas.microsoft.com/office/drawing/2014/main" id="{6446B969-78AE-4FD0-A3D7-DCC424089D0F}"/>
              </a:ext>
            </a:extLst>
          </p:cNvPr>
          <p:cNvPicPr>
            <a:picLocks noChangeAspect="1"/>
          </p:cNvPicPr>
          <p:nvPr/>
        </p:nvPicPr>
        <p:blipFill>
          <a:blip r:embed="rId2"/>
          <a:stretch>
            <a:fillRect/>
          </a:stretch>
        </p:blipFill>
        <p:spPr>
          <a:xfrm>
            <a:off x="3098800" y="990600"/>
            <a:ext cx="2946400" cy="2209800"/>
          </a:xfrm>
          <a:prstGeom prst="rect">
            <a:avLst/>
          </a:prstGeom>
        </p:spPr>
      </p:pic>
    </p:spTree>
    <p:extLst>
      <p:ext uri="{BB962C8B-B14F-4D97-AF65-F5344CB8AC3E}">
        <p14:creationId xmlns:p14="http://schemas.microsoft.com/office/powerpoint/2010/main" val="251250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457200" y="1676400"/>
            <a:ext cx="8229600" cy="4800600"/>
          </a:xfrm>
        </p:spPr>
        <p:txBody>
          <a:bodyPr>
            <a:normAutofit fontScale="85000" lnSpcReduction="10000"/>
          </a:bodyPr>
          <a:lstStyle/>
          <a:p>
            <a:pPr>
              <a:lnSpc>
                <a:spcPct val="110000"/>
              </a:lnSpc>
            </a:pPr>
            <a:r>
              <a:rPr lang="en-US" sz="2000" dirty="0"/>
              <a:t>May 2024</a:t>
            </a:r>
          </a:p>
          <a:p>
            <a:pPr lvl="1">
              <a:lnSpc>
                <a:spcPct val="110000"/>
              </a:lnSpc>
            </a:pPr>
            <a:r>
              <a:rPr lang="en-US" sz="1800" b="1" dirty="0">
                <a:solidFill>
                  <a:schemeClr val="accent1">
                    <a:lumMod val="75000"/>
                  </a:schemeClr>
                </a:solidFill>
              </a:rPr>
              <a:t>Final submittals must be made prior to June 1</a:t>
            </a:r>
            <a:endParaRPr lang="en-US" sz="1800" dirty="0"/>
          </a:p>
          <a:p>
            <a:pPr>
              <a:lnSpc>
                <a:spcPct val="110000"/>
              </a:lnSpc>
            </a:pPr>
            <a:r>
              <a:rPr lang="en-US" sz="2000" dirty="0"/>
              <a:t>June 2024</a:t>
            </a:r>
          </a:p>
          <a:p>
            <a:pPr lvl="1">
              <a:lnSpc>
                <a:spcPct val="110000"/>
              </a:lnSpc>
            </a:pPr>
            <a:r>
              <a:rPr lang="en-US" sz="1800" dirty="0"/>
              <a:t>Consideration given to reprogramming funds that are not anticipated to be obligated before October </a:t>
            </a:r>
            <a:r>
              <a:rPr lang="en-US" sz="1800" b="1" u="sng" dirty="0"/>
              <a:t>*June Reprogramming Exercise*</a:t>
            </a:r>
            <a:endParaRPr lang="en-US" sz="1800" dirty="0"/>
          </a:p>
          <a:p>
            <a:pPr>
              <a:lnSpc>
                <a:spcPct val="110000"/>
              </a:lnSpc>
            </a:pPr>
            <a:r>
              <a:rPr lang="en-US" sz="2000" dirty="0"/>
              <a:t>September 15, 2024</a:t>
            </a:r>
          </a:p>
          <a:p>
            <a:pPr lvl="1">
              <a:lnSpc>
                <a:spcPct val="110000"/>
              </a:lnSpc>
            </a:pPr>
            <a:r>
              <a:rPr lang="en-US" sz="1800" b="1" dirty="0">
                <a:solidFill>
                  <a:schemeClr val="accent1">
                    <a:lumMod val="75000"/>
                  </a:schemeClr>
                </a:solidFill>
              </a:rPr>
              <a:t>Final Deadline for Funding Obligation: </a:t>
            </a:r>
            <a:r>
              <a:rPr lang="en-US" sz="1800" dirty="0"/>
              <a:t>All unobligated funds for LAPP projects are eligible for de-programming. </a:t>
            </a:r>
          </a:p>
          <a:p>
            <a:pPr>
              <a:lnSpc>
                <a:spcPct val="110000"/>
              </a:lnSpc>
            </a:pPr>
            <a:r>
              <a:rPr lang="en-US" sz="1900" dirty="0"/>
              <a:t>NOTE: Upon obligation of funds for any project phase, the applicant has the obligation year plus two more years to complete the project and expend the funds authorized for that project phase. </a:t>
            </a:r>
          </a:p>
          <a:p>
            <a:pPr>
              <a:lnSpc>
                <a:spcPct val="110000"/>
              </a:lnSpc>
            </a:pPr>
            <a:r>
              <a:rPr lang="en-US" sz="1900" dirty="0"/>
              <a:t>NOTE: Since funds are anticipated to be over-programmed (i.e., more funds will be programmed for projects than may be available for projects) annually, applicants are encouraged to achieve obligation as quickly as possible for each phase requested through LAPP.</a:t>
            </a:r>
            <a:endParaRPr lang="en-US" altLang="en-US" sz="1900" dirty="0"/>
          </a:p>
        </p:txBody>
      </p:sp>
      <p:sp>
        <p:nvSpPr>
          <p:cNvPr id="5" name="Title 1">
            <a:extLst>
              <a:ext uri="{FF2B5EF4-FFF2-40B4-BE49-F238E27FC236}">
                <a16:creationId xmlns:a16="http://schemas.microsoft.com/office/drawing/2014/main" id="{D166B5A8-1D53-4460-B13F-72869F064A4B}"/>
              </a:ext>
            </a:extLst>
          </p:cNvPr>
          <p:cNvSpPr>
            <a:spLocks noGrp="1"/>
          </p:cNvSpPr>
          <p:nvPr>
            <p:ph type="title"/>
          </p:nvPr>
        </p:nvSpPr>
        <p:spPr>
          <a:xfrm>
            <a:off x="457200" y="381000"/>
            <a:ext cx="8229600" cy="1066800"/>
          </a:xfrm>
        </p:spPr>
        <p:txBody>
          <a:bodyPr/>
          <a:lstStyle/>
          <a:p>
            <a:r>
              <a:rPr lang="en-US" dirty="0"/>
              <a:t>FFY 25 Schedule*</a:t>
            </a:r>
          </a:p>
        </p:txBody>
      </p:sp>
    </p:spTree>
    <p:extLst>
      <p:ext uri="{BB962C8B-B14F-4D97-AF65-F5344CB8AC3E}">
        <p14:creationId xmlns:p14="http://schemas.microsoft.com/office/powerpoint/2010/main" val="3666199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EF0347-06F8-417D-8CF5-20CFAF3CA2B2}"/>
              </a:ext>
            </a:extLst>
          </p:cNvPr>
          <p:cNvSpPr>
            <a:spLocks noGrp="1"/>
          </p:cNvSpPr>
          <p:nvPr>
            <p:ph type="title"/>
          </p:nvPr>
        </p:nvSpPr>
        <p:spPr/>
        <p:txBody>
          <a:bodyPr/>
          <a:lstStyle/>
          <a:p>
            <a:r>
              <a:rPr kumimoji="0" lang="en-US" altLang="en-US" sz="3200" i="0" u="none" strike="noStrike" kern="1200" cap="none" spc="0" normalizeH="0" baseline="0" noProof="0" dirty="0">
                <a:ln>
                  <a:noFill/>
                </a:ln>
                <a:solidFill>
                  <a:srgbClr val="2F5897"/>
                </a:solidFill>
                <a:effectLst>
                  <a:outerShdw blurRad="38100" dist="38100" dir="2700000" algn="tl">
                    <a:srgbClr val="000000">
                      <a:alpha val="43137"/>
                    </a:srgbClr>
                  </a:outerShdw>
                </a:effectLst>
                <a:uLnTx/>
                <a:uFillTx/>
                <a:ea typeface="+mn-ea"/>
                <a:cs typeface="+mn-cs"/>
              </a:rPr>
              <a:t>Scoring / Prioritization: Transit</a:t>
            </a:r>
            <a:endParaRPr lang="en-US" dirty="0">
              <a:effectLst>
                <a:outerShdw blurRad="38100" dist="38100" dir="2700000" algn="tl">
                  <a:srgbClr val="000000">
                    <a:alpha val="43137"/>
                  </a:srgbClr>
                </a:outerShdw>
              </a:effectLst>
            </a:endParaRPr>
          </a:p>
        </p:txBody>
      </p:sp>
      <p:sp>
        <p:nvSpPr>
          <p:cNvPr id="32770" name="Rectangle 2"/>
          <p:cNvSpPr>
            <a:spLocks noGrp="1" noChangeArrowheads="1"/>
          </p:cNvSpPr>
          <p:nvPr>
            <p:ph idx="1"/>
          </p:nvPr>
        </p:nvSpPr>
        <p:spPr/>
        <p:txBody>
          <a:bodyPr/>
          <a:lstStyle/>
          <a:p>
            <a:pPr eaLnBrk="1" hangingPunct="1">
              <a:defRPr/>
            </a:pPr>
            <a:r>
              <a:rPr lang="en-US" sz="2800" dirty="0">
                <a:latin typeface="+mj-lt"/>
              </a:rPr>
              <a:t>Selection Criteria:</a:t>
            </a:r>
          </a:p>
          <a:p>
            <a:pPr lvl="1" eaLnBrk="1" hangingPunct="1">
              <a:defRPr/>
            </a:pPr>
            <a:r>
              <a:rPr lang="en-US" sz="2400" dirty="0">
                <a:latin typeface="+mj-lt"/>
              </a:rPr>
              <a:t>Local Priority (up to 10 pts /project – 15 pts total)</a:t>
            </a:r>
          </a:p>
          <a:p>
            <a:pPr lvl="1" eaLnBrk="1" hangingPunct="1">
              <a:defRPr/>
            </a:pPr>
            <a:r>
              <a:rPr lang="en-US" sz="2400" dirty="0">
                <a:solidFill>
                  <a:schemeClr val="bg1">
                    <a:lumMod val="50000"/>
                  </a:schemeClr>
                </a:solidFill>
                <a:latin typeface="+mj-lt"/>
              </a:rPr>
              <a:t>MTP/Plan Compliant (up to 10 pts)</a:t>
            </a:r>
          </a:p>
          <a:p>
            <a:pPr lvl="1" eaLnBrk="1" hangingPunct="1">
              <a:defRPr/>
            </a:pPr>
            <a:r>
              <a:rPr lang="en-US" sz="2400" dirty="0">
                <a:latin typeface="+mj-lt"/>
              </a:rPr>
              <a:t>Prior Funding (up to 10 pts)</a:t>
            </a:r>
          </a:p>
          <a:p>
            <a:pPr lvl="1" eaLnBrk="1" hangingPunct="1">
              <a:defRPr/>
            </a:pPr>
            <a:r>
              <a:rPr lang="en-US" sz="2400" dirty="0"/>
              <a:t>Modal E</a:t>
            </a:r>
            <a:r>
              <a:rPr lang="en-US" sz="2400" dirty="0">
                <a:latin typeface="+mj-lt"/>
              </a:rPr>
              <a:t>ffectiveness (up to 50 pts)</a:t>
            </a:r>
          </a:p>
          <a:p>
            <a:pPr lvl="1" eaLnBrk="1" hangingPunct="1">
              <a:defRPr/>
            </a:pPr>
            <a:endParaRPr lang="en-US" sz="2400" dirty="0">
              <a:solidFill>
                <a:srgbClr val="000099"/>
              </a:solidFill>
            </a:endParaRPr>
          </a:p>
          <a:p>
            <a:pPr lvl="1" eaLnBrk="1" hangingPunct="1">
              <a:buFont typeface="Wingdings" panose="05000000000000000000" pitchFamily="2" charset="2"/>
              <a:buChar char="v"/>
              <a:defRPr/>
            </a:pPr>
            <a:r>
              <a:rPr lang="en-US" altLang="en-US" sz="2400" b="1" dirty="0"/>
              <a:t>Total Points		 80 pts</a:t>
            </a:r>
          </a:p>
          <a:p>
            <a:pPr marL="457200" lvl="1" indent="0" eaLnBrk="1" hangingPunct="1">
              <a:buFontTx/>
              <a:buNone/>
              <a:defRPr/>
            </a:pPr>
            <a:endParaRPr lang="en-US" dirty="0"/>
          </a:p>
        </p:txBody>
      </p:sp>
    </p:spTree>
    <p:extLst>
      <p:ext uri="{BB962C8B-B14F-4D97-AF65-F5344CB8AC3E}">
        <p14:creationId xmlns:p14="http://schemas.microsoft.com/office/powerpoint/2010/main" val="3949356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noFill/>
        </p:spPr>
        <p:txBody>
          <a:bodyPr/>
          <a:lstStyle/>
          <a:p>
            <a:pPr eaLnBrk="1" hangingPunct="1"/>
            <a:r>
              <a:rPr lang="en-US" altLang="en-US" sz="3200" dirty="0"/>
              <a:t>Scoring Criteria: Local Priority</a:t>
            </a:r>
          </a:p>
        </p:txBody>
      </p:sp>
      <p:sp>
        <p:nvSpPr>
          <p:cNvPr id="74754" name="Rectangle 2"/>
          <p:cNvSpPr>
            <a:spLocks noGrp="1" noChangeArrowheads="1"/>
          </p:cNvSpPr>
          <p:nvPr>
            <p:ph idx="1"/>
          </p:nvPr>
        </p:nvSpPr>
        <p:spPr/>
        <p:txBody>
          <a:bodyPr>
            <a:normAutofit/>
          </a:bodyPr>
          <a:lstStyle/>
          <a:p>
            <a:pPr eaLnBrk="1" hangingPunct="1"/>
            <a:r>
              <a:rPr lang="en-US" altLang="en-US" sz="2800" dirty="0"/>
              <a:t>Local Priority</a:t>
            </a:r>
          </a:p>
          <a:p>
            <a:pPr lvl="1" eaLnBrk="1" hangingPunct="1"/>
            <a:r>
              <a:rPr lang="en-US" altLang="en-US" sz="2400" dirty="0"/>
              <a:t>15 points per agency per mode</a:t>
            </a:r>
          </a:p>
          <a:p>
            <a:pPr lvl="1" eaLnBrk="1" hangingPunct="1"/>
            <a:r>
              <a:rPr lang="en-US" altLang="en-US" sz="2400" dirty="0"/>
              <a:t>All submissions must have at least 1 pt. assigned</a:t>
            </a:r>
          </a:p>
          <a:p>
            <a:pPr lvl="1" eaLnBrk="1" hangingPunct="1"/>
            <a:r>
              <a:rPr lang="en-US" altLang="en-US" sz="2400" dirty="0"/>
              <a:t>No more than 10 pts for any project</a:t>
            </a:r>
          </a:p>
        </p:txBody>
      </p:sp>
    </p:spTree>
    <p:extLst>
      <p:ext uri="{BB962C8B-B14F-4D97-AF65-F5344CB8AC3E}">
        <p14:creationId xmlns:p14="http://schemas.microsoft.com/office/powerpoint/2010/main" val="24467447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title"/>
          </p:nvPr>
        </p:nvSpPr>
        <p:spPr>
          <a:noFill/>
        </p:spPr>
        <p:txBody>
          <a:bodyPr/>
          <a:lstStyle/>
          <a:p>
            <a:pPr eaLnBrk="1" hangingPunct="1"/>
            <a:r>
              <a:rPr lang="en-US" altLang="en-US" sz="3200" dirty="0"/>
              <a:t>Scoring Criteria: MTP/Plan Compliant</a:t>
            </a:r>
          </a:p>
        </p:txBody>
      </p:sp>
      <p:sp>
        <p:nvSpPr>
          <p:cNvPr id="75778" name="Rectangle 2"/>
          <p:cNvSpPr>
            <a:spLocks noGrp="1" noChangeArrowheads="1"/>
          </p:cNvSpPr>
          <p:nvPr>
            <p:ph idx="1"/>
          </p:nvPr>
        </p:nvSpPr>
        <p:spPr/>
        <p:txBody>
          <a:bodyPr>
            <a:normAutofit fontScale="70000" lnSpcReduction="20000"/>
          </a:bodyPr>
          <a:lstStyle/>
          <a:p>
            <a:pPr eaLnBrk="1" hangingPunct="1">
              <a:lnSpc>
                <a:spcPct val="120000"/>
              </a:lnSpc>
              <a:spcBef>
                <a:spcPts val="600"/>
              </a:spcBef>
            </a:pPr>
            <a:r>
              <a:rPr lang="en-US" altLang="en-US" sz="2800" dirty="0"/>
              <a:t>Roadway</a:t>
            </a:r>
            <a:endParaRPr lang="en-US" altLang="en-US" sz="1600" dirty="0"/>
          </a:p>
          <a:p>
            <a:pPr lvl="1">
              <a:lnSpc>
                <a:spcPct val="120000"/>
              </a:lnSpc>
              <a:spcBef>
                <a:spcPts val="600"/>
              </a:spcBef>
            </a:pPr>
            <a:r>
              <a:rPr lang="en-US" altLang="en-US" sz="2000" dirty="0"/>
              <a:t>1st Horizon Year MTP Project (2030) – 10 points</a:t>
            </a:r>
          </a:p>
          <a:p>
            <a:pPr lvl="1">
              <a:lnSpc>
                <a:spcPct val="120000"/>
              </a:lnSpc>
              <a:spcBef>
                <a:spcPts val="600"/>
              </a:spcBef>
            </a:pPr>
            <a:r>
              <a:rPr lang="en-US" altLang="en-US" sz="2000" dirty="0"/>
              <a:t>2nd Horizon Year MTP Project (2040) –  5 points</a:t>
            </a:r>
            <a:endParaRPr lang="en-US" altLang="en-US" sz="2400" dirty="0">
              <a:solidFill>
                <a:srgbClr val="FFFF00"/>
              </a:solidFill>
            </a:endParaRPr>
          </a:p>
          <a:p>
            <a:pPr eaLnBrk="1" hangingPunct="1">
              <a:lnSpc>
                <a:spcPct val="120000"/>
              </a:lnSpc>
              <a:spcBef>
                <a:spcPts val="600"/>
              </a:spcBef>
            </a:pPr>
            <a:r>
              <a:rPr lang="en-US" altLang="en-US" sz="2800" dirty="0"/>
              <a:t>Multi-use Path &amp; On road Bike</a:t>
            </a:r>
            <a:endParaRPr lang="en-US" altLang="en-US" sz="1600" dirty="0"/>
          </a:p>
          <a:p>
            <a:pPr lvl="1">
              <a:lnSpc>
                <a:spcPct val="120000"/>
              </a:lnSpc>
              <a:spcBef>
                <a:spcPts val="600"/>
              </a:spcBef>
            </a:pPr>
            <a:r>
              <a:rPr lang="en-US" altLang="en-US" sz="2000" dirty="0"/>
              <a:t>MTP Classification (Statewide) – 10 points</a:t>
            </a:r>
          </a:p>
          <a:p>
            <a:pPr lvl="1">
              <a:lnSpc>
                <a:spcPct val="120000"/>
              </a:lnSpc>
              <a:spcBef>
                <a:spcPts val="600"/>
              </a:spcBef>
            </a:pPr>
            <a:r>
              <a:rPr lang="en-US" altLang="en-US" sz="2000" dirty="0"/>
              <a:t>MTP Classification (Regional) – 5 points </a:t>
            </a:r>
          </a:p>
          <a:p>
            <a:pPr lvl="1">
              <a:lnSpc>
                <a:spcPct val="120000"/>
              </a:lnSpc>
              <a:spcBef>
                <a:spcPts val="600"/>
              </a:spcBef>
            </a:pPr>
            <a:r>
              <a:rPr lang="en-US" altLang="en-US" sz="2000" dirty="0"/>
              <a:t>MTP Classification (Local) – 3 points </a:t>
            </a:r>
            <a:endParaRPr lang="en-US" altLang="en-US" sz="1800" dirty="0"/>
          </a:p>
          <a:p>
            <a:pPr eaLnBrk="1" hangingPunct="1">
              <a:lnSpc>
                <a:spcPct val="120000"/>
              </a:lnSpc>
              <a:spcBef>
                <a:spcPts val="600"/>
              </a:spcBef>
            </a:pPr>
            <a:r>
              <a:rPr lang="en-US" altLang="en-US" sz="2800" dirty="0"/>
              <a:t>Sidewalks (Adopted Plan)</a:t>
            </a:r>
          </a:p>
          <a:p>
            <a:pPr lvl="1">
              <a:lnSpc>
                <a:spcPct val="120000"/>
              </a:lnSpc>
              <a:spcBef>
                <a:spcPts val="600"/>
              </a:spcBef>
            </a:pPr>
            <a:r>
              <a:rPr lang="en-US" altLang="en-US" sz="2000" dirty="0"/>
              <a:t>Project included in locally adopted transportation plan – 5 points</a:t>
            </a:r>
            <a:endParaRPr lang="en-US" altLang="en-US" sz="1800" dirty="0"/>
          </a:p>
          <a:p>
            <a:pPr>
              <a:lnSpc>
                <a:spcPct val="120000"/>
              </a:lnSpc>
              <a:spcBef>
                <a:spcPts val="600"/>
              </a:spcBef>
            </a:pPr>
            <a:r>
              <a:rPr lang="en-US" altLang="en-US" sz="2800" dirty="0"/>
              <a:t>Transit (Plan Compliant)</a:t>
            </a:r>
            <a:endParaRPr lang="en-US" altLang="en-US" sz="1600" dirty="0"/>
          </a:p>
          <a:p>
            <a:pPr lvl="1">
              <a:lnSpc>
                <a:spcPct val="120000"/>
              </a:lnSpc>
              <a:spcBef>
                <a:spcPts val="600"/>
              </a:spcBef>
            </a:pPr>
            <a:r>
              <a:rPr lang="en-US" sz="2100" dirty="0"/>
              <a:t>1</a:t>
            </a:r>
            <a:r>
              <a:rPr lang="en-US" sz="2100" baseline="30000" dirty="0"/>
              <a:t>st</a:t>
            </a:r>
            <a:r>
              <a:rPr lang="en-US" sz="2100" dirty="0"/>
              <a:t> Horizon Year MTP Project (2030)/ </a:t>
            </a:r>
          </a:p>
          <a:p>
            <a:pPr marL="514350" lvl="1" indent="0">
              <a:lnSpc>
                <a:spcPct val="120000"/>
              </a:lnSpc>
              <a:spcBef>
                <a:spcPts val="600"/>
              </a:spcBef>
              <a:buNone/>
            </a:pPr>
            <a:r>
              <a:rPr lang="en-US" sz="2100" dirty="0"/>
              <a:t>	1</a:t>
            </a:r>
            <a:r>
              <a:rPr lang="en-US" sz="2100" baseline="30000" dirty="0"/>
              <a:t>st</a:t>
            </a:r>
            <a:r>
              <a:rPr lang="en-US" sz="2100" dirty="0"/>
              <a:t> Ten Years of Wake Transit Work Plan -10 Points</a:t>
            </a:r>
          </a:p>
          <a:p>
            <a:pPr marL="857250" lvl="1" indent="-342900">
              <a:lnSpc>
                <a:spcPct val="120000"/>
              </a:lnSpc>
              <a:spcBef>
                <a:spcPts val="600"/>
              </a:spcBef>
            </a:pPr>
            <a:r>
              <a:rPr lang="en-US" sz="2100" dirty="0"/>
              <a:t>2</a:t>
            </a:r>
            <a:r>
              <a:rPr lang="en-US" sz="2100" baseline="30000" dirty="0"/>
              <a:t>nd</a:t>
            </a:r>
            <a:r>
              <a:rPr lang="en-US" sz="2100" dirty="0"/>
              <a:t> Horizon Year MTP Project (2040) -  5 Points </a:t>
            </a:r>
          </a:p>
          <a:p>
            <a:pPr marL="514350" lvl="1" indent="0">
              <a:lnSpc>
                <a:spcPct val="120000"/>
              </a:lnSpc>
              <a:buNone/>
            </a:pPr>
            <a:endParaRPr lang="en-US" sz="2100" dirty="0"/>
          </a:p>
          <a:p>
            <a:pPr eaLnBrk="1" hangingPunct="1"/>
            <a:endParaRPr lang="en-US" altLang="en-US" sz="1800" dirty="0"/>
          </a:p>
        </p:txBody>
      </p:sp>
    </p:spTree>
    <p:extLst>
      <p:ext uri="{BB962C8B-B14F-4D97-AF65-F5344CB8AC3E}">
        <p14:creationId xmlns:p14="http://schemas.microsoft.com/office/powerpoint/2010/main" val="123648911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457200" y="1524000"/>
            <a:ext cx="8229600" cy="5029200"/>
          </a:xfrm>
        </p:spPr>
        <p:txBody>
          <a:bodyPr>
            <a:normAutofit fontScale="92500" lnSpcReduction="10000"/>
          </a:bodyPr>
          <a:lstStyle/>
          <a:p>
            <a:pPr eaLnBrk="1" hangingPunct="1">
              <a:spcBef>
                <a:spcPts val="600"/>
              </a:spcBef>
              <a:buFontTx/>
              <a:buNone/>
            </a:pPr>
            <a:r>
              <a:rPr lang="en-US" altLang="en-US" sz="2400" dirty="0"/>
              <a:t>Prior Agency Funding Amount</a:t>
            </a:r>
          </a:p>
          <a:p>
            <a:pPr lvl="1" eaLnBrk="1" hangingPunct="1">
              <a:spcBef>
                <a:spcPts val="600"/>
              </a:spcBef>
            </a:pPr>
            <a:r>
              <a:rPr lang="en-US" altLang="en-US" sz="2000" dirty="0"/>
              <a:t>Scoring based on Per-Capita Funding</a:t>
            </a:r>
          </a:p>
          <a:p>
            <a:pPr lvl="1" eaLnBrk="1" hangingPunct="1">
              <a:spcBef>
                <a:spcPts val="600"/>
              </a:spcBef>
            </a:pPr>
            <a:r>
              <a:rPr lang="en-US" altLang="en-US" sz="2000" dirty="0"/>
              <a:t>Prior 5 yr. period (FY 17-22)</a:t>
            </a:r>
          </a:p>
          <a:p>
            <a:pPr lvl="3" eaLnBrk="1" hangingPunct="1">
              <a:spcBef>
                <a:spcPts val="600"/>
              </a:spcBef>
            </a:pPr>
            <a:r>
              <a:rPr lang="en-US" altLang="en-US" sz="1600" dirty="0"/>
              <a:t>Funding = $0 		= 10 points</a:t>
            </a:r>
          </a:p>
          <a:p>
            <a:pPr lvl="3" eaLnBrk="1" hangingPunct="1">
              <a:spcBef>
                <a:spcPts val="600"/>
              </a:spcBef>
            </a:pPr>
            <a:r>
              <a:rPr lang="en-US" altLang="en-US" sz="1600" dirty="0"/>
              <a:t>Funding &lt; $50 		= 8 points</a:t>
            </a:r>
          </a:p>
          <a:p>
            <a:pPr lvl="3" eaLnBrk="1" hangingPunct="1">
              <a:spcBef>
                <a:spcPts val="600"/>
              </a:spcBef>
            </a:pPr>
            <a:r>
              <a:rPr lang="en-US" altLang="en-US" sz="1600" dirty="0"/>
              <a:t>Funding &lt; $100 		= 6 points</a:t>
            </a:r>
          </a:p>
          <a:p>
            <a:pPr lvl="3" eaLnBrk="1" hangingPunct="1">
              <a:spcBef>
                <a:spcPts val="600"/>
              </a:spcBef>
            </a:pPr>
            <a:r>
              <a:rPr lang="en-US" altLang="en-US" sz="1600" dirty="0"/>
              <a:t>Funding &lt; $150 		= 4 points</a:t>
            </a:r>
          </a:p>
          <a:p>
            <a:pPr lvl="3" eaLnBrk="1" hangingPunct="1">
              <a:spcBef>
                <a:spcPts val="600"/>
              </a:spcBef>
            </a:pPr>
            <a:r>
              <a:rPr lang="en-US" altLang="en-US" sz="1600" dirty="0"/>
              <a:t>Funding &lt; $200	 	= 2 points</a:t>
            </a:r>
          </a:p>
          <a:p>
            <a:pPr lvl="3" eaLnBrk="1" hangingPunct="1">
              <a:spcBef>
                <a:spcPts val="600"/>
              </a:spcBef>
            </a:pPr>
            <a:r>
              <a:rPr lang="en-US" altLang="en-US" sz="1600" dirty="0"/>
              <a:t>Funding =&gt; $200		 = 0 points</a:t>
            </a:r>
          </a:p>
          <a:p>
            <a:pPr lvl="3" eaLnBrk="1" hangingPunct="1">
              <a:spcBef>
                <a:spcPts val="600"/>
              </a:spcBef>
            </a:pPr>
            <a:r>
              <a:rPr lang="en-US" altLang="en-US" sz="1600" dirty="0"/>
              <a:t>Use NC Certified Estimates (updated annually)</a:t>
            </a:r>
          </a:p>
          <a:p>
            <a:pPr lvl="1" eaLnBrk="1" hangingPunct="1">
              <a:spcBef>
                <a:spcPts val="600"/>
              </a:spcBef>
            </a:pPr>
            <a:r>
              <a:rPr lang="en-US" altLang="en-US" sz="2000" dirty="0"/>
              <a:t>NCDOT Division projects </a:t>
            </a:r>
          </a:p>
          <a:p>
            <a:pPr lvl="3" eaLnBrk="1" hangingPunct="1">
              <a:spcBef>
                <a:spcPts val="600"/>
              </a:spcBef>
            </a:pPr>
            <a:r>
              <a:rPr lang="en-US" altLang="en-US" sz="1600" dirty="0"/>
              <a:t>Use the points for the project location</a:t>
            </a:r>
          </a:p>
          <a:p>
            <a:pPr lvl="3" eaLnBrk="1" hangingPunct="1">
              <a:spcBef>
                <a:spcPts val="600"/>
              </a:spcBef>
            </a:pPr>
            <a:r>
              <a:rPr lang="en-US" altLang="en-US" sz="1600" dirty="0"/>
              <a:t>Funding will be included in local prior funding score</a:t>
            </a:r>
          </a:p>
          <a:p>
            <a:pPr lvl="3" eaLnBrk="1" hangingPunct="1">
              <a:spcBef>
                <a:spcPts val="600"/>
              </a:spcBef>
            </a:pPr>
            <a:r>
              <a:rPr lang="en-US" altLang="en-US" sz="1600" dirty="0"/>
              <a:t>Regionally significant projects (ITS, Interchange) would not count against the local jurisdiction</a:t>
            </a:r>
          </a:p>
          <a:p>
            <a:pPr lvl="3" eaLnBrk="1" hangingPunct="1">
              <a:spcBef>
                <a:spcPts val="600"/>
              </a:spcBef>
            </a:pPr>
            <a:r>
              <a:rPr lang="en-US" altLang="en-US" sz="1600" dirty="0"/>
              <a:t>Projects to address a Safety concern are exempt</a:t>
            </a:r>
          </a:p>
        </p:txBody>
      </p:sp>
      <p:sp>
        <p:nvSpPr>
          <p:cNvPr id="5" name="Rectangle 3">
            <a:extLst>
              <a:ext uri="{FF2B5EF4-FFF2-40B4-BE49-F238E27FC236}">
                <a16:creationId xmlns:a16="http://schemas.microsoft.com/office/drawing/2014/main" id="{C43C6AC2-3CBC-4856-AC66-C82A8D727B6F}"/>
              </a:ext>
            </a:extLst>
          </p:cNvPr>
          <p:cNvSpPr>
            <a:spLocks noGrp="1" noChangeArrowheads="1"/>
          </p:cNvSpPr>
          <p:nvPr>
            <p:ph type="title"/>
          </p:nvPr>
        </p:nvSpPr>
        <p:spPr>
          <a:xfrm>
            <a:off x="457200" y="381000"/>
            <a:ext cx="8229600" cy="838200"/>
          </a:xfrm>
          <a:noFill/>
        </p:spPr>
        <p:txBody>
          <a:bodyPr/>
          <a:lstStyle/>
          <a:p>
            <a:pPr eaLnBrk="1" hangingPunct="1"/>
            <a:r>
              <a:rPr lang="en-US" altLang="en-US" sz="3200" dirty="0"/>
              <a:t>Scoring Criteria: Prior Funding</a:t>
            </a:r>
          </a:p>
        </p:txBody>
      </p:sp>
    </p:spTree>
    <p:extLst>
      <p:ext uri="{BB962C8B-B14F-4D97-AF65-F5344CB8AC3E}">
        <p14:creationId xmlns:p14="http://schemas.microsoft.com/office/powerpoint/2010/main" val="20379570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title"/>
          </p:nvPr>
        </p:nvSpPr>
        <p:spPr>
          <a:noFill/>
        </p:spPr>
        <p:txBody>
          <a:bodyPr>
            <a:normAutofit fontScale="90000"/>
          </a:bodyPr>
          <a:lstStyle/>
          <a:p>
            <a:pPr eaLnBrk="1" hangingPunct="1">
              <a:lnSpc>
                <a:spcPct val="100000"/>
              </a:lnSpc>
            </a:pPr>
            <a:r>
              <a:rPr lang="en-US" altLang="en-US" sz="3200" dirty="0"/>
              <a:t>Scoring: Modal Effectiveness</a:t>
            </a:r>
            <a:br>
              <a:rPr lang="en-US" altLang="en-US" sz="3200" dirty="0"/>
            </a:br>
            <a:r>
              <a:rPr lang="en-US" altLang="en-US" sz="3200" dirty="0"/>
              <a:t>(maximum 50 points)</a:t>
            </a:r>
          </a:p>
        </p:txBody>
      </p:sp>
      <p:sp>
        <p:nvSpPr>
          <p:cNvPr id="72706" name="Rectangle 2"/>
          <p:cNvSpPr>
            <a:spLocks noGrp="1" noChangeArrowheads="1"/>
          </p:cNvSpPr>
          <p:nvPr>
            <p:ph idx="1"/>
          </p:nvPr>
        </p:nvSpPr>
        <p:spPr>
          <a:xfrm>
            <a:off x="457200" y="1676400"/>
            <a:ext cx="8229600" cy="4953000"/>
          </a:xfrm>
        </p:spPr>
        <p:txBody>
          <a:bodyPr>
            <a:normAutofit fontScale="77500" lnSpcReduction="20000"/>
          </a:bodyPr>
          <a:lstStyle/>
          <a:p>
            <a:pPr>
              <a:lnSpc>
                <a:spcPct val="120000"/>
              </a:lnSpc>
              <a:spcBef>
                <a:spcPts val="200"/>
              </a:spcBef>
              <a:defRPr/>
            </a:pPr>
            <a:r>
              <a:rPr lang="en-US" altLang="en-US" sz="2200" b="1" dirty="0"/>
              <a:t>Roadway Effectiveness </a:t>
            </a:r>
            <a:r>
              <a:rPr lang="en-US" altLang="en-US" sz="1800" i="1" dirty="0"/>
              <a:t>(*must improve traffic conditions)</a:t>
            </a:r>
          </a:p>
          <a:p>
            <a:pPr lvl="1">
              <a:lnSpc>
                <a:spcPct val="120000"/>
              </a:lnSpc>
              <a:spcBef>
                <a:spcPts val="200"/>
              </a:spcBef>
              <a:defRPr/>
            </a:pPr>
            <a:r>
              <a:rPr lang="en-US" altLang="en-US" sz="2000" dirty="0"/>
              <a:t>Congestion</a:t>
            </a:r>
          </a:p>
          <a:p>
            <a:pPr lvl="1">
              <a:lnSpc>
                <a:spcPct val="120000"/>
              </a:lnSpc>
              <a:spcBef>
                <a:spcPts val="200"/>
              </a:spcBef>
              <a:defRPr/>
            </a:pPr>
            <a:r>
              <a:rPr lang="en-US" altLang="en-US" sz="2000" dirty="0"/>
              <a:t>Safety</a:t>
            </a:r>
          </a:p>
          <a:p>
            <a:pPr>
              <a:lnSpc>
                <a:spcPct val="120000"/>
              </a:lnSpc>
              <a:spcBef>
                <a:spcPts val="200"/>
              </a:spcBef>
              <a:defRPr/>
            </a:pPr>
            <a:r>
              <a:rPr lang="en-US" altLang="en-US" sz="2200" b="1" dirty="0"/>
              <a:t>Bicycle/Pedestrian Effectiveness</a:t>
            </a:r>
          </a:p>
          <a:p>
            <a:pPr lvl="1">
              <a:lnSpc>
                <a:spcPct val="120000"/>
              </a:lnSpc>
              <a:spcBef>
                <a:spcPts val="200"/>
              </a:spcBef>
              <a:defRPr/>
            </a:pPr>
            <a:r>
              <a:rPr lang="en-US" altLang="en-US" sz="2000" dirty="0"/>
              <a:t>Missing Link </a:t>
            </a:r>
          </a:p>
          <a:p>
            <a:pPr lvl="1">
              <a:lnSpc>
                <a:spcPct val="120000"/>
              </a:lnSpc>
              <a:spcBef>
                <a:spcPts val="200"/>
              </a:spcBef>
              <a:defRPr/>
            </a:pPr>
            <a:r>
              <a:rPr lang="en-US" altLang="en-US" sz="2000" dirty="0"/>
              <a:t>Overcome an Obstacle </a:t>
            </a:r>
          </a:p>
          <a:p>
            <a:pPr lvl="1">
              <a:lnSpc>
                <a:spcPct val="120000"/>
              </a:lnSpc>
              <a:spcBef>
                <a:spcPts val="200"/>
              </a:spcBef>
              <a:defRPr/>
            </a:pPr>
            <a:r>
              <a:rPr lang="en-US" altLang="en-US" sz="2000" dirty="0"/>
              <a:t>Connections</a:t>
            </a:r>
          </a:p>
          <a:p>
            <a:pPr lvl="1">
              <a:lnSpc>
                <a:spcPct val="120000"/>
              </a:lnSpc>
              <a:spcBef>
                <a:spcPts val="200"/>
              </a:spcBef>
              <a:defRPr/>
            </a:pPr>
            <a:r>
              <a:rPr lang="en-US" altLang="en-US" sz="2000" dirty="0"/>
              <a:t>Improve Commuter Patterns</a:t>
            </a:r>
          </a:p>
          <a:p>
            <a:pPr lvl="1">
              <a:lnSpc>
                <a:spcPct val="120000"/>
              </a:lnSpc>
              <a:spcBef>
                <a:spcPts val="200"/>
              </a:spcBef>
              <a:defRPr/>
            </a:pPr>
            <a:r>
              <a:rPr lang="en-US" altLang="en-US" sz="2000" dirty="0"/>
              <a:t>Safety</a:t>
            </a:r>
          </a:p>
          <a:p>
            <a:pPr lvl="1">
              <a:lnSpc>
                <a:spcPct val="120000"/>
              </a:lnSpc>
              <a:spcBef>
                <a:spcPts val="200"/>
              </a:spcBef>
              <a:defRPr/>
            </a:pPr>
            <a:r>
              <a:rPr lang="en-US" altLang="en-US" sz="2000" dirty="0"/>
              <a:t>Benefit/Cost</a:t>
            </a:r>
          </a:p>
          <a:p>
            <a:pPr>
              <a:lnSpc>
                <a:spcPct val="120000"/>
              </a:lnSpc>
              <a:spcBef>
                <a:spcPts val="200"/>
              </a:spcBef>
              <a:defRPr/>
            </a:pPr>
            <a:r>
              <a:rPr lang="en-US" altLang="en-US" sz="2200" b="1" dirty="0"/>
              <a:t>Transit Effectiveness</a:t>
            </a:r>
          </a:p>
          <a:p>
            <a:pPr lvl="1">
              <a:lnSpc>
                <a:spcPct val="120000"/>
              </a:lnSpc>
              <a:spcBef>
                <a:spcPts val="200"/>
              </a:spcBef>
              <a:defRPr/>
            </a:pPr>
            <a:r>
              <a:rPr lang="en-US" altLang="en-US" sz="2000" dirty="0"/>
              <a:t>Rider Experience </a:t>
            </a:r>
          </a:p>
          <a:p>
            <a:pPr lvl="1">
              <a:lnSpc>
                <a:spcPct val="120000"/>
              </a:lnSpc>
              <a:spcBef>
                <a:spcPts val="200"/>
              </a:spcBef>
              <a:defRPr/>
            </a:pPr>
            <a:r>
              <a:rPr lang="en-US" altLang="en-US" sz="2000" dirty="0"/>
              <a:t>Improved Facilities </a:t>
            </a:r>
          </a:p>
          <a:p>
            <a:pPr lvl="1">
              <a:lnSpc>
                <a:spcPct val="120000"/>
              </a:lnSpc>
              <a:spcBef>
                <a:spcPts val="200"/>
              </a:spcBef>
              <a:defRPr/>
            </a:pPr>
            <a:r>
              <a:rPr lang="en-US" altLang="en-US" sz="2000" dirty="0"/>
              <a:t>Safety and Security Concerns</a:t>
            </a:r>
            <a:endParaRPr lang="en-US" altLang="en-US" sz="2000" dirty="0">
              <a:solidFill>
                <a:srgbClr val="000099"/>
              </a:solidFill>
            </a:endParaRPr>
          </a:p>
          <a:p>
            <a:pPr lvl="1">
              <a:lnSpc>
                <a:spcPct val="120000"/>
              </a:lnSpc>
              <a:spcBef>
                <a:spcPts val="200"/>
              </a:spcBef>
              <a:defRPr/>
            </a:pPr>
            <a:r>
              <a:rPr lang="en-US" altLang="en-US" sz="2000" dirty="0"/>
              <a:t>Reliability Improvements</a:t>
            </a:r>
          </a:p>
          <a:p>
            <a:pPr lvl="1">
              <a:lnSpc>
                <a:spcPct val="120000"/>
              </a:lnSpc>
              <a:spcBef>
                <a:spcPts val="200"/>
              </a:spcBef>
              <a:defRPr/>
            </a:pPr>
            <a:r>
              <a:rPr lang="en-US" altLang="en-US" sz="2000" dirty="0"/>
              <a:t>Connectivity</a:t>
            </a:r>
          </a:p>
          <a:p>
            <a:pPr lvl="1">
              <a:lnSpc>
                <a:spcPct val="120000"/>
              </a:lnSpc>
              <a:spcBef>
                <a:spcPts val="200"/>
              </a:spcBef>
              <a:defRPr/>
            </a:pPr>
            <a:r>
              <a:rPr lang="en-US" altLang="en-US" sz="2000" dirty="0"/>
              <a:t>Benefit/Cost</a:t>
            </a:r>
            <a:endParaRPr lang="en-US" altLang="en-US" sz="1800" dirty="0"/>
          </a:p>
          <a:p>
            <a:pPr marL="914400" lvl="2" indent="0" eaLnBrk="1" hangingPunct="1">
              <a:lnSpc>
                <a:spcPct val="90000"/>
              </a:lnSpc>
              <a:buFontTx/>
              <a:buNone/>
              <a:defRPr/>
            </a:pPr>
            <a:endParaRPr lang="en-US" altLang="en-US" sz="1800" dirty="0">
              <a:solidFill>
                <a:srgbClr val="000099"/>
              </a:solidFill>
            </a:endParaRPr>
          </a:p>
        </p:txBody>
      </p:sp>
      <p:sp>
        <p:nvSpPr>
          <p:cNvPr id="4" name="Rectangle 2"/>
          <p:cNvSpPr txBox="1">
            <a:spLocks noChangeArrowheads="1"/>
          </p:cNvSpPr>
          <p:nvPr/>
        </p:nvSpPr>
        <p:spPr bwMode="auto">
          <a:xfrm>
            <a:off x="4759354" y="3299618"/>
            <a:ext cx="4953000"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marR="0" lvl="1" indent="0" algn="l" defTabSz="914400" rtl="0" eaLnBrk="1" fontAlgn="base" latinLnBrk="0" hangingPunct="1">
              <a:lnSpc>
                <a:spcPct val="9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prstClr val="black"/>
                </a:solidFill>
                <a:effectLst/>
                <a:uLnTx/>
                <a:uFillTx/>
                <a:latin typeface="Palatino Linotype"/>
                <a:ea typeface="+mn-ea"/>
                <a:cs typeface="+mn-cs"/>
              </a:rPr>
              <a:t>	</a:t>
            </a:r>
            <a:r>
              <a:rPr kumimoji="0" lang="en-US" altLang="en-US" sz="2000" b="0" i="0" u="none" strike="noStrike" kern="0" cap="none" spc="0" normalizeH="0" baseline="0" noProof="0" dirty="0">
                <a:ln>
                  <a:noFill/>
                </a:ln>
                <a:solidFill>
                  <a:schemeClr val="tx1">
                    <a:lumMod val="50000"/>
                    <a:lumOff val="50000"/>
                  </a:schemeClr>
                </a:solidFill>
                <a:effectLst/>
                <a:uLnTx/>
                <a:uFillTx/>
                <a:latin typeface="Palatino Linotype"/>
                <a:ea typeface="+mn-ea"/>
                <a:cs typeface="+mn-cs"/>
              </a:rPr>
              <a:t>Project Phase Multiplier</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lumMod val="50000"/>
                    <a:lumOff val="50000"/>
                  </a:schemeClr>
                </a:solidFill>
                <a:effectLst/>
                <a:uLnTx/>
                <a:uFillTx/>
                <a:latin typeface="Palatino Linotype"/>
                <a:ea typeface="+mn-ea"/>
                <a:cs typeface="+mn-cs"/>
              </a:rPr>
              <a:t>CON =          100% of score</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lumMod val="50000"/>
                    <a:lumOff val="50000"/>
                  </a:schemeClr>
                </a:solidFill>
                <a:effectLst/>
                <a:uLnTx/>
                <a:uFillTx/>
                <a:latin typeface="Palatino Linotype"/>
                <a:ea typeface="+mn-ea"/>
                <a:cs typeface="+mn-cs"/>
              </a:rPr>
              <a:t>ROW =           50% of score</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lumMod val="50000"/>
                    <a:lumOff val="50000"/>
                  </a:schemeClr>
                </a:solidFill>
                <a:effectLst/>
                <a:uLnTx/>
                <a:uFillTx/>
                <a:latin typeface="Palatino Linotype"/>
                <a:ea typeface="+mn-ea"/>
                <a:cs typeface="+mn-cs"/>
              </a:rPr>
              <a:t>PE/NEPA =    10% of score</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FF0000"/>
              </a:solidFill>
              <a:effectLst/>
              <a:uLnTx/>
              <a:uFillTx/>
              <a:latin typeface="Palatino Linotype"/>
              <a:ea typeface="+mn-ea"/>
              <a:cs typeface="+mn-cs"/>
            </a:endParaRPr>
          </a:p>
        </p:txBody>
      </p:sp>
      <p:sp>
        <p:nvSpPr>
          <p:cNvPr id="3" name="Right Brace 2"/>
          <p:cNvSpPr/>
          <p:nvPr/>
        </p:nvSpPr>
        <p:spPr>
          <a:xfrm>
            <a:off x="4572000" y="2057400"/>
            <a:ext cx="990600" cy="4267200"/>
          </a:xfrm>
          <a:prstGeom prst="rightBrace">
            <a:avLst>
              <a:gd name="adj1" fmla="val 36279"/>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69551148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noFill/>
        </p:spPr>
        <p:txBody>
          <a:bodyPr/>
          <a:lstStyle/>
          <a:p>
            <a:pPr eaLnBrk="1" hangingPunct="1">
              <a:lnSpc>
                <a:spcPct val="100000"/>
              </a:lnSpc>
            </a:pPr>
            <a:r>
              <a:rPr lang="en-US" altLang="en-US" sz="3200" dirty="0"/>
              <a:t>Scoring: Roadway Effectiveness</a:t>
            </a:r>
          </a:p>
        </p:txBody>
      </p:sp>
      <p:sp>
        <p:nvSpPr>
          <p:cNvPr id="38914" name="Rectangle 2"/>
          <p:cNvSpPr>
            <a:spLocks noGrp="1" noChangeArrowheads="1"/>
          </p:cNvSpPr>
          <p:nvPr>
            <p:ph idx="1"/>
          </p:nvPr>
        </p:nvSpPr>
        <p:spPr>
          <a:xfrm>
            <a:off x="457200" y="1524000"/>
            <a:ext cx="8229600" cy="4953000"/>
          </a:xfrm>
          <a:noFill/>
        </p:spPr>
        <p:txBody>
          <a:bodyPr>
            <a:normAutofit/>
          </a:bodyPr>
          <a:lstStyle/>
          <a:p>
            <a:pPr>
              <a:lnSpc>
                <a:spcPct val="120000"/>
              </a:lnSpc>
              <a:spcBef>
                <a:spcPts val="600"/>
              </a:spcBef>
              <a:defRPr/>
            </a:pPr>
            <a:r>
              <a:rPr lang="en-US" dirty="0"/>
              <a:t>Congestion(10 pts) </a:t>
            </a:r>
          </a:p>
          <a:p>
            <a:pPr lvl="1">
              <a:lnSpc>
                <a:spcPct val="120000"/>
              </a:lnSpc>
              <a:spcBef>
                <a:spcPts val="600"/>
              </a:spcBef>
              <a:defRPr/>
            </a:pPr>
            <a:r>
              <a:rPr lang="en-US" sz="1600" dirty="0"/>
              <a:t>Current Volume to Capacity Analysis </a:t>
            </a:r>
          </a:p>
          <a:p>
            <a:pPr lvl="2">
              <a:lnSpc>
                <a:spcPct val="120000"/>
              </a:lnSpc>
              <a:spcBef>
                <a:spcPts val="600"/>
              </a:spcBef>
              <a:defRPr/>
            </a:pPr>
            <a:r>
              <a:rPr lang="en-US" sz="1400" dirty="0"/>
              <a:t>V/C &lt; .2 = 0 points  </a:t>
            </a:r>
          </a:p>
          <a:p>
            <a:pPr lvl="2">
              <a:lnSpc>
                <a:spcPct val="120000"/>
              </a:lnSpc>
              <a:spcBef>
                <a:spcPts val="600"/>
              </a:spcBef>
              <a:defRPr/>
            </a:pPr>
            <a:r>
              <a:rPr lang="en-US" sz="1400" dirty="0"/>
              <a:t>V/C &lt; .4	= 2 points   </a:t>
            </a:r>
          </a:p>
          <a:p>
            <a:pPr lvl="2">
              <a:lnSpc>
                <a:spcPct val="120000"/>
              </a:lnSpc>
              <a:spcBef>
                <a:spcPts val="600"/>
              </a:spcBef>
              <a:defRPr/>
            </a:pPr>
            <a:r>
              <a:rPr lang="en-US" sz="1400" dirty="0"/>
              <a:t>V/C &lt; .6	= 6 points</a:t>
            </a:r>
          </a:p>
          <a:p>
            <a:pPr lvl="2">
              <a:lnSpc>
                <a:spcPct val="120000"/>
              </a:lnSpc>
              <a:spcBef>
                <a:spcPts val="600"/>
              </a:spcBef>
              <a:defRPr/>
            </a:pPr>
            <a:r>
              <a:rPr lang="en-US" sz="1400" dirty="0"/>
              <a:t>V/C &lt; .8	= 8 points	</a:t>
            </a:r>
          </a:p>
          <a:p>
            <a:pPr lvl="2">
              <a:lnSpc>
                <a:spcPct val="120000"/>
              </a:lnSpc>
              <a:spcBef>
                <a:spcPts val="600"/>
              </a:spcBef>
              <a:defRPr/>
            </a:pPr>
            <a:r>
              <a:rPr lang="en-US" sz="1400" dirty="0"/>
              <a:t>V/C &gt; .8	= 10 points</a:t>
            </a:r>
            <a:endParaRPr lang="en-US" sz="1800" dirty="0"/>
          </a:p>
          <a:p>
            <a:pPr>
              <a:lnSpc>
                <a:spcPct val="120000"/>
              </a:lnSpc>
              <a:spcBef>
                <a:spcPts val="600"/>
              </a:spcBef>
              <a:defRPr/>
            </a:pPr>
            <a:r>
              <a:rPr lang="en-US" dirty="0"/>
              <a:t>Benefit/Cost (20 pts)</a:t>
            </a:r>
          </a:p>
          <a:p>
            <a:pPr lvl="1">
              <a:lnSpc>
                <a:spcPct val="120000"/>
              </a:lnSpc>
              <a:spcBef>
                <a:spcPts val="600"/>
              </a:spcBef>
              <a:defRPr/>
            </a:pPr>
            <a:r>
              <a:rPr lang="en-US" sz="1600" dirty="0"/>
              <a:t>Travel Time Savings / Cost to the LAPP Program </a:t>
            </a:r>
          </a:p>
          <a:p>
            <a:pPr lvl="1">
              <a:lnSpc>
                <a:spcPct val="120000"/>
              </a:lnSpc>
              <a:spcBef>
                <a:spcPts val="600"/>
              </a:spcBef>
              <a:defRPr/>
            </a:pPr>
            <a:r>
              <a:rPr lang="en-US" sz="1600" dirty="0"/>
              <a:t>Scaled with top project earning 20 points</a:t>
            </a:r>
          </a:p>
        </p:txBody>
      </p:sp>
    </p:spTree>
    <p:extLst>
      <p:ext uri="{BB962C8B-B14F-4D97-AF65-F5344CB8AC3E}">
        <p14:creationId xmlns:p14="http://schemas.microsoft.com/office/powerpoint/2010/main" val="420306014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noFill/>
        </p:spPr>
        <p:txBody>
          <a:bodyPr/>
          <a:lstStyle/>
          <a:p>
            <a:pPr eaLnBrk="1" hangingPunct="1">
              <a:lnSpc>
                <a:spcPct val="100000"/>
              </a:lnSpc>
            </a:pPr>
            <a:r>
              <a:rPr lang="en-US" altLang="en-US" sz="3200" dirty="0"/>
              <a:t>Scoring: Roadway Effectiveness</a:t>
            </a:r>
          </a:p>
        </p:txBody>
      </p:sp>
      <p:sp>
        <p:nvSpPr>
          <p:cNvPr id="38914" name="Rectangle 2"/>
          <p:cNvSpPr>
            <a:spLocks noGrp="1" noChangeArrowheads="1"/>
          </p:cNvSpPr>
          <p:nvPr>
            <p:ph idx="1"/>
          </p:nvPr>
        </p:nvSpPr>
        <p:spPr>
          <a:xfrm>
            <a:off x="457200" y="1524000"/>
            <a:ext cx="8229600" cy="4953000"/>
          </a:xfrm>
          <a:noFill/>
        </p:spPr>
        <p:txBody>
          <a:bodyPr>
            <a:normAutofit/>
          </a:bodyPr>
          <a:lstStyle/>
          <a:p>
            <a:pPr>
              <a:lnSpc>
                <a:spcPct val="120000"/>
              </a:lnSpc>
              <a:spcBef>
                <a:spcPts val="600"/>
              </a:spcBef>
              <a:defRPr/>
            </a:pPr>
            <a:r>
              <a:rPr lang="en-US" altLang="en-US" dirty="0"/>
              <a:t>Safety (FHWA Crash Reduction Factors) (10 pts)</a:t>
            </a:r>
          </a:p>
          <a:p>
            <a:pPr lvl="1">
              <a:lnSpc>
                <a:spcPct val="120000"/>
              </a:lnSpc>
              <a:spcBef>
                <a:spcPts val="600"/>
              </a:spcBef>
              <a:defRPr/>
            </a:pPr>
            <a:r>
              <a:rPr lang="en-US" altLang="en-US" sz="1600" dirty="0"/>
              <a:t>CRF &lt; 10% 	= 0 points</a:t>
            </a:r>
          </a:p>
          <a:p>
            <a:pPr lvl="1">
              <a:lnSpc>
                <a:spcPct val="120000"/>
              </a:lnSpc>
              <a:spcBef>
                <a:spcPts val="600"/>
              </a:spcBef>
              <a:defRPr/>
            </a:pPr>
            <a:r>
              <a:rPr lang="en-US" altLang="en-US" sz="1600" dirty="0"/>
              <a:t>CRF &gt; 10%	= 2 point</a:t>
            </a:r>
          </a:p>
          <a:p>
            <a:pPr lvl="1">
              <a:lnSpc>
                <a:spcPct val="120000"/>
              </a:lnSpc>
              <a:spcBef>
                <a:spcPts val="600"/>
              </a:spcBef>
              <a:defRPr/>
            </a:pPr>
            <a:r>
              <a:rPr lang="en-US" altLang="en-US" sz="1600" dirty="0"/>
              <a:t>CRF &gt; 20%	= 4 points</a:t>
            </a:r>
          </a:p>
          <a:p>
            <a:pPr lvl="1">
              <a:lnSpc>
                <a:spcPct val="120000"/>
              </a:lnSpc>
              <a:spcBef>
                <a:spcPts val="600"/>
              </a:spcBef>
              <a:defRPr/>
            </a:pPr>
            <a:r>
              <a:rPr lang="en-US" altLang="en-US" sz="1600" dirty="0"/>
              <a:t>CRF &gt; 30%	= 6 points</a:t>
            </a:r>
          </a:p>
          <a:p>
            <a:pPr lvl="1">
              <a:lnSpc>
                <a:spcPct val="120000"/>
              </a:lnSpc>
              <a:spcBef>
                <a:spcPts val="600"/>
              </a:spcBef>
              <a:defRPr/>
            </a:pPr>
            <a:r>
              <a:rPr lang="en-US" altLang="en-US" sz="1600" dirty="0"/>
              <a:t>CRF &gt; 40%	= 8 points</a:t>
            </a:r>
          </a:p>
          <a:p>
            <a:pPr lvl="1">
              <a:lnSpc>
                <a:spcPct val="120000"/>
              </a:lnSpc>
              <a:spcBef>
                <a:spcPts val="600"/>
              </a:spcBef>
              <a:defRPr/>
            </a:pPr>
            <a:r>
              <a:rPr lang="en-US" altLang="en-US" sz="1600" dirty="0"/>
              <a:t>CRF &gt; 50%	= 10 points</a:t>
            </a:r>
          </a:p>
          <a:p>
            <a:pPr lvl="2">
              <a:lnSpc>
                <a:spcPct val="120000"/>
              </a:lnSpc>
              <a:spcBef>
                <a:spcPts val="600"/>
              </a:spcBef>
              <a:defRPr/>
            </a:pPr>
            <a:r>
              <a:rPr lang="en-US" altLang="en-US" sz="1400" dirty="0">
                <a:hlinkClick r:id="rId3"/>
              </a:rPr>
              <a:t>http://www.cmfclearinghouse.org</a:t>
            </a:r>
            <a:r>
              <a:rPr lang="en-US" altLang="en-US" sz="1400" dirty="0"/>
              <a:t> and </a:t>
            </a:r>
            <a:r>
              <a:rPr lang="en-US" altLang="en-US" sz="1400" dirty="0">
                <a:hlinkClick r:id="rId4"/>
              </a:rPr>
              <a:t>https://safety.fhwa.dot.gov/rsdp/</a:t>
            </a:r>
            <a:endParaRPr lang="en-US" altLang="en-US" sz="1800" dirty="0"/>
          </a:p>
          <a:p>
            <a:pPr>
              <a:lnSpc>
                <a:spcPct val="120000"/>
              </a:lnSpc>
              <a:spcBef>
                <a:spcPts val="600"/>
              </a:spcBef>
              <a:defRPr/>
            </a:pPr>
            <a:r>
              <a:rPr lang="en-US" altLang="en-US" dirty="0"/>
              <a:t>EPDO Score (TEAAS Crash Report) (10 pts) *APPLICANT SUBMITS</a:t>
            </a:r>
          </a:p>
          <a:p>
            <a:pPr lvl="1">
              <a:lnSpc>
                <a:spcPct val="120000"/>
              </a:lnSpc>
              <a:spcBef>
                <a:spcPts val="600"/>
              </a:spcBef>
              <a:defRPr/>
            </a:pPr>
            <a:r>
              <a:rPr lang="en-US" altLang="en-US" sz="1600" dirty="0"/>
              <a:t>Additional TEAAS guidance to be provided.</a:t>
            </a:r>
          </a:p>
          <a:p>
            <a:pPr lvl="1">
              <a:lnSpc>
                <a:spcPct val="120000"/>
              </a:lnSpc>
              <a:spcBef>
                <a:spcPts val="600"/>
              </a:spcBef>
              <a:defRPr/>
            </a:pPr>
            <a:r>
              <a:rPr lang="en-US" altLang="en-US" sz="1600" dirty="0"/>
              <a:t>EPDO Score can be reviewed at pre-submittal meeting</a:t>
            </a:r>
          </a:p>
          <a:p>
            <a:pPr marL="914400" lvl="2" indent="0" eaLnBrk="1" hangingPunct="1">
              <a:buFontTx/>
              <a:buNone/>
              <a:defRPr/>
            </a:pPr>
            <a:endParaRPr lang="en-US" sz="1400" dirty="0"/>
          </a:p>
          <a:p>
            <a:pPr marL="1371600" lvl="3" indent="0" eaLnBrk="1" hangingPunct="1">
              <a:buFontTx/>
              <a:buNone/>
              <a:defRPr/>
            </a:pPr>
            <a:endParaRPr lang="en-US" dirty="0"/>
          </a:p>
        </p:txBody>
      </p:sp>
    </p:spTree>
    <p:extLst>
      <p:ext uri="{BB962C8B-B14F-4D97-AF65-F5344CB8AC3E}">
        <p14:creationId xmlns:p14="http://schemas.microsoft.com/office/powerpoint/2010/main" val="218410087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title"/>
          </p:nvPr>
        </p:nvSpPr>
        <p:spPr>
          <a:noFill/>
        </p:spPr>
        <p:txBody>
          <a:bodyPr/>
          <a:lstStyle/>
          <a:p>
            <a:pPr eaLnBrk="1" hangingPunct="1">
              <a:lnSpc>
                <a:spcPct val="100000"/>
              </a:lnSpc>
            </a:pPr>
            <a:r>
              <a:rPr lang="en-US" altLang="en-US" sz="3200" dirty="0"/>
              <a:t>Scoring: Bike/Ped Effectiveness</a:t>
            </a:r>
          </a:p>
        </p:txBody>
      </p:sp>
      <p:sp>
        <p:nvSpPr>
          <p:cNvPr id="23554" name="Rectangle 2"/>
          <p:cNvSpPr>
            <a:spLocks noGrp="1" noChangeArrowheads="1"/>
          </p:cNvSpPr>
          <p:nvPr>
            <p:ph idx="1"/>
          </p:nvPr>
        </p:nvSpPr>
        <p:spPr>
          <a:xfrm>
            <a:off x="457200" y="1676400"/>
            <a:ext cx="8229600" cy="4648200"/>
          </a:xfrm>
        </p:spPr>
        <p:txBody>
          <a:bodyPr numCol="1">
            <a:normAutofit/>
          </a:bodyPr>
          <a:lstStyle/>
          <a:p>
            <a:pPr>
              <a:lnSpc>
                <a:spcPct val="120000"/>
              </a:lnSpc>
              <a:spcBef>
                <a:spcPts val="200"/>
              </a:spcBef>
              <a:defRPr/>
            </a:pPr>
            <a:r>
              <a:rPr lang="en-US" altLang="en-US" sz="2200" dirty="0"/>
              <a:t>Missing Link (10 pts)</a:t>
            </a:r>
          </a:p>
          <a:p>
            <a:pPr lvl="1">
              <a:lnSpc>
                <a:spcPct val="120000"/>
              </a:lnSpc>
              <a:spcBef>
                <a:spcPts val="200"/>
              </a:spcBef>
              <a:defRPr/>
            </a:pPr>
            <a:r>
              <a:rPr lang="en-US" altLang="en-US" sz="1600" dirty="0"/>
              <a:t>Both sides connect to existing Bike/Ped facility</a:t>
            </a:r>
          </a:p>
          <a:p>
            <a:pPr lvl="1">
              <a:lnSpc>
                <a:spcPct val="120000"/>
              </a:lnSpc>
              <a:spcBef>
                <a:spcPts val="200"/>
              </a:spcBef>
              <a:defRPr/>
            </a:pPr>
            <a:r>
              <a:rPr lang="en-US" altLang="en-US" sz="1600" dirty="0"/>
              <a:t>Scale by distance of continuous facility (on residential collector or higher)</a:t>
            </a:r>
          </a:p>
          <a:p>
            <a:pPr lvl="2">
              <a:lnSpc>
                <a:spcPct val="120000"/>
              </a:lnSpc>
              <a:spcBef>
                <a:spcPts val="200"/>
              </a:spcBef>
              <a:defRPr/>
            </a:pPr>
            <a:r>
              <a:rPr lang="en-US" altLang="en-US" sz="1400" dirty="0"/>
              <a:t>&lt; .5 mi		1 point</a:t>
            </a:r>
          </a:p>
          <a:p>
            <a:pPr lvl="2">
              <a:lnSpc>
                <a:spcPct val="120000"/>
              </a:lnSpc>
              <a:spcBef>
                <a:spcPts val="200"/>
              </a:spcBef>
              <a:defRPr/>
            </a:pPr>
            <a:r>
              <a:rPr lang="en-US" altLang="en-US" sz="1400" dirty="0"/>
              <a:t>.5 mi to 2 mi	5 points</a:t>
            </a:r>
          </a:p>
          <a:p>
            <a:pPr lvl="2">
              <a:lnSpc>
                <a:spcPct val="120000"/>
              </a:lnSpc>
              <a:spcBef>
                <a:spcPts val="200"/>
              </a:spcBef>
              <a:defRPr/>
            </a:pPr>
            <a:r>
              <a:rPr lang="en-US" altLang="en-US" sz="1400" dirty="0"/>
              <a:t>&gt;2 mi		10 points</a:t>
            </a:r>
            <a:endParaRPr lang="en-US" altLang="en-US" sz="800" dirty="0"/>
          </a:p>
          <a:p>
            <a:pPr>
              <a:lnSpc>
                <a:spcPct val="120000"/>
              </a:lnSpc>
              <a:spcBef>
                <a:spcPts val="200"/>
              </a:spcBef>
              <a:defRPr/>
            </a:pPr>
            <a:r>
              <a:rPr lang="en-US" altLang="en-US" sz="2200" dirty="0"/>
              <a:t>Overcoming an Obstacle (5 pts)</a:t>
            </a:r>
          </a:p>
          <a:p>
            <a:pPr lvl="1">
              <a:lnSpc>
                <a:spcPct val="120000"/>
              </a:lnSpc>
              <a:spcBef>
                <a:spcPts val="200"/>
              </a:spcBef>
              <a:defRPr/>
            </a:pPr>
            <a:r>
              <a:rPr lang="en-US" altLang="en-US" sz="1600" dirty="0"/>
              <a:t>Project must create the crossing, not improve an existing crossing</a:t>
            </a:r>
          </a:p>
          <a:p>
            <a:pPr lvl="2">
              <a:lnSpc>
                <a:spcPct val="120000"/>
              </a:lnSpc>
              <a:spcBef>
                <a:spcPts val="200"/>
              </a:spcBef>
              <a:defRPr/>
            </a:pPr>
            <a:r>
              <a:rPr lang="en-US" altLang="en-US" sz="1400" dirty="0"/>
              <a:t>Limited-access facility, Railroad, Major Stream (USGS) - 5 points</a:t>
            </a:r>
          </a:p>
          <a:p>
            <a:pPr lvl="2">
              <a:lnSpc>
                <a:spcPct val="120000"/>
              </a:lnSpc>
              <a:spcBef>
                <a:spcPts val="200"/>
              </a:spcBef>
              <a:defRPr/>
            </a:pPr>
            <a:r>
              <a:rPr lang="en-US" altLang="en-US" sz="1400" dirty="0"/>
              <a:t>Other 4+ Lane Roadway - 3 points</a:t>
            </a:r>
            <a:endParaRPr lang="en-US" altLang="en-US" sz="800" dirty="0"/>
          </a:p>
          <a:p>
            <a:pPr>
              <a:lnSpc>
                <a:spcPct val="120000"/>
              </a:lnSpc>
              <a:spcBef>
                <a:spcPts val="200"/>
              </a:spcBef>
              <a:defRPr/>
            </a:pPr>
            <a:r>
              <a:rPr lang="en-US" altLang="en-US" sz="2200" dirty="0"/>
              <a:t>Connections (15 pts)</a:t>
            </a:r>
          </a:p>
          <a:p>
            <a:pPr lvl="1">
              <a:lnSpc>
                <a:spcPct val="120000"/>
              </a:lnSpc>
              <a:spcBef>
                <a:spcPts val="200"/>
              </a:spcBef>
              <a:defRPr/>
            </a:pPr>
            <a:r>
              <a:rPr lang="en-US" altLang="en-US" sz="1600" dirty="0"/>
              <a:t>.25 mi to other mode/greenway or activity center (i.e. school, parks/rec, shopping center, high density res, etc.)</a:t>
            </a:r>
          </a:p>
          <a:p>
            <a:pPr lvl="2">
              <a:lnSpc>
                <a:spcPct val="120000"/>
              </a:lnSpc>
              <a:spcBef>
                <a:spcPts val="200"/>
              </a:spcBef>
              <a:defRPr/>
            </a:pPr>
            <a:r>
              <a:rPr lang="en-US" altLang="en-US" sz="1400" dirty="0"/>
              <a:t>Points per connection</a:t>
            </a:r>
            <a:endParaRPr lang="en-US" altLang="en-US" sz="800" dirty="0"/>
          </a:p>
          <a:p>
            <a:pPr marL="1371600" lvl="3" indent="0" eaLnBrk="1" hangingPunct="1">
              <a:lnSpc>
                <a:spcPct val="80000"/>
              </a:lnSpc>
              <a:spcBef>
                <a:spcPts val="200"/>
              </a:spcBef>
              <a:buFontTx/>
              <a:buNone/>
              <a:defRPr/>
            </a:pPr>
            <a:endParaRPr lang="en-US" altLang="en-US" sz="1400" dirty="0">
              <a:solidFill>
                <a:srgbClr val="000099"/>
              </a:solidFill>
            </a:endParaRPr>
          </a:p>
          <a:p>
            <a:pPr marL="1371600" lvl="3" indent="0" eaLnBrk="1" hangingPunct="1">
              <a:lnSpc>
                <a:spcPct val="80000"/>
              </a:lnSpc>
              <a:buFontTx/>
              <a:buNone/>
              <a:defRPr/>
            </a:pPr>
            <a:endParaRPr lang="en-US" altLang="en-US" sz="1200" dirty="0"/>
          </a:p>
        </p:txBody>
      </p:sp>
    </p:spTree>
    <p:extLst>
      <p:ext uri="{BB962C8B-B14F-4D97-AF65-F5344CB8AC3E}">
        <p14:creationId xmlns:p14="http://schemas.microsoft.com/office/powerpoint/2010/main" val="376938551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title"/>
          </p:nvPr>
        </p:nvSpPr>
        <p:spPr>
          <a:noFill/>
        </p:spPr>
        <p:txBody>
          <a:bodyPr/>
          <a:lstStyle/>
          <a:p>
            <a:pPr eaLnBrk="1" hangingPunct="1">
              <a:lnSpc>
                <a:spcPct val="100000"/>
              </a:lnSpc>
            </a:pPr>
            <a:r>
              <a:rPr lang="en-US" altLang="en-US" sz="3200" dirty="0"/>
              <a:t>Scoring: Bike/Ped Effectiveness</a:t>
            </a:r>
          </a:p>
        </p:txBody>
      </p:sp>
      <p:sp>
        <p:nvSpPr>
          <p:cNvPr id="23554" name="Rectangle 2"/>
          <p:cNvSpPr>
            <a:spLocks noGrp="1" noChangeArrowheads="1"/>
          </p:cNvSpPr>
          <p:nvPr>
            <p:ph idx="1"/>
          </p:nvPr>
        </p:nvSpPr>
        <p:spPr/>
        <p:txBody>
          <a:bodyPr numCol="1">
            <a:normAutofit/>
          </a:bodyPr>
          <a:lstStyle/>
          <a:p>
            <a:pPr>
              <a:lnSpc>
                <a:spcPct val="120000"/>
              </a:lnSpc>
              <a:spcBef>
                <a:spcPts val="200"/>
              </a:spcBef>
              <a:defRPr/>
            </a:pPr>
            <a:r>
              <a:rPr lang="en-US" altLang="en-US" dirty="0"/>
              <a:t>Proven Demand (5 pts) </a:t>
            </a:r>
          </a:p>
          <a:p>
            <a:pPr lvl="1">
              <a:lnSpc>
                <a:spcPct val="120000"/>
              </a:lnSpc>
              <a:spcBef>
                <a:spcPts val="200"/>
              </a:spcBef>
              <a:defRPr/>
            </a:pPr>
            <a:r>
              <a:rPr lang="en-US" altLang="en-US" dirty="0"/>
              <a:t>Serves a footpath (residential collector or higher)</a:t>
            </a:r>
          </a:p>
          <a:p>
            <a:pPr lvl="1">
              <a:lnSpc>
                <a:spcPct val="120000"/>
              </a:lnSpc>
              <a:spcBef>
                <a:spcPts val="200"/>
              </a:spcBef>
              <a:defRPr/>
            </a:pPr>
            <a:r>
              <a:rPr lang="en-US" altLang="en-US" dirty="0"/>
              <a:t>Within +/- .25 mi of existing or proposed transit services</a:t>
            </a:r>
            <a:endParaRPr lang="en-US" altLang="en-US" b="1" dirty="0"/>
          </a:p>
          <a:p>
            <a:pPr>
              <a:lnSpc>
                <a:spcPct val="120000"/>
              </a:lnSpc>
              <a:spcBef>
                <a:spcPts val="200"/>
              </a:spcBef>
              <a:defRPr/>
            </a:pPr>
            <a:r>
              <a:rPr lang="en-US" altLang="en-US" dirty="0"/>
              <a:t>Safety (5 pts)</a:t>
            </a:r>
          </a:p>
          <a:p>
            <a:pPr lvl="1">
              <a:lnSpc>
                <a:spcPct val="120000"/>
              </a:lnSpc>
              <a:spcBef>
                <a:spcPts val="200"/>
              </a:spcBef>
              <a:defRPr/>
            </a:pPr>
            <a:r>
              <a:rPr lang="en-US" altLang="en-US" dirty="0"/>
              <a:t>Project addresses a documented safety issue (TEAAS crash report, local crash data, roadway safety audit, etc.)</a:t>
            </a:r>
          </a:p>
          <a:p>
            <a:pPr>
              <a:lnSpc>
                <a:spcPct val="120000"/>
              </a:lnSpc>
              <a:spcBef>
                <a:spcPts val="200"/>
              </a:spcBef>
              <a:defRPr/>
            </a:pPr>
            <a:r>
              <a:rPr lang="en-US" altLang="en-US" dirty="0"/>
              <a:t>Benefit/Cost (10 pts)</a:t>
            </a:r>
          </a:p>
          <a:p>
            <a:pPr lvl="1">
              <a:lnSpc>
                <a:spcPct val="120000"/>
              </a:lnSpc>
              <a:spcBef>
                <a:spcPts val="200"/>
              </a:spcBef>
              <a:defRPr/>
            </a:pPr>
            <a:r>
              <a:rPr lang="en-US" altLang="en-US" dirty="0"/>
              <a:t>Effectiveness Score / LAPP Cost (Scale to be created based on projects received)</a:t>
            </a:r>
          </a:p>
          <a:p>
            <a:pPr marL="1371600" lvl="3" indent="0" eaLnBrk="1" hangingPunct="1">
              <a:lnSpc>
                <a:spcPct val="80000"/>
              </a:lnSpc>
              <a:spcBef>
                <a:spcPts val="200"/>
              </a:spcBef>
              <a:buFontTx/>
              <a:buNone/>
              <a:defRPr/>
            </a:pPr>
            <a:endParaRPr lang="en-US" altLang="en-US" sz="1400" dirty="0">
              <a:solidFill>
                <a:srgbClr val="000099"/>
              </a:solidFill>
            </a:endParaRPr>
          </a:p>
          <a:p>
            <a:pPr marL="1371600" lvl="3" indent="0" eaLnBrk="1" hangingPunct="1">
              <a:lnSpc>
                <a:spcPct val="80000"/>
              </a:lnSpc>
              <a:buFontTx/>
              <a:buNone/>
              <a:defRPr/>
            </a:pPr>
            <a:endParaRPr lang="en-US" altLang="en-US" sz="1200" dirty="0"/>
          </a:p>
        </p:txBody>
      </p:sp>
    </p:spTree>
    <p:extLst>
      <p:ext uri="{BB962C8B-B14F-4D97-AF65-F5344CB8AC3E}">
        <p14:creationId xmlns:p14="http://schemas.microsoft.com/office/powerpoint/2010/main" val="147293037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noFill/>
        </p:spPr>
        <p:txBody>
          <a:bodyPr/>
          <a:lstStyle/>
          <a:p>
            <a:pPr eaLnBrk="1" hangingPunct="1">
              <a:lnSpc>
                <a:spcPct val="100000"/>
              </a:lnSpc>
            </a:pPr>
            <a:r>
              <a:rPr lang="en-US" altLang="en-US" sz="3200" dirty="0"/>
              <a:t>Scoring: Transit Effectiveness</a:t>
            </a:r>
          </a:p>
        </p:txBody>
      </p:sp>
      <p:sp>
        <p:nvSpPr>
          <p:cNvPr id="82946" name="Rectangle 2"/>
          <p:cNvSpPr>
            <a:spLocks noGrp="1" noChangeArrowheads="1"/>
          </p:cNvSpPr>
          <p:nvPr>
            <p:ph idx="1"/>
          </p:nvPr>
        </p:nvSpPr>
        <p:spPr/>
        <p:txBody>
          <a:bodyPr>
            <a:normAutofit/>
          </a:bodyPr>
          <a:lstStyle/>
          <a:p>
            <a:pPr marL="0" indent="0">
              <a:lnSpc>
                <a:spcPct val="120000"/>
              </a:lnSpc>
              <a:spcBef>
                <a:spcPts val="600"/>
              </a:spcBef>
              <a:buNone/>
            </a:pPr>
            <a:r>
              <a:rPr lang="en-US" altLang="en-US" sz="2200" dirty="0"/>
              <a:t>Improved Facilities (10 pts)</a:t>
            </a:r>
          </a:p>
          <a:p>
            <a:pPr>
              <a:lnSpc>
                <a:spcPct val="120000"/>
              </a:lnSpc>
              <a:spcBef>
                <a:spcPts val="600"/>
              </a:spcBef>
            </a:pPr>
            <a:r>
              <a:rPr lang="en-US" altLang="en-US" sz="1800" dirty="0"/>
              <a:t># average daily ridership anticipated in 12 months after improvement.</a:t>
            </a:r>
          </a:p>
          <a:p>
            <a:pPr>
              <a:lnSpc>
                <a:spcPct val="120000"/>
              </a:lnSpc>
              <a:spcBef>
                <a:spcPts val="600"/>
              </a:spcBef>
            </a:pPr>
            <a:r>
              <a:rPr lang="en-US" altLang="en-US" sz="1800" dirty="0"/>
              <a:t>(Scale to be created based on projects received)</a:t>
            </a:r>
          </a:p>
          <a:p>
            <a:pPr marL="0" indent="0">
              <a:lnSpc>
                <a:spcPct val="120000"/>
              </a:lnSpc>
              <a:spcBef>
                <a:spcPts val="600"/>
              </a:spcBef>
              <a:buNone/>
            </a:pPr>
            <a:r>
              <a:rPr lang="en-US" altLang="en-US" sz="2200" dirty="0"/>
              <a:t>Connectivity (10 pts)</a:t>
            </a:r>
          </a:p>
          <a:p>
            <a:pPr>
              <a:lnSpc>
                <a:spcPct val="120000"/>
              </a:lnSpc>
              <a:spcBef>
                <a:spcPts val="600"/>
              </a:spcBef>
              <a:defRPr/>
            </a:pPr>
            <a:r>
              <a:rPr lang="en-US" altLang="en-US" sz="1800" dirty="0"/>
              <a:t>Directly connects the transit user with other modes, routes, systems, or destinations.</a:t>
            </a:r>
          </a:p>
          <a:p>
            <a:pPr marL="0" indent="0">
              <a:lnSpc>
                <a:spcPct val="120000"/>
              </a:lnSpc>
              <a:spcBef>
                <a:spcPts val="600"/>
              </a:spcBef>
              <a:buNone/>
              <a:defRPr/>
            </a:pPr>
            <a:r>
              <a:rPr lang="en-US" altLang="en-US" sz="2200" dirty="0"/>
              <a:t>Benefit/Cost (10 pts)</a:t>
            </a:r>
          </a:p>
          <a:p>
            <a:pPr>
              <a:lnSpc>
                <a:spcPct val="120000"/>
              </a:lnSpc>
              <a:spcBef>
                <a:spcPts val="600"/>
              </a:spcBef>
              <a:defRPr/>
            </a:pPr>
            <a:r>
              <a:rPr lang="en-US" altLang="en-US" sz="1800" dirty="0"/>
              <a:t>Effectiveness Score / LAPP Cost (Scale to be created based on projects received</a:t>
            </a:r>
            <a:endParaRPr lang="en-US" altLang="en-US" dirty="0"/>
          </a:p>
        </p:txBody>
      </p:sp>
    </p:spTree>
    <p:extLst>
      <p:ext uri="{BB962C8B-B14F-4D97-AF65-F5344CB8AC3E}">
        <p14:creationId xmlns:p14="http://schemas.microsoft.com/office/powerpoint/2010/main" val="40223635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altLang="en-US" sz="3200" dirty="0"/>
              <a:t>Eligibility Requirements</a:t>
            </a:r>
          </a:p>
        </p:txBody>
      </p:sp>
      <p:sp>
        <p:nvSpPr>
          <p:cNvPr id="24579" name="Rectangle 3"/>
          <p:cNvSpPr>
            <a:spLocks noGrp="1" noChangeArrowheads="1"/>
          </p:cNvSpPr>
          <p:nvPr>
            <p:ph idx="1"/>
          </p:nvPr>
        </p:nvSpPr>
        <p:spPr/>
        <p:txBody>
          <a:bodyPr>
            <a:normAutofit fontScale="92500" lnSpcReduction="20000"/>
          </a:bodyPr>
          <a:lstStyle/>
          <a:p>
            <a:pPr marL="457200" indent="-457200">
              <a:lnSpc>
                <a:spcPct val="110000"/>
              </a:lnSpc>
              <a:buFont typeface="+mj-lt"/>
              <a:buAutoNum type="alphaUcPeriod"/>
            </a:pPr>
            <a:r>
              <a:rPr lang="en-US" altLang="en-US" sz="2600" b="1" dirty="0"/>
              <a:t>Federal Aid Eligible</a:t>
            </a:r>
          </a:p>
          <a:p>
            <a:pPr marL="0" indent="0">
              <a:lnSpc>
                <a:spcPct val="110000"/>
              </a:lnSpc>
              <a:buNone/>
            </a:pPr>
            <a:r>
              <a:rPr lang="en-US" altLang="en-US" sz="2200" dirty="0"/>
              <a:t>FHWA helps evaluate this during pre-submittal</a:t>
            </a:r>
            <a:endParaRPr lang="en-US" altLang="en-US" sz="2200" b="1" dirty="0"/>
          </a:p>
          <a:p>
            <a:pPr lvl="1">
              <a:lnSpc>
                <a:spcPct val="110000"/>
              </a:lnSpc>
            </a:pPr>
            <a:r>
              <a:rPr lang="en-US" sz="1900" dirty="0"/>
              <a:t>Highway projects must be classified as an urban collector or higher on the federal aid system. </a:t>
            </a:r>
          </a:p>
          <a:p>
            <a:pPr lvl="1">
              <a:lnSpc>
                <a:spcPct val="110000"/>
              </a:lnSpc>
            </a:pPr>
            <a:r>
              <a:rPr lang="en-US" sz="1900" dirty="0"/>
              <a:t>Safety projects and bridge rehabilitation or replacement projects on any road are eligible but must meet strict requirements to establish the need. </a:t>
            </a:r>
          </a:p>
          <a:p>
            <a:pPr lvl="1">
              <a:lnSpc>
                <a:spcPct val="110000"/>
              </a:lnSpc>
            </a:pPr>
            <a:r>
              <a:rPr lang="en-US" sz="1900" dirty="0"/>
              <a:t>Bicycle and pedestrian projects that serve a transportation purpose (as opposed to a recreational-loop purpose) are eligible. </a:t>
            </a:r>
          </a:p>
          <a:p>
            <a:pPr lvl="1">
              <a:lnSpc>
                <a:spcPct val="110000"/>
              </a:lnSpc>
            </a:pPr>
            <a:r>
              <a:rPr lang="en-US" sz="1900" dirty="0"/>
              <a:t>Transit projects that encourage the development, improvement and use of public mass transportation systems are eligible.  Transit vehicles are not eligible.</a:t>
            </a:r>
          </a:p>
          <a:p>
            <a:pPr lvl="1">
              <a:lnSpc>
                <a:spcPct val="110000"/>
              </a:lnSpc>
            </a:pPr>
            <a:r>
              <a:rPr lang="en-US" altLang="en-US" sz="1900" dirty="0"/>
              <a:t>Each funding source has separate eligibility requirements (STP/TAP/CMAQ/CRP/Other)</a:t>
            </a:r>
          </a:p>
          <a:p>
            <a:pPr marL="457200" lvl="1" indent="0">
              <a:lnSpc>
                <a:spcPct val="90000"/>
              </a:lnSpc>
              <a:buNone/>
            </a:pPr>
            <a:endParaRPr lang="en-US" altLang="en-US" sz="1800" dirty="0"/>
          </a:p>
          <a:p>
            <a:pPr lvl="1" eaLnBrk="1" hangingPunct="1">
              <a:lnSpc>
                <a:spcPct val="80000"/>
              </a:lnSpc>
            </a:pPr>
            <a:endParaRPr lang="en-US" altLang="en-US" sz="1600" dirty="0"/>
          </a:p>
          <a:p>
            <a:pPr eaLnBrk="1" hangingPunct="1">
              <a:lnSpc>
                <a:spcPct val="80000"/>
              </a:lnSpc>
              <a:buFontTx/>
              <a:buNone/>
            </a:pPr>
            <a:endParaRPr lang="en-US" altLang="en-US" sz="1600" b="1" dirty="0"/>
          </a:p>
          <a:p>
            <a:pPr lvl="1" eaLnBrk="1" hangingPunct="1">
              <a:lnSpc>
                <a:spcPct val="80000"/>
              </a:lnSpc>
              <a:buFontTx/>
              <a:buNone/>
            </a:pPr>
            <a:endParaRPr lang="en-US" altLang="en-US" sz="1600" dirty="0"/>
          </a:p>
          <a:p>
            <a:pPr eaLnBrk="1" hangingPunct="1">
              <a:lnSpc>
                <a:spcPct val="80000"/>
              </a:lnSpc>
            </a:pPr>
            <a:endParaRPr lang="en-US" altLang="en-US" sz="1600" dirty="0"/>
          </a:p>
        </p:txBody>
      </p:sp>
    </p:spTree>
    <p:extLst>
      <p:ext uri="{BB962C8B-B14F-4D97-AF65-F5344CB8AC3E}">
        <p14:creationId xmlns:p14="http://schemas.microsoft.com/office/powerpoint/2010/main" val="1529490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noFill/>
        </p:spPr>
        <p:txBody>
          <a:bodyPr/>
          <a:lstStyle/>
          <a:p>
            <a:pPr eaLnBrk="1" hangingPunct="1">
              <a:lnSpc>
                <a:spcPct val="100000"/>
              </a:lnSpc>
            </a:pPr>
            <a:r>
              <a:rPr lang="en-US" altLang="en-US" sz="3200" dirty="0"/>
              <a:t>Scoring: Transit Effectiveness</a:t>
            </a:r>
          </a:p>
        </p:txBody>
      </p:sp>
      <p:sp>
        <p:nvSpPr>
          <p:cNvPr id="82946" name="Rectangle 2"/>
          <p:cNvSpPr>
            <a:spLocks noGrp="1" noChangeArrowheads="1"/>
          </p:cNvSpPr>
          <p:nvPr>
            <p:ph idx="1"/>
          </p:nvPr>
        </p:nvSpPr>
        <p:spPr/>
        <p:txBody>
          <a:bodyPr>
            <a:normAutofit/>
          </a:bodyPr>
          <a:lstStyle/>
          <a:p>
            <a:pPr marL="0" indent="0">
              <a:lnSpc>
                <a:spcPct val="120000"/>
              </a:lnSpc>
              <a:spcBef>
                <a:spcPts val="600"/>
              </a:spcBef>
              <a:buNone/>
            </a:pPr>
            <a:r>
              <a:rPr lang="en-US" altLang="en-US" dirty="0"/>
              <a:t>Reliability Improvements (10 pts)</a:t>
            </a:r>
          </a:p>
          <a:p>
            <a:pPr>
              <a:lnSpc>
                <a:spcPct val="120000"/>
              </a:lnSpc>
              <a:spcBef>
                <a:spcPts val="600"/>
              </a:spcBef>
            </a:pPr>
            <a:r>
              <a:rPr lang="en-US" altLang="en-US" sz="1800" dirty="0"/>
              <a:t>Points awarded based on project type and relative impact to reliability.</a:t>
            </a:r>
          </a:p>
          <a:p>
            <a:pPr marL="0" indent="0">
              <a:lnSpc>
                <a:spcPct val="120000"/>
              </a:lnSpc>
              <a:spcBef>
                <a:spcPts val="600"/>
              </a:spcBef>
              <a:buNone/>
            </a:pPr>
            <a:r>
              <a:rPr lang="en-US" altLang="en-US" sz="2200" dirty="0"/>
              <a:t>Safety and Security Concerns (5 pts)</a:t>
            </a:r>
          </a:p>
          <a:p>
            <a:pPr>
              <a:lnSpc>
                <a:spcPct val="120000"/>
              </a:lnSpc>
              <a:spcBef>
                <a:spcPts val="600"/>
              </a:spcBef>
            </a:pPr>
            <a:r>
              <a:rPr lang="en-US" altLang="en-US" sz="1800" dirty="0"/>
              <a:t>Points awarded based on project type and relative impact to safety and security</a:t>
            </a:r>
            <a:r>
              <a:rPr lang="en-US" altLang="en-US" sz="2400" dirty="0"/>
              <a:t>.</a:t>
            </a:r>
          </a:p>
          <a:p>
            <a:pPr marL="0" indent="0" eaLnBrk="1" hangingPunct="1">
              <a:lnSpc>
                <a:spcPct val="120000"/>
              </a:lnSpc>
              <a:spcBef>
                <a:spcPts val="600"/>
              </a:spcBef>
              <a:buNone/>
            </a:pPr>
            <a:r>
              <a:rPr lang="en-US" altLang="en-US" sz="2200" dirty="0"/>
              <a:t>Rider Experience (5 pts)</a:t>
            </a:r>
          </a:p>
          <a:p>
            <a:pPr>
              <a:lnSpc>
                <a:spcPct val="120000"/>
              </a:lnSpc>
              <a:spcBef>
                <a:spcPts val="600"/>
              </a:spcBef>
            </a:pPr>
            <a:r>
              <a:rPr lang="en-US" altLang="en-US" sz="1800" dirty="0"/>
              <a:t>Points awarded based on project type and relative impact to rider experience.</a:t>
            </a:r>
          </a:p>
          <a:p>
            <a:pPr>
              <a:buNone/>
            </a:pPr>
            <a:endParaRPr lang="en-US" altLang="en-US" b="1" dirty="0">
              <a:solidFill>
                <a:srgbClr val="FF0000"/>
              </a:solidFill>
            </a:endParaRPr>
          </a:p>
        </p:txBody>
      </p:sp>
    </p:spTree>
    <p:extLst>
      <p:ext uri="{BB962C8B-B14F-4D97-AF65-F5344CB8AC3E}">
        <p14:creationId xmlns:p14="http://schemas.microsoft.com/office/powerpoint/2010/main" val="126804651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xfrm>
            <a:off x="457200" y="457200"/>
            <a:ext cx="8229600" cy="458598"/>
          </a:xfrm>
          <a:noFill/>
        </p:spPr>
        <p:txBody>
          <a:bodyPr/>
          <a:lstStyle/>
          <a:p>
            <a:pPr eaLnBrk="1" hangingPunct="1"/>
            <a:br>
              <a:rPr lang="en-US" altLang="en-US" sz="3200" dirty="0"/>
            </a:br>
            <a:r>
              <a:rPr lang="en-US" altLang="en-US" sz="3200" dirty="0"/>
              <a:t>Scoring: Transit Effectiveness</a:t>
            </a:r>
          </a:p>
        </p:txBody>
      </p:sp>
      <p:sp>
        <p:nvSpPr>
          <p:cNvPr id="82946" name="Rectangle 2"/>
          <p:cNvSpPr>
            <a:spLocks noGrp="1" noChangeArrowheads="1"/>
          </p:cNvSpPr>
          <p:nvPr>
            <p:ph idx="1"/>
          </p:nvPr>
        </p:nvSpPr>
        <p:spPr>
          <a:xfrm>
            <a:off x="457200" y="1069247"/>
            <a:ext cx="8229600" cy="458598"/>
          </a:xfrm>
        </p:spPr>
        <p:txBody>
          <a:bodyPr/>
          <a:lstStyle/>
          <a:p>
            <a:pPr lvl="2" eaLnBrk="1" hangingPunct="1">
              <a:buFontTx/>
              <a:buNone/>
            </a:pPr>
            <a:endParaRPr lang="en-US" altLang="en-US" dirty="0"/>
          </a:p>
          <a:p>
            <a:pPr lvl="2" eaLnBrk="1" hangingPunct="1">
              <a:buFontTx/>
              <a:buNone/>
            </a:pPr>
            <a:endParaRPr lang="en-US" altLang="en-US" dirty="0"/>
          </a:p>
        </p:txBody>
      </p:sp>
      <p:pic>
        <p:nvPicPr>
          <p:cNvPr id="2" name="Picture 1"/>
          <p:cNvPicPr>
            <a:picLocks noChangeAspect="1"/>
          </p:cNvPicPr>
          <p:nvPr/>
        </p:nvPicPr>
        <p:blipFill>
          <a:blip r:embed="rId3"/>
          <a:stretch>
            <a:fillRect/>
          </a:stretch>
        </p:blipFill>
        <p:spPr>
          <a:xfrm>
            <a:off x="800100" y="1527845"/>
            <a:ext cx="7543800" cy="5015728"/>
          </a:xfrm>
          <a:prstGeom prst="rect">
            <a:avLst/>
          </a:prstGeom>
        </p:spPr>
      </p:pic>
    </p:spTree>
    <p:extLst>
      <p:ext uri="{BB962C8B-B14F-4D97-AF65-F5344CB8AC3E}">
        <p14:creationId xmlns:p14="http://schemas.microsoft.com/office/powerpoint/2010/main" val="41075029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15D4-0C73-428C-9A7B-2630B4BD6C85}"/>
              </a:ext>
            </a:extLst>
          </p:cNvPr>
          <p:cNvSpPr>
            <a:spLocks noGrp="1"/>
          </p:cNvSpPr>
          <p:nvPr>
            <p:ph type="title"/>
          </p:nvPr>
        </p:nvSpPr>
        <p:spPr>
          <a:xfrm>
            <a:off x="533400" y="381000"/>
            <a:ext cx="8153400" cy="914400"/>
          </a:xfrm>
        </p:spPr>
        <p:txBody>
          <a:bodyPr/>
          <a:lstStyle/>
          <a:p>
            <a:pPr>
              <a:lnSpc>
                <a:spcPct val="100000"/>
              </a:lnSpc>
            </a:pPr>
            <a:r>
              <a:rPr lang="en-US" sz="3200" dirty="0"/>
              <a:t>Bundled Transit Projects:</a:t>
            </a:r>
            <a:br>
              <a:rPr lang="en-US" sz="3200" dirty="0"/>
            </a:br>
            <a:r>
              <a:rPr lang="en-US" sz="3200" dirty="0"/>
              <a:t>Location Requirements</a:t>
            </a:r>
          </a:p>
        </p:txBody>
      </p:sp>
      <p:sp>
        <p:nvSpPr>
          <p:cNvPr id="3" name="Content Placeholder 2">
            <a:extLst>
              <a:ext uri="{FF2B5EF4-FFF2-40B4-BE49-F238E27FC236}">
                <a16:creationId xmlns:a16="http://schemas.microsoft.com/office/drawing/2014/main" id="{1EB25525-5402-421D-A2F0-1A98907C8187}"/>
              </a:ext>
            </a:extLst>
          </p:cNvPr>
          <p:cNvSpPr>
            <a:spLocks noGrp="1"/>
          </p:cNvSpPr>
          <p:nvPr>
            <p:ph idx="1"/>
          </p:nvPr>
        </p:nvSpPr>
        <p:spPr/>
        <p:txBody>
          <a:bodyPr>
            <a:normAutofit/>
          </a:bodyPr>
          <a:lstStyle/>
          <a:p>
            <a:r>
              <a:rPr lang="en-US" i="1" dirty="0"/>
              <a:t>LAPP transit applications </a:t>
            </a:r>
            <a:r>
              <a:rPr lang="en-US" i="1" u="sng" dirty="0"/>
              <a:t>are required</a:t>
            </a:r>
            <a:r>
              <a:rPr lang="en-US" i="1" dirty="0"/>
              <a:t> to include locations of bundled projects Ex: bus stop improvements, enhanced transfer points.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8690731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CA1-1585-463A-A1C5-871B0A2CDF7B}"/>
              </a:ext>
            </a:extLst>
          </p:cNvPr>
          <p:cNvSpPr>
            <a:spLocks noGrp="1"/>
          </p:cNvSpPr>
          <p:nvPr>
            <p:ph type="title"/>
          </p:nvPr>
        </p:nvSpPr>
        <p:spPr>
          <a:xfrm>
            <a:off x="753980" y="1097883"/>
            <a:ext cx="8534400" cy="560785"/>
          </a:xfrm>
        </p:spPr>
        <p:txBody>
          <a:bodyPr/>
          <a:lstStyle/>
          <a:p>
            <a:r>
              <a:rPr lang="en-US"/>
              <a:t>Equity in LAPP Scoring</a:t>
            </a:r>
          </a:p>
        </p:txBody>
      </p:sp>
      <p:sp>
        <p:nvSpPr>
          <p:cNvPr id="3" name="Content Placeholder 2">
            <a:extLst>
              <a:ext uri="{FF2B5EF4-FFF2-40B4-BE49-F238E27FC236}">
                <a16:creationId xmlns:a16="http://schemas.microsoft.com/office/drawing/2014/main" id="{F8E45CA3-0AAC-4B44-8D6E-40F721EC1D56}"/>
              </a:ext>
            </a:extLst>
          </p:cNvPr>
          <p:cNvSpPr>
            <a:spLocks noGrp="1"/>
          </p:cNvSpPr>
          <p:nvPr>
            <p:ph idx="1"/>
          </p:nvPr>
        </p:nvSpPr>
        <p:spPr>
          <a:xfrm>
            <a:off x="838199" y="1774658"/>
            <a:ext cx="8017043" cy="3886200"/>
          </a:xfrm>
        </p:spPr>
        <p:txBody>
          <a:bodyPr>
            <a:normAutofit fontScale="92500" lnSpcReduction="20000"/>
          </a:bodyPr>
          <a:lstStyle/>
          <a:p>
            <a:pPr marL="96012" lvl="1" indent="0">
              <a:buNone/>
            </a:pPr>
            <a:r>
              <a:rPr lang="en-US" sz="1950"/>
              <a:t>Equity in Scoring Criteria has been discussed through multiple LAPP iterations</a:t>
            </a:r>
          </a:p>
          <a:p>
            <a:pPr marL="96012" lvl="1" indent="0">
              <a:buNone/>
            </a:pPr>
            <a:endParaRPr lang="en-US" sz="1350"/>
          </a:p>
          <a:p>
            <a:pPr marL="738950" lvl="2" indent="-342900">
              <a:buFont typeface="Courier New" panose="02070309020205020404" pitchFamily="49" charset="0"/>
              <a:buChar char="o"/>
            </a:pPr>
            <a:r>
              <a:rPr lang="en-US"/>
              <a:t>Concerns on how to properly include equity in scoring</a:t>
            </a:r>
          </a:p>
          <a:p>
            <a:pPr marL="738950" lvl="2" indent="-342900">
              <a:buFont typeface="Courier New" panose="02070309020205020404" pitchFamily="49" charset="0"/>
              <a:buChar char="o"/>
            </a:pPr>
            <a:r>
              <a:rPr lang="en-US"/>
              <a:t>Nuances on how equity is measured</a:t>
            </a:r>
          </a:p>
          <a:p>
            <a:pPr marL="96012" lvl="1" indent="0">
              <a:buNone/>
            </a:pPr>
            <a:endParaRPr lang="en-US" sz="1350"/>
          </a:p>
          <a:p>
            <a:pPr marL="96012" lvl="1" indent="0">
              <a:buNone/>
            </a:pPr>
            <a:endParaRPr lang="en-US" sz="1350"/>
          </a:p>
          <a:p>
            <a:pPr marL="96012" lvl="1" indent="0">
              <a:buNone/>
            </a:pPr>
            <a:r>
              <a:rPr lang="en-US" sz="1950" b="1"/>
              <a:t>Staff Recommendation: </a:t>
            </a:r>
            <a:br>
              <a:rPr lang="en-US" sz="1950"/>
            </a:br>
            <a:endParaRPr lang="en-US" sz="1950"/>
          </a:p>
          <a:p>
            <a:pPr marL="438912" lvl="1" indent="-342900"/>
            <a:r>
              <a:rPr lang="en-US" sz="1800"/>
              <a:t>Spring 2023:  Use feedback to develop scoring criteria, weights, and measures</a:t>
            </a:r>
          </a:p>
          <a:p>
            <a:pPr marL="438912" lvl="1" indent="-342900"/>
            <a:r>
              <a:rPr lang="en-US" sz="1800"/>
              <a:t>FFY 25 LAPP cycle: </a:t>
            </a:r>
            <a:r>
              <a:rPr lang="en-US" sz="1800">
                <a:latin typeface="Calibri" panose="020F0502020204030204" pitchFamily="34" charset="0"/>
                <a:cs typeface="Times New Roman" panose="02020603050405020304" pitchFamily="18" charset="0"/>
              </a:rPr>
              <a:t>I</a:t>
            </a:r>
            <a:r>
              <a:rPr lang="en-US" sz="1800">
                <a:latin typeface="Calibri" panose="020F0502020204030204" pitchFamily="34" charset="0"/>
                <a:ea typeface="Calibri" panose="020F0502020204030204" pitchFamily="34" charset="0"/>
                <a:cs typeface="Times New Roman" panose="02020603050405020304" pitchFamily="18" charset="0"/>
              </a:rPr>
              <a:t>ncorporate an equity metric into the LAPP scoring criteria for testing purposes only</a:t>
            </a:r>
          </a:p>
          <a:p>
            <a:pPr marL="96012" lvl="1" indent="0">
              <a:buNone/>
            </a:pPr>
            <a:endParaRPr lang="en-US" sz="1800"/>
          </a:p>
          <a:p>
            <a:pPr marL="96012" lvl="1" indent="0">
              <a:buNone/>
            </a:pPr>
            <a:endParaRPr lang="en-US" sz="1950"/>
          </a:p>
          <a:p>
            <a:pPr marL="96012" lvl="1" indent="0">
              <a:buNone/>
            </a:pPr>
            <a:endParaRPr lang="en-US" sz="1950"/>
          </a:p>
        </p:txBody>
      </p:sp>
    </p:spTree>
    <p:extLst>
      <p:ext uri="{BB962C8B-B14F-4D97-AF65-F5344CB8AC3E}">
        <p14:creationId xmlns:p14="http://schemas.microsoft.com/office/powerpoint/2010/main" val="32100514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DF9E-61F9-D078-BF09-ADC643A19522}"/>
              </a:ext>
            </a:extLst>
          </p:cNvPr>
          <p:cNvSpPr>
            <a:spLocks noGrp="1"/>
          </p:cNvSpPr>
          <p:nvPr>
            <p:ph type="title"/>
          </p:nvPr>
        </p:nvSpPr>
        <p:spPr/>
        <p:txBody>
          <a:bodyPr/>
          <a:lstStyle/>
          <a:p>
            <a:r>
              <a:rPr lang="en-US"/>
              <a:t>Equity in LAPP Scoring</a:t>
            </a:r>
          </a:p>
        </p:txBody>
      </p:sp>
      <p:sp>
        <p:nvSpPr>
          <p:cNvPr id="3" name="Content Placeholder 2">
            <a:extLst>
              <a:ext uri="{FF2B5EF4-FFF2-40B4-BE49-F238E27FC236}">
                <a16:creationId xmlns:a16="http://schemas.microsoft.com/office/drawing/2014/main" id="{C3C222F8-07F0-E57E-0E88-7F8F5BC1457D}"/>
              </a:ext>
            </a:extLst>
          </p:cNvPr>
          <p:cNvSpPr>
            <a:spLocks noGrp="1"/>
          </p:cNvSpPr>
          <p:nvPr>
            <p:ph idx="1"/>
          </p:nvPr>
        </p:nvSpPr>
        <p:spPr/>
        <p:txBody>
          <a:bodyPr/>
          <a:lstStyle/>
          <a:p>
            <a:pPr marL="0" indent="0">
              <a:buNone/>
            </a:pPr>
            <a:r>
              <a:rPr lang="en-US">
                <a:effectLst/>
                <a:latin typeface="Calibri"/>
                <a:ea typeface="Calibri" panose="020F0502020204030204" pitchFamily="34" charset="0"/>
                <a:cs typeface="Times New Roman"/>
              </a:rPr>
              <a:t>Addressing equity in transportation requires historically underserved communities</a:t>
            </a:r>
            <a:r>
              <a:rPr lang="en-US" b="1">
                <a:effectLst/>
                <a:latin typeface="Calibri"/>
                <a:ea typeface="Calibri" panose="020F0502020204030204" pitchFamily="34" charset="0"/>
                <a:cs typeface="Times New Roman"/>
              </a:rPr>
              <a:t> </a:t>
            </a:r>
            <a:r>
              <a:rPr lang="en-US">
                <a:effectLst/>
                <a:latin typeface="Calibri"/>
                <a:ea typeface="Calibri" panose="020F0502020204030204" pitchFamily="34" charset="0"/>
                <a:cs typeface="Times New Roman"/>
              </a:rPr>
              <a:t>to benefit from access to a generational investment in transportation projects with local impact.</a:t>
            </a:r>
            <a:r>
              <a:rPr lang="en-US">
                <a:latin typeface="Calibri"/>
                <a:ea typeface="Calibri" panose="020F0502020204030204" pitchFamily="34" charset="0"/>
                <a:cs typeface="Times New Roman"/>
              </a:rPr>
              <a:t> </a:t>
            </a: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u="sng"/>
          </a:p>
          <a:p>
            <a:r>
              <a:rPr lang="en-US" u="sng">
                <a:solidFill>
                  <a:schemeClr val="accent6"/>
                </a:solidFill>
                <a:effectLst/>
                <a:latin typeface="Calibri"/>
                <a:ea typeface="Calibri" panose="020F0502020204030204" pitchFamily="34" charset="0"/>
                <a:cs typeface="Times New Roman"/>
              </a:rPr>
              <a:t>USDOT’s Transportation Equity Scorecard Tool and User Guide</a:t>
            </a:r>
            <a:r>
              <a:rPr lang="en-US" u="sng">
                <a:effectLst/>
                <a:latin typeface="Calibri"/>
                <a:ea typeface="Calibri" panose="020F0502020204030204" pitchFamily="34" charset="0"/>
                <a:cs typeface="Times New Roman"/>
              </a:rPr>
              <a:t> (2021)</a:t>
            </a:r>
          </a:p>
          <a:p>
            <a:r>
              <a:rPr lang="en-US" u="sng">
                <a:solidFill>
                  <a:schemeClr val="accent6"/>
                </a:solidFill>
                <a:effectLst/>
                <a:latin typeface="Calibri"/>
                <a:ea typeface="Calibri" panose="020F0502020204030204" pitchFamily="34" charset="0"/>
                <a:cs typeface="Times New Roman"/>
              </a:rPr>
              <a:t>Integrating Equity into MPO Project Prioritization</a:t>
            </a:r>
            <a:r>
              <a:rPr lang="en-US" u="sng">
                <a:latin typeface="Calibri"/>
                <a:ea typeface="Calibri" panose="020F0502020204030204" pitchFamily="34" charset="0"/>
                <a:cs typeface="Times New Roman"/>
              </a:rPr>
              <a:t> (2022)</a:t>
            </a:r>
          </a:p>
        </p:txBody>
      </p:sp>
    </p:spTree>
    <p:extLst>
      <p:ext uri="{BB962C8B-B14F-4D97-AF65-F5344CB8AC3E}">
        <p14:creationId xmlns:p14="http://schemas.microsoft.com/office/powerpoint/2010/main" val="27041179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78E-91CE-46B5-BA4A-5A84DE05530F}"/>
              </a:ext>
            </a:extLst>
          </p:cNvPr>
          <p:cNvSpPr>
            <a:spLocks noGrp="1"/>
          </p:cNvSpPr>
          <p:nvPr>
            <p:ph type="title"/>
          </p:nvPr>
        </p:nvSpPr>
        <p:spPr>
          <a:xfrm>
            <a:off x="759995" y="1067804"/>
            <a:ext cx="8534400" cy="560785"/>
          </a:xfrm>
        </p:spPr>
        <p:txBody>
          <a:bodyPr/>
          <a:lstStyle/>
          <a:p>
            <a:r>
              <a:rPr lang="en-US"/>
              <a:t>Equity in LAPP Scoring: Communities of Concern (CoC)</a:t>
            </a:r>
          </a:p>
        </p:txBody>
      </p:sp>
      <p:sp>
        <p:nvSpPr>
          <p:cNvPr id="3" name="Content Placeholder 2">
            <a:extLst>
              <a:ext uri="{FF2B5EF4-FFF2-40B4-BE49-F238E27FC236}">
                <a16:creationId xmlns:a16="http://schemas.microsoft.com/office/drawing/2014/main" id="{17B94AB3-76AA-4222-92D1-D66390A7B391}"/>
              </a:ext>
            </a:extLst>
          </p:cNvPr>
          <p:cNvSpPr>
            <a:spLocks noGrp="1"/>
          </p:cNvSpPr>
          <p:nvPr>
            <p:ph idx="1"/>
          </p:nvPr>
        </p:nvSpPr>
        <p:spPr>
          <a:xfrm>
            <a:off x="874295" y="1798721"/>
            <a:ext cx="3775850" cy="3886200"/>
          </a:xfrm>
        </p:spPr>
        <p:txBody>
          <a:bodyPr>
            <a:normAutofit/>
          </a:bodyPr>
          <a:lstStyle/>
          <a:p>
            <a:pPr marL="0" indent="0">
              <a:lnSpc>
                <a:spcPct val="107000"/>
              </a:lnSpc>
              <a:spcBef>
                <a:spcPts val="0"/>
              </a:spcBef>
              <a:spcAft>
                <a:spcPts val="600"/>
              </a:spcAft>
              <a:buNone/>
            </a:pPr>
            <a:r>
              <a:rPr lang="en-US">
                <a:effectLst/>
                <a:latin typeface="Calibri"/>
                <a:ea typeface="Calibri" panose="020F0502020204030204" pitchFamily="34" charset="0"/>
                <a:cs typeface="Times New Roman"/>
              </a:rPr>
              <a:t>For the purpose of LAPP, it is proposed that underserved communities will be identified using </a:t>
            </a:r>
            <a:r>
              <a:rPr lang="en-US" u="sng">
                <a:solidFill>
                  <a:schemeClr val="accent6"/>
                </a:solidFill>
                <a:effectLst/>
                <a:latin typeface="Calibri"/>
                <a:ea typeface="Calibri" panose="020F0502020204030204" pitchFamily="34" charset="0"/>
                <a:cs typeface="Times New Roman"/>
                <a:hlinkClick r:id="rId2"/>
              </a:rPr>
              <a:t>CAMPO’s Communities of Concern</a:t>
            </a:r>
            <a:r>
              <a:rPr lang="en-US">
                <a:effectLst/>
                <a:latin typeface="Calibri"/>
                <a:ea typeface="Calibri" panose="020F0502020204030204" pitchFamily="34" charset="0"/>
                <a:cs typeface="Times New Roman"/>
              </a:rPr>
              <a:t> which classify protected classes using block group census data.</a:t>
            </a:r>
            <a:r>
              <a:rPr lang="en-US">
                <a:latin typeface="Calibri"/>
                <a:ea typeface="Calibri" panose="020F0502020204030204" pitchFamily="34" charset="0"/>
                <a:cs typeface="Times New Roman"/>
              </a:rPr>
              <a:t> </a:t>
            </a:r>
            <a:endParaRPr lang="en-US">
              <a:effectLst/>
              <a:latin typeface="Calibri"/>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BC2CDBC-36C5-E3CC-6A20-B1DC5E044D95}"/>
              </a:ext>
            </a:extLst>
          </p:cNvPr>
          <p:cNvPicPr>
            <a:picLocks noChangeAspect="1"/>
          </p:cNvPicPr>
          <p:nvPr/>
        </p:nvPicPr>
        <p:blipFill>
          <a:blip r:embed="rId3"/>
          <a:stretch>
            <a:fillRect/>
          </a:stretch>
        </p:blipFill>
        <p:spPr>
          <a:xfrm>
            <a:off x="5000491" y="2450406"/>
            <a:ext cx="3929354" cy="2066491"/>
          </a:xfrm>
          <a:prstGeom prst="rect">
            <a:avLst/>
          </a:prstGeom>
        </p:spPr>
      </p:pic>
      <p:sp>
        <p:nvSpPr>
          <p:cNvPr id="9" name="TextBox 8">
            <a:extLst>
              <a:ext uri="{FF2B5EF4-FFF2-40B4-BE49-F238E27FC236}">
                <a16:creationId xmlns:a16="http://schemas.microsoft.com/office/drawing/2014/main" id="{B9BBAD90-7F7C-20FD-C2C3-5D84DDCFF6FB}"/>
              </a:ext>
            </a:extLst>
          </p:cNvPr>
          <p:cNvSpPr txBox="1"/>
          <p:nvPr/>
        </p:nvSpPr>
        <p:spPr bwMode="auto">
          <a:xfrm>
            <a:off x="1224642" y="3429000"/>
            <a:ext cx="4952806" cy="185736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685800">
              <a:lnSpc>
                <a:spcPct val="107000"/>
              </a:lnSpc>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Age 70+ </a:t>
            </a:r>
          </a:p>
          <a:p>
            <a:pPr defTabSz="685800">
              <a:lnSpc>
                <a:spcPct val="107000"/>
              </a:lnSpc>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Hispanic/Latino</a:t>
            </a:r>
          </a:p>
          <a:p>
            <a:pPr defTabSz="685800">
              <a:lnSpc>
                <a:spcPct val="107000"/>
              </a:lnSpc>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Limited English Proficiency</a:t>
            </a:r>
          </a:p>
          <a:p>
            <a:pPr defTabSz="685800">
              <a:lnSpc>
                <a:spcPct val="107000"/>
              </a:lnSpc>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Low Income </a:t>
            </a:r>
          </a:p>
          <a:p>
            <a:pPr defTabSz="685800">
              <a:lnSpc>
                <a:spcPct val="107000"/>
              </a:lnSpc>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Minority (Non-white) </a:t>
            </a:r>
          </a:p>
          <a:p>
            <a:pPr defTabSz="685800">
              <a:lnSpc>
                <a:spcPct val="107000"/>
              </a:lnSpc>
              <a:spcAft>
                <a:spcPts val="600"/>
              </a:spcAft>
              <a:buFont typeface="Symbol" panose="05050102010706020507" pitchFamily="18" charset="2"/>
              <a:buChar char=""/>
              <a:defRPr/>
            </a:pPr>
            <a:r>
              <a:rPr lang="en-US">
                <a:solidFill>
                  <a:prstClr val="white"/>
                </a:solidFill>
                <a:latin typeface="Calibri" panose="020F0502020204030204" pitchFamily="34" charset="0"/>
                <a:ea typeface="Calibri" panose="020F0502020204030204" pitchFamily="34" charset="0"/>
                <a:cs typeface="Times New Roman" panose="02020603050405020304" pitchFamily="18" charset="0"/>
              </a:rPr>
              <a:t>Zero Car Household</a:t>
            </a:r>
          </a:p>
        </p:txBody>
      </p:sp>
    </p:spTree>
    <p:extLst>
      <p:ext uri="{BB962C8B-B14F-4D97-AF65-F5344CB8AC3E}">
        <p14:creationId xmlns:p14="http://schemas.microsoft.com/office/powerpoint/2010/main" val="22936154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78E-91CE-46B5-BA4A-5A84DE05530F}"/>
              </a:ext>
            </a:extLst>
          </p:cNvPr>
          <p:cNvSpPr>
            <a:spLocks noGrp="1"/>
          </p:cNvSpPr>
          <p:nvPr>
            <p:ph type="title"/>
          </p:nvPr>
        </p:nvSpPr>
        <p:spPr>
          <a:xfrm>
            <a:off x="759995" y="1067804"/>
            <a:ext cx="8534400" cy="560785"/>
          </a:xfrm>
        </p:spPr>
        <p:txBody>
          <a:bodyPr/>
          <a:lstStyle/>
          <a:p>
            <a:r>
              <a:rPr lang="en-US"/>
              <a:t>Equity in LAPP Scoring: Draft Scorecard</a:t>
            </a:r>
          </a:p>
        </p:txBody>
      </p:sp>
      <p:sp>
        <p:nvSpPr>
          <p:cNvPr id="3" name="Content Placeholder 2">
            <a:extLst>
              <a:ext uri="{FF2B5EF4-FFF2-40B4-BE49-F238E27FC236}">
                <a16:creationId xmlns:a16="http://schemas.microsoft.com/office/drawing/2014/main" id="{17B94AB3-76AA-4222-92D1-D66390A7B391}"/>
              </a:ext>
            </a:extLst>
          </p:cNvPr>
          <p:cNvSpPr>
            <a:spLocks noGrp="1"/>
          </p:cNvSpPr>
          <p:nvPr>
            <p:ph idx="1"/>
          </p:nvPr>
        </p:nvSpPr>
        <p:spPr>
          <a:xfrm>
            <a:off x="5545882" y="1823213"/>
            <a:ext cx="3061607" cy="3886200"/>
          </a:xfrm>
        </p:spPr>
        <p:txBody>
          <a:bodyPr>
            <a:normAutofit/>
          </a:bodyPr>
          <a:lstStyle/>
          <a:p>
            <a:pPr marL="0" indent="0">
              <a:buNone/>
            </a:pPr>
            <a:r>
              <a:rPr lang="en-US" sz="1950"/>
              <a:t>Earn a maximum of 10 points for projects impacting Communities of Concern. Negative points will be assigned for negative impacts.</a:t>
            </a:r>
          </a:p>
          <a:p>
            <a:endParaRPr lang="en-US" sz="1950"/>
          </a:p>
        </p:txBody>
      </p:sp>
      <p:pic>
        <p:nvPicPr>
          <p:cNvPr id="9" name="Picture 8">
            <a:extLst>
              <a:ext uri="{FF2B5EF4-FFF2-40B4-BE49-F238E27FC236}">
                <a16:creationId xmlns:a16="http://schemas.microsoft.com/office/drawing/2014/main" id="{F7ED72D0-6612-CC0A-902C-54A0F3433E7A}"/>
              </a:ext>
            </a:extLst>
          </p:cNvPr>
          <p:cNvPicPr>
            <a:picLocks noChangeAspect="1"/>
          </p:cNvPicPr>
          <p:nvPr/>
        </p:nvPicPr>
        <p:blipFill>
          <a:blip r:embed="rId2"/>
          <a:stretch>
            <a:fillRect/>
          </a:stretch>
        </p:blipFill>
        <p:spPr>
          <a:xfrm>
            <a:off x="759996" y="1677004"/>
            <a:ext cx="4610828" cy="4032410"/>
          </a:xfrm>
          <a:prstGeom prst="rect">
            <a:avLst/>
          </a:prstGeom>
        </p:spPr>
      </p:pic>
    </p:spTree>
    <p:extLst>
      <p:ext uri="{BB962C8B-B14F-4D97-AF65-F5344CB8AC3E}">
        <p14:creationId xmlns:p14="http://schemas.microsoft.com/office/powerpoint/2010/main" val="3709442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78E-91CE-46B5-BA4A-5A84DE05530F}"/>
              </a:ext>
            </a:extLst>
          </p:cNvPr>
          <p:cNvSpPr>
            <a:spLocks noGrp="1"/>
          </p:cNvSpPr>
          <p:nvPr>
            <p:ph type="title"/>
          </p:nvPr>
        </p:nvSpPr>
        <p:spPr>
          <a:xfrm>
            <a:off x="759995" y="1067804"/>
            <a:ext cx="8534400" cy="560785"/>
          </a:xfrm>
        </p:spPr>
        <p:txBody>
          <a:bodyPr/>
          <a:lstStyle/>
          <a:p>
            <a:r>
              <a:rPr lang="en-US"/>
              <a:t>Equity in LAPP Scoring: Draft Methodology</a:t>
            </a:r>
          </a:p>
        </p:txBody>
      </p:sp>
      <p:sp>
        <p:nvSpPr>
          <p:cNvPr id="3" name="Content Placeholder 2">
            <a:extLst>
              <a:ext uri="{FF2B5EF4-FFF2-40B4-BE49-F238E27FC236}">
                <a16:creationId xmlns:a16="http://schemas.microsoft.com/office/drawing/2014/main" id="{17B94AB3-76AA-4222-92D1-D66390A7B391}"/>
              </a:ext>
            </a:extLst>
          </p:cNvPr>
          <p:cNvSpPr>
            <a:spLocks noGrp="1"/>
          </p:cNvSpPr>
          <p:nvPr>
            <p:ph idx="1"/>
          </p:nvPr>
        </p:nvSpPr>
        <p:spPr>
          <a:xfrm>
            <a:off x="809431" y="2884878"/>
            <a:ext cx="7710585" cy="3115873"/>
          </a:xfrm>
        </p:spPr>
        <p:txBody>
          <a:bodyPr>
            <a:normAutofit/>
          </a:bodyPr>
          <a:lstStyle/>
          <a:p>
            <a:pPr>
              <a:lnSpc>
                <a:spcPct val="107000"/>
              </a:lnSpc>
              <a:spcBef>
                <a:spcPts val="0"/>
              </a:spcBef>
              <a:buFont typeface="+mj-lt"/>
              <a:buAutoNum type="arabicPeriod"/>
            </a:pPr>
            <a:r>
              <a:rPr lang="en-US" sz="1500">
                <a:latin typeface="Calibri" panose="020F0502020204030204" pitchFamily="34" charset="0"/>
                <a:ea typeface="Calibri" panose="020F0502020204030204" pitchFamily="34" charset="0"/>
                <a:cs typeface="Times New Roman" panose="02020603050405020304" pitchFamily="18" charset="0"/>
              </a:rPr>
              <a:t>Define “safe and affordable access” as the ability to safely walk or bike to a destination.</a:t>
            </a:r>
          </a:p>
          <a:p>
            <a:pPr marL="257175" indent="-257175">
              <a:lnSpc>
                <a:spcPct val="107000"/>
              </a:lnSpc>
              <a:spcBef>
                <a:spcPts val="0"/>
              </a:spcBef>
              <a:buFont typeface="+mj-lt"/>
              <a:buAutoNum type="arabicPeriod"/>
            </a:pPr>
            <a:r>
              <a:rPr lang="en-US" sz="1500">
                <a:latin typeface="Calibri" panose="020F0502020204030204" pitchFamily="34" charset="0"/>
                <a:ea typeface="Calibri" panose="020F0502020204030204" pitchFamily="34" charset="0"/>
                <a:cs typeface="Times New Roman" panose="02020603050405020304" pitchFamily="18" charset="0"/>
              </a:rPr>
              <a:t>Create a quarter-mile</a:t>
            </a:r>
            <a:r>
              <a:rPr lang="en-US" sz="1500" b="1">
                <a:latin typeface="Calibri" panose="020F0502020204030204" pitchFamily="34" charset="0"/>
                <a:ea typeface="Calibri" panose="020F0502020204030204" pitchFamily="34" charset="0"/>
                <a:cs typeface="Times New Roman" panose="02020603050405020304" pitchFamily="18" charset="0"/>
              </a:rPr>
              <a:t> </a:t>
            </a:r>
            <a:r>
              <a:rPr lang="en-US" sz="1500">
                <a:latin typeface="Calibri" panose="020F0502020204030204" pitchFamily="34" charset="0"/>
                <a:ea typeface="Calibri" panose="020F0502020204030204" pitchFamily="34" charset="0"/>
                <a:cs typeface="Times New Roman" panose="02020603050405020304" pitchFamily="18" charset="0"/>
              </a:rPr>
              <a:t>radius buffer around the project.</a:t>
            </a:r>
          </a:p>
          <a:p>
            <a:pPr marL="257175" indent="-257175">
              <a:lnSpc>
                <a:spcPct val="107000"/>
              </a:lnSpc>
              <a:spcBef>
                <a:spcPts val="0"/>
              </a:spcBef>
              <a:buFont typeface="+mj-lt"/>
              <a:buAutoNum type="arabicPeriod"/>
            </a:pPr>
            <a:r>
              <a:rPr lang="en-US" sz="1500">
                <a:latin typeface="Calibri" panose="020F0502020204030204" pitchFamily="34" charset="0"/>
                <a:ea typeface="Calibri" panose="020F0502020204030204" pitchFamily="34" charset="0"/>
                <a:cs typeface="Times New Roman" panose="02020603050405020304" pitchFamily="18" charset="0"/>
              </a:rPr>
              <a:t>Identify areas with CoCs (origins) and identify the locations of educational facilities and community services (destinations) within the project buffer. </a:t>
            </a:r>
          </a:p>
          <a:p>
            <a:pPr marL="257175" indent="-257175">
              <a:lnSpc>
                <a:spcPct val="107000"/>
              </a:lnSpc>
              <a:spcBef>
                <a:spcPts val="0"/>
              </a:spcBef>
              <a:buFont typeface="+mj-lt"/>
              <a:buAutoNum type="arabicPeriod"/>
            </a:pPr>
            <a:r>
              <a:rPr lang="en-US" sz="1500">
                <a:latin typeface="Calibri" panose="020F0502020204030204" pitchFamily="34" charset="0"/>
                <a:ea typeface="Calibri" panose="020F0502020204030204" pitchFamily="34" charset="0"/>
                <a:cs typeface="Times New Roman" panose="02020603050405020304" pitchFamily="18" charset="0"/>
              </a:rPr>
              <a:t>Use GIS or other mapping tools to determine if the project connects or improves connections for cyclists and/or pedestrians between these origins and destinations.</a:t>
            </a:r>
          </a:p>
          <a:p>
            <a:pPr marL="257175" indent="-257175">
              <a:lnSpc>
                <a:spcPct val="107000"/>
              </a:lnSpc>
              <a:spcBef>
                <a:spcPts val="0"/>
              </a:spcBef>
              <a:buFont typeface="+mj-lt"/>
              <a:buAutoNum type="arabicPeriod"/>
            </a:pPr>
            <a:r>
              <a:rPr lang="en-US" sz="1500">
                <a:latin typeface="Calibri" panose="020F0502020204030204" pitchFamily="34" charset="0"/>
                <a:ea typeface="Calibri" panose="020F0502020204030204" pitchFamily="34" charset="0"/>
                <a:cs typeface="Times New Roman" panose="02020603050405020304" pitchFamily="18" charset="0"/>
              </a:rPr>
              <a:t>Answer the following application questions:</a:t>
            </a:r>
          </a:p>
          <a:p>
            <a:pPr marL="557213" lvl="1" indent="-214313">
              <a:lnSpc>
                <a:spcPct val="107000"/>
              </a:lnSpc>
              <a:spcBef>
                <a:spcPts val="0"/>
              </a:spcBef>
            </a:pPr>
            <a:r>
              <a:rPr lang="en-US" sz="1500">
                <a:latin typeface="Calibri" panose="020F0502020204030204" pitchFamily="34" charset="0"/>
                <a:ea typeface="Calibri" panose="020F0502020204030204" pitchFamily="34" charset="0"/>
                <a:cs typeface="Times New Roman" panose="02020603050405020304" pitchFamily="18" charset="0"/>
              </a:rPr>
              <a:t>Does your project provide one or more CoCs with safe and affordable access to opportunity destinations? If YES -</a:t>
            </a:r>
          </a:p>
          <a:p>
            <a:pPr lvl="2" indent="-214313">
              <a:lnSpc>
                <a:spcPct val="107000"/>
              </a:lnSpc>
              <a:spcBef>
                <a:spcPts val="0"/>
              </a:spcBef>
              <a:buFont typeface="Courier New" panose="02070309020205020404" pitchFamily="49" charset="0"/>
              <a:buChar char="o"/>
            </a:pPr>
            <a:r>
              <a:rPr lang="en-US" sz="1500">
                <a:latin typeface="Calibri" panose="020F0502020204030204" pitchFamily="34" charset="0"/>
                <a:ea typeface="Calibri" panose="020F0502020204030204" pitchFamily="34" charset="0"/>
                <a:cs typeface="Times New Roman" panose="02020603050405020304" pitchFamily="18" charset="0"/>
              </a:rPr>
              <a:t>How many CoCs does it connect? </a:t>
            </a:r>
          </a:p>
          <a:p>
            <a:pPr lvl="2" indent="-214313">
              <a:lnSpc>
                <a:spcPct val="107000"/>
              </a:lnSpc>
              <a:spcBef>
                <a:spcPts val="0"/>
              </a:spcBef>
              <a:buFont typeface="Courier New" panose="02070309020205020404" pitchFamily="49" charset="0"/>
              <a:buChar char="o"/>
            </a:pPr>
            <a:r>
              <a:rPr lang="en-US" sz="1500">
                <a:latin typeface="Calibri" panose="020F0502020204030204" pitchFamily="34" charset="0"/>
                <a:cs typeface="Times New Roman" panose="02020603050405020304" pitchFamily="18" charset="0"/>
              </a:rPr>
              <a:t>List the opportunity destination(s).</a:t>
            </a:r>
            <a:endParaRPr lang="en-US" sz="1500"/>
          </a:p>
        </p:txBody>
      </p:sp>
      <p:graphicFrame>
        <p:nvGraphicFramePr>
          <p:cNvPr id="6" name="Table 5">
            <a:extLst>
              <a:ext uri="{FF2B5EF4-FFF2-40B4-BE49-F238E27FC236}">
                <a16:creationId xmlns:a16="http://schemas.microsoft.com/office/drawing/2014/main" id="{D82A7F57-BE98-36AF-4AD8-2D8C3B910FC1}"/>
              </a:ext>
            </a:extLst>
          </p:cNvPr>
          <p:cNvGraphicFramePr>
            <a:graphicFrameLocks noGrp="1"/>
          </p:cNvGraphicFramePr>
          <p:nvPr/>
        </p:nvGraphicFramePr>
        <p:xfrm>
          <a:off x="759996" y="1828187"/>
          <a:ext cx="8042988" cy="1670114"/>
        </p:xfrm>
        <a:graphic>
          <a:graphicData uri="http://schemas.openxmlformats.org/drawingml/2006/table">
            <a:tbl>
              <a:tblPr firstRow="1" firstCol="1" bandRow="1">
                <a:tableStyleId>{22838BEF-8BB2-4498-84A7-C5851F593DF1}</a:tableStyleId>
              </a:tblPr>
              <a:tblGrid>
                <a:gridCol w="1289362">
                  <a:extLst>
                    <a:ext uri="{9D8B030D-6E8A-4147-A177-3AD203B41FA5}">
                      <a16:colId xmlns:a16="http://schemas.microsoft.com/office/drawing/2014/main" val="1404466381"/>
                    </a:ext>
                  </a:extLst>
                </a:gridCol>
                <a:gridCol w="507709">
                  <a:extLst>
                    <a:ext uri="{9D8B030D-6E8A-4147-A177-3AD203B41FA5}">
                      <a16:colId xmlns:a16="http://schemas.microsoft.com/office/drawing/2014/main" val="2327374072"/>
                    </a:ext>
                  </a:extLst>
                </a:gridCol>
                <a:gridCol w="6245917">
                  <a:extLst>
                    <a:ext uri="{9D8B030D-6E8A-4147-A177-3AD203B41FA5}">
                      <a16:colId xmlns:a16="http://schemas.microsoft.com/office/drawing/2014/main" val="3962938404"/>
                    </a:ext>
                  </a:extLst>
                </a:gridCol>
              </a:tblGrid>
              <a:tr h="478679">
                <a:tc rowSpan="4">
                  <a:txBody>
                    <a:bodyPr/>
                    <a:lstStyle/>
                    <a:p>
                      <a:pPr marL="0" marR="0">
                        <a:lnSpc>
                          <a:spcPct val="107000"/>
                        </a:lnSpc>
                        <a:spcBef>
                          <a:spcPts val="0"/>
                        </a:spcBef>
                        <a:spcAft>
                          <a:spcPts val="0"/>
                        </a:spcAft>
                      </a:pPr>
                      <a:r>
                        <a:rPr lang="en-US" sz="1500" b="1">
                          <a:effectLst/>
                        </a:rPr>
                        <a:t>Access to Opportunities</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500" b="0">
                          <a:effectLst/>
                        </a:rPr>
                        <a:t>2</a:t>
                      </a:r>
                      <a:endParaRPr lang="en-US" sz="15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b="0">
                          <a:effectLst/>
                        </a:rPr>
                        <a:t>Provides three or more CoCs with safe and affordable access to destinations. </a:t>
                      </a:r>
                      <a:endParaRPr lang="en-US" sz="15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36616636"/>
                  </a:ext>
                </a:extLst>
              </a:tr>
              <a:tr h="478679">
                <a:tc vMerge="1">
                  <a:txBody>
                    <a:bodyPr/>
                    <a:lstStyle/>
                    <a:p>
                      <a:endParaRPr lang="en-US"/>
                    </a:p>
                  </a:txBody>
                  <a:tcPr/>
                </a:tc>
                <a:tc>
                  <a:txBody>
                    <a:bodyPr/>
                    <a:lstStyle/>
                    <a:p>
                      <a:pPr marL="0" marR="0" algn="ctr">
                        <a:lnSpc>
                          <a:spcPct val="107000"/>
                        </a:lnSpc>
                        <a:spcBef>
                          <a:spcPts val="0"/>
                        </a:spcBef>
                        <a:spcAft>
                          <a:spcPts val="0"/>
                        </a:spcAft>
                      </a:pPr>
                      <a:r>
                        <a:rPr lang="en-US" sz="1500">
                          <a:effectLst/>
                        </a:rPr>
                        <a:t>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a:effectLst/>
                        </a:rPr>
                        <a:t>Provides at least one CoC with safe and affordable access to destinations.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68245486"/>
                  </a:ext>
                </a:extLst>
              </a:tr>
              <a:tr h="478679">
                <a:tc vMerge="1">
                  <a:txBody>
                    <a:bodyPr/>
                    <a:lstStyle/>
                    <a:p>
                      <a:endParaRPr lang="en-US"/>
                    </a:p>
                  </a:txBody>
                  <a:tcPr/>
                </a:tc>
                <a:tc>
                  <a:txBody>
                    <a:bodyPr/>
                    <a:lstStyle/>
                    <a:p>
                      <a:pPr marL="0" marR="0" algn="ctr">
                        <a:lnSpc>
                          <a:spcPct val="107000"/>
                        </a:lnSpc>
                        <a:spcBef>
                          <a:spcPts val="0"/>
                        </a:spcBef>
                        <a:spcAft>
                          <a:spcPts val="0"/>
                        </a:spcAft>
                      </a:pPr>
                      <a:r>
                        <a:rPr lang="en-US" sz="1500">
                          <a:effectLst/>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a:effectLst/>
                        </a:rPr>
                        <a:t>Will not provide CoCs with safe and affordable access to any destinations.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07444254"/>
                  </a:ext>
                </a:extLst>
              </a:tr>
              <a:tr h="234077">
                <a:tc vMerge="1">
                  <a:txBody>
                    <a:bodyPr/>
                    <a:lstStyle/>
                    <a:p>
                      <a:endParaRPr lang="en-US"/>
                    </a:p>
                  </a:txBody>
                  <a:tcPr/>
                </a:tc>
                <a:tc>
                  <a:txBody>
                    <a:bodyPr/>
                    <a:lstStyle/>
                    <a:p>
                      <a:pPr marL="0" marR="0" algn="ctr">
                        <a:lnSpc>
                          <a:spcPct val="107000"/>
                        </a:lnSpc>
                        <a:spcBef>
                          <a:spcPts val="0"/>
                        </a:spcBef>
                        <a:spcAft>
                          <a:spcPts val="0"/>
                        </a:spcAft>
                      </a:pPr>
                      <a:r>
                        <a:rPr lang="en-US" sz="1500">
                          <a:effectLst/>
                        </a:rPr>
                        <a:t>- 1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a:effectLst/>
                        </a:rPr>
                        <a:t>May adversely impact CoCs access to opportunity destinations.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04608858"/>
                  </a:ext>
                </a:extLst>
              </a:tr>
            </a:tbl>
          </a:graphicData>
        </a:graphic>
      </p:graphicFrame>
    </p:spTree>
    <p:extLst>
      <p:ext uri="{BB962C8B-B14F-4D97-AF65-F5344CB8AC3E}">
        <p14:creationId xmlns:p14="http://schemas.microsoft.com/office/powerpoint/2010/main" val="32008974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78E-91CE-46B5-BA4A-5A84DE05530F}"/>
              </a:ext>
            </a:extLst>
          </p:cNvPr>
          <p:cNvSpPr>
            <a:spLocks noGrp="1"/>
          </p:cNvSpPr>
          <p:nvPr>
            <p:ph type="title"/>
          </p:nvPr>
        </p:nvSpPr>
        <p:spPr>
          <a:xfrm>
            <a:off x="759995" y="1067804"/>
            <a:ext cx="8534400" cy="560785"/>
          </a:xfrm>
        </p:spPr>
        <p:txBody>
          <a:bodyPr/>
          <a:lstStyle/>
          <a:p>
            <a:r>
              <a:rPr lang="en-US"/>
              <a:t>Equity in LAPP Scoring: Draft Methodology</a:t>
            </a:r>
          </a:p>
        </p:txBody>
      </p:sp>
      <p:graphicFrame>
        <p:nvGraphicFramePr>
          <p:cNvPr id="5" name="Content Placeholder 4">
            <a:extLst>
              <a:ext uri="{FF2B5EF4-FFF2-40B4-BE49-F238E27FC236}">
                <a16:creationId xmlns:a16="http://schemas.microsoft.com/office/drawing/2014/main" id="{E88DC8EB-8B95-4E5A-F02B-B736FAA1C71F}"/>
              </a:ext>
            </a:extLst>
          </p:cNvPr>
          <p:cNvGraphicFramePr>
            <a:graphicFrameLocks noGrp="1"/>
          </p:cNvGraphicFramePr>
          <p:nvPr>
            <p:ph idx="1"/>
            <p:extLst>
              <p:ext uri="{D42A27DB-BD31-4B8C-83A1-F6EECF244321}">
                <p14:modId xmlns:p14="http://schemas.microsoft.com/office/powerpoint/2010/main" val="2896095908"/>
              </p:ext>
            </p:extLst>
          </p:nvPr>
        </p:nvGraphicFramePr>
        <p:xfrm>
          <a:off x="888673" y="4656570"/>
          <a:ext cx="7865708" cy="1077480"/>
        </p:xfrm>
        <a:graphic>
          <a:graphicData uri="http://schemas.openxmlformats.org/drawingml/2006/table">
            <a:tbl>
              <a:tblPr firstRow="1" firstCol="1" bandRow="1">
                <a:tableStyleId>{0505E3EF-67EA-436B-97B2-0124C06EBD24}</a:tableStyleId>
              </a:tblPr>
              <a:tblGrid>
                <a:gridCol w="1144168">
                  <a:extLst>
                    <a:ext uri="{9D8B030D-6E8A-4147-A177-3AD203B41FA5}">
                      <a16:colId xmlns:a16="http://schemas.microsoft.com/office/drawing/2014/main" val="1021525928"/>
                    </a:ext>
                  </a:extLst>
                </a:gridCol>
                <a:gridCol w="514350">
                  <a:extLst>
                    <a:ext uri="{9D8B030D-6E8A-4147-A177-3AD203B41FA5}">
                      <a16:colId xmlns:a16="http://schemas.microsoft.com/office/drawing/2014/main" val="23003408"/>
                    </a:ext>
                  </a:extLst>
                </a:gridCol>
                <a:gridCol w="6207190">
                  <a:extLst>
                    <a:ext uri="{9D8B030D-6E8A-4147-A177-3AD203B41FA5}">
                      <a16:colId xmlns:a16="http://schemas.microsoft.com/office/drawing/2014/main" val="3590703293"/>
                    </a:ext>
                  </a:extLst>
                </a:gridCol>
              </a:tblGrid>
              <a:tr h="210693">
                <a:tc rowSpan="4">
                  <a:txBody>
                    <a:bodyPr/>
                    <a:lstStyle/>
                    <a:p>
                      <a:pPr marL="0" marR="0">
                        <a:lnSpc>
                          <a:spcPct val="107000"/>
                        </a:lnSpc>
                        <a:spcBef>
                          <a:spcPts val="0"/>
                        </a:spcBef>
                        <a:spcAft>
                          <a:spcPts val="0"/>
                        </a:spcAft>
                      </a:pPr>
                      <a:r>
                        <a:rPr lang="en-US" sz="1400" b="1" dirty="0">
                          <a:effectLst/>
                        </a:rPr>
                        <a:t>Transit Services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b="0">
                          <a:effectLst/>
                        </a:rPr>
                        <a:t>2</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Improves transit service from a CoC to a key activity center(s)*.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87154043"/>
                  </a:ext>
                </a:extLst>
              </a:tr>
              <a:tr h="421968">
                <a:tc vMerge="1">
                  <a:txBody>
                    <a:bodyPr/>
                    <a:lstStyle/>
                    <a:p>
                      <a:endParaRPr lang="en-US"/>
                    </a:p>
                  </a:txBody>
                  <a:tcPr/>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Improves transit service within a CoC.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68933276"/>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Will not improve transit service within a CoC.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24977816"/>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dirty="0">
                          <a:effectLst/>
                        </a:rPr>
                        <a:t>May degrade transit service within a CoC.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66559205"/>
                  </a:ext>
                </a:extLst>
              </a:tr>
            </a:tbl>
          </a:graphicData>
        </a:graphic>
      </p:graphicFrame>
      <p:graphicFrame>
        <p:nvGraphicFramePr>
          <p:cNvPr id="6" name="Table 5">
            <a:extLst>
              <a:ext uri="{FF2B5EF4-FFF2-40B4-BE49-F238E27FC236}">
                <a16:creationId xmlns:a16="http://schemas.microsoft.com/office/drawing/2014/main" id="{D82A7F57-BE98-36AF-4AD8-2D8C3B910FC1}"/>
              </a:ext>
            </a:extLst>
          </p:cNvPr>
          <p:cNvGraphicFramePr>
            <a:graphicFrameLocks noGrp="1"/>
          </p:cNvGraphicFramePr>
          <p:nvPr/>
        </p:nvGraphicFramePr>
        <p:xfrm>
          <a:off x="874745" y="1950651"/>
          <a:ext cx="7823719" cy="1558862"/>
        </p:xfrm>
        <a:graphic>
          <a:graphicData uri="http://schemas.openxmlformats.org/drawingml/2006/table">
            <a:tbl>
              <a:tblPr firstRow="1" firstCol="1" bandRow="1">
                <a:tableStyleId>{16D9F66E-5EB9-4882-86FB-DCBF35E3C3E4}</a:tableStyleId>
              </a:tblPr>
              <a:tblGrid>
                <a:gridCol w="1224047">
                  <a:extLst>
                    <a:ext uri="{9D8B030D-6E8A-4147-A177-3AD203B41FA5}">
                      <a16:colId xmlns:a16="http://schemas.microsoft.com/office/drawing/2014/main" val="1404466381"/>
                    </a:ext>
                  </a:extLst>
                </a:gridCol>
                <a:gridCol w="507709">
                  <a:extLst>
                    <a:ext uri="{9D8B030D-6E8A-4147-A177-3AD203B41FA5}">
                      <a16:colId xmlns:a16="http://schemas.microsoft.com/office/drawing/2014/main" val="2327374072"/>
                    </a:ext>
                  </a:extLst>
                </a:gridCol>
                <a:gridCol w="6091963">
                  <a:extLst>
                    <a:ext uri="{9D8B030D-6E8A-4147-A177-3AD203B41FA5}">
                      <a16:colId xmlns:a16="http://schemas.microsoft.com/office/drawing/2014/main" val="3962938404"/>
                    </a:ext>
                  </a:extLst>
                </a:gridCol>
              </a:tblGrid>
              <a:tr h="430816">
                <a:tc rowSpan="4">
                  <a:txBody>
                    <a:bodyPr/>
                    <a:lstStyle/>
                    <a:p>
                      <a:pPr marL="0" marR="0">
                        <a:lnSpc>
                          <a:spcPct val="107000"/>
                        </a:lnSpc>
                        <a:spcBef>
                          <a:spcPts val="0"/>
                        </a:spcBef>
                        <a:spcAft>
                          <a:spcPts val="0"/>
                        </a:spcAft>
                      </a:pPr>
                      <a:r>
                        <a:rPr lang="en-US" sz="1400" b="1">
                          <a:effectLst/>
                        </a:rPr>
                        <a:t>Access to Health Resources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b="0">
                          <a:effectLst/>
                        </a:rPr>
                        <a:t>2</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Provides three or more CoCs with safe and affordable access to health resources.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36616636"/>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Provides at least one CoC with safe and affordable access to health resources.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68245486"/>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Will not provide CoCs with safe and affordable access to any health resources.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07444254"/>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May adversely impact CoC access to health resources.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04608858"/>
                  </a:ext>
                </a:extLst>
              </a:tr>
            </a:tbl>
          </a:graphicData>
        </a:graphic>
      </p:graphicFrame>
      <p:graphicFrame>
        <p:nvGraphicFramePr>
          <p:cNvPr id="7" name="Table 6">
            <a:extLst>
              <a:ext uri="{FF2B5EF4-FFF2-40B4-BE49-F238E27FC236}">
                <a16:creationId xmlns:a16="http://schemas.microsoft.com/office/drawing/2014/main" id="{50B4E020-8ABF-A112-CC7F-87651E926BAA}"/>
              </a:ext>
            </a:extLst>
          </p:cNvPr>
          <p:cNvGraphicFramePr>
            <a:graphicFrameLocks noGrp="1"/>
          </p:cNvGraphicFramePr>
          <p:nvPr>
            <p:extLst>
              <p:ext uri="{D42A27DB-BD31-4B8C-83A1-F6EECF244321}">
                <p14:modId xmlns:p14="http://schemas.microsoft.com/office/powerpoint/2010/main" val="2950713850"/>
              </p:ext>
            </p:extLst>
          </p:nvPr>
        </p:nvGraphicFramePr>
        <p:xfrm>
          <a:off x="874745" y="3609085"/>
          <a:ext cx="7823718" cy="874016"/>
        </p:xfrm>
        <a:graphic>
          <a:graphicData uri="http://schemas.openxmlformats.org/drawingml/2006/table">
            <a:tbl>
              <a:tblPr firstRow="1" firstCol="1" bandRow="1">
                <a:tableStyleId>{C4B1156A-380E-4F78-BDF5-A606A8083BF9}</a:tableStyleId>
              </a:tblPr>
              <a:tblGrid>
                <a:gridCol w="1194146">
                  <a:extLst>
                    <a:ext uri="{9D8B030D-6E8A-4147-A177-3AD203B41FA5}">
                      <a16:colId xmlns:a16="http://schemas.microsoft.com/office/drawing/2014/main" val="3177080246"/>
                    </a:ext>
                  </a:extLst>
                </a:gridCol>
                <a:gridCol w="490698">
                  <a:extLst>
                    <a:ext uri="{9D8B030D-6E8A-4147-A177-3AD203B41FA5}">
                      <a16:colId xmlns:a16="http://schemas.microsoft.com/office/drawing/2014/main" val="2546575548"/>
                    </a:ext>
                  </a:extLst>
                </a:gridCol>
                <a:gridCol w="6138874">
                  <a:extLst>
                    <a:ext uri="{9D8B030D-6E8A-4147-A177-3AD203B41FA5}">
                      <a16:colId xmlns:a16="http://schemas.microsoft.com/office/drawing/2014/main" val="2712496700"/>
                    </a:ext>
                  </a:extLst>
                </a:gridCol>
              </a:tblGrid>
              <a:tr h="210693">
                <a:tc rowSpan="4">
                  <a:txBody>
                    <a:bodyPr/>
                    <a:lstStyle/>
                    <a:p>
                      <a:pPr marL="0" marR="0">
                        <a:lnSpc>
                          <a:spcPct val="107000"/>
                        </a:lnSpc>
                        <a:spcBef>
                          <a:spcPts val="0"/>
                        </a:spcBef>
                        <a:spcAft>
                          <a:spcPts val="0"/>
                        </a:spcAft>
                      </a:pPr>
                      <a:r>
                        <a:rPr lang="en-US" sz="1400" b="1">
                          <a:effectLst/>
                        </a:rPr>
                        <a:t>Travel Time Savings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b="0">
                          <a:effectLst/>
                        </a:rPr>
                        <a:t>2</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May improve travel time between a CoC and key activity center(s)*.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30517503"/>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1</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dirty="0">
                          <a:effectLst/>
                        </a:rPr>
                        <a:t>May improve travel times within a CoC.</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62760945"/>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dirty="0">
                          <a:effectLst/>
                        </a:rPr>
                        <a:t>Has no impact on travel times within a CoC.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67480738"/>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-1</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dirty="0">
                          <a:effectLst/>
                        </a:rPr>
                        <a:t>Project may degrade travel times within a CoC.</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58473687"/>
                  </a:ext>
                </a:extLst>
              </a:tr>
            </a:tbl>
          </a:graphicData>
        </a:graphic>
      </p:graphicFrame>
      <p:sp>
        <p:nvSpPr>
          <p:cNvPr id="9" name="TextBox 8">
            <a:extLst>
              <a:ext uri="{FF2B5EF4-FFF2-40B4-BE49-F238E27FC236}">
                <a16:creationId xmlns:a16="http://schemas.microsoft.com/office/drawing/2014/main" id="{7C41662B-549B-B929-BE9C-BD9972C56310}"/>
              </a:ext>
            </a:extLst>
          </p:cNvPr>
          <p:cNvSpPr txBox="1"/>
          <p:nvPr/>
        </p:nvSpPr>
        <p:spPr bwMode="auto">
          <a:xfrm>
            <a:off x="861557" y="5715000"/>
            <a:ext cx="791994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685800">
              <a:defRPr/>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defTabSz="685800">
              <a:defRPr/>
            </a:pPr>
            <a:r>
              <a:rPr lang="en-US" sz="1500" dirty="0">
                <a:latin typeface="Calibri" panose="020F0502020204030204" pitchFamily="34" charset="0"/>
                <a:ea typeface="Calibri" panose="020F0502020204030204" pitchFamily="34" charset="0"/>
                <a:cs typeface="Times New Roman" panose="02020603050405020304" pitchFamily="18" charset="0"/>
              </a:rPr>
              <a:t>*Key activity centers were defined for the MTP as part of a regional effort and the data set is managed by TJCOG. </a:t>
            </a:r>
            <a:endParaRPr lang="en-US" sz="1500" dirty="0">
              <a:latin typeface="Calibri"/>
            </a:endParaRPr>
          </a:p>
        </p:txBody>
      </p:sp>
    </p:spTree>
    <p:extLst>
      <p:ext uri="{BB962C8B-B14F-4D97-AF65-F5344CB8AC3E}">
        <p14:creationId xmlns:p14="http://schemas.microsoft.com/office/powerpoint/2010/main" val="16795255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B93A-FD65-CBA9-8C80-F93E02536AAF}"/>
              </a:ext>
            </a:extLst>
          </p:cNvPr>
          <p:cNvSpPr>
            <a:spLocks noGrp="1"/>
          </p:cNvSpPr>
          <p:nvPr>
            <p:ph type="title"/>
          </p:nvPr>
        </p:nvSpPr>
        <p:spPr>
          <a:xfrm>
            <a:off x="824909" y="1064224"/>
            <a:ext cx="8534400" cy="560785"/>
          </a:xfrm>
        </p:spPr>
        <p:txBody>
          <a:bodyPr/>
          <a:lstStyle/>
          <a:p>
            <a:r>
              <a:rPr lang="en-US"/>
              <a:t>Equity in LAPP Scoring: Draft Methodology</a:t>
            </a:r>
          </a:p>
        </p:txBody>
      </p:sp>
      <p:graphicFrame>
        <p:nvGraphicFramePr>
          <p:cNvPr id="4" name="Content Placeholder 3">
            <a:extLst>
              <a:ext uri="{FF2B5EF4-FFF2-40B4-BE49-F238E27FC236}">
                <a16:creationId xmlns:a16="http://schemas.microsoft.com/office/drawing/2014/main" id="{5367C948-8539-EFDE-C8BC-7BE43B06174F}"/>
              </a:ext>
            </a:extLst>
          </p:cNvPr>
          <p:cNvGraphicFramePr>
            <a:graphicFrameLocks noGrp="1"/>
          </p:cNvGraphicFramePr>
          <p:nvPr>
            <p:ph idx="1"/>
          </p:nvPr>
        </p:nvGraphicFramePr>
        <p:xfrm>
          <a:off x="951358" y="2047449"/>
          <a:ext cx="7467187" cy="1102298"/>
        </p:xfrm>
        <a:graphic>
          <a:graphicData uri="http://schemas.openxmlformats.org/drawingml/2006/table">
            <a:tbl>
              <a:tblPr firstRow="1" firstCol="1" bandRow="1">
                <a:tableStyleId>{69CF1AB2-1976-4502-BF36-3FF5EA218861}</a:tableStyleId>
              </a:tblPr>
              <a:tblGrid>
                <a:gridCol w="987077">
                  <a:extLst>
                    <a:ext uri="{9D8B030D-6E8A-4147-A177-3AD203B41FA5}">
                      <a16:colId xmlns:a16="http://schemas.microsoft.com/office/drawing/2014/main" val="5377779"/>
                    </a:ext>
                  </a:extLst>
                </a:gridCol>
                <a:gridCol w="384887">
                  <a:extLst>
                    <a:ext uri="{9D8B030D-6E8A-4147-A177-3AD203B41FA5}">
                      <a16:colId xmlns:a16="http://schemas.microsoft.com/office/drawing/2014/main" val="1078022316"/>
                    </a:ext>
                  </a:extLst>
                </a:gridCol>
                <a:gridCol w="6095223">
                  <a:extLst>
                    <a:ext uri="{9D8B030D-6E8A-4147-A177-3AD203B41FA5}">
                      <a16:colId xmlns:a16="http://schemas.microsoft.com/office/drawing/2014/main" val="3150691012"/>
                    </a:ext>
                  </a:extLst>
                </a:gridCol>
              </a:tblGrid>
              <a:tr h="210693">
                <a:tc rowSpan="4">
                  <a:txBody>
                    <a:bodyPr/>
                    <a:lstStyle/>
                    <a:p>
                      <a:pPr marL="0" marR="0">
                        <a:lnSpc>
                          <a:spcPct val="107000"/>
                        </a:lnSpc>
                        <a:spcBef>
                          <a:spcPts val="0"/>
                        </a:spcBef>
                        <a:spcAft>
                          <a:spcPts val="0"/>
                        </a:spcAft>
                      </a:pPr>
                      <a:r>
                        <a:rPr lang="en-US" sz="1400" b="1">
                          <a:effectLst/>
                        </a:rPr>
                        <a:t>Multimodal Safety</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b="0">
                          <a:effectLst/>
                        </a:rPr>
                        <a:t>2</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May improve safety with documented safety concerns in a CoC.</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156415472"/>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1</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May improve safety in a CoC.</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35039675"/>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Has no impact on safety within a CoC.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17397398"/>
                  </a:ext>
                </a:extLst>
              </a:tr>
              <a:tr h="430816">
                <a:tc vMerge="1">
                  <a:txBody>
                    <a:bodyPr/>
                    <a:lstStyle/>
                    <a:p>
                      <a:endParaRPr lang="en-US"/>
                    </a:p>
                  </a:txBody>
                  <a:tcPr/>
                </a:tc>
                <a:tc>
                  <a:txBody>
                    <a:bodyPr/>
                    <a:lstStyle/>
                    <a:p>
                      <a:pPr marL="0" marR="0" algn="ctr">
                        <a:lnSpc>
                          <a:spcPct val="107000"/>
                        </a:lnSpc>
                        <a:spcBef>
                          <a:spcPts val="0"/>
                        </a:spcBef>
                        <a:spcAft>
                          <a:spcPts val="0"/>
                        </a:spcAft>
                      </a:pPr>
                      <a:r>
                        <a:rPr lang="en-US" sz="1400" b="0">
                          <a:effectLst/>
                        </a:rPr>
                        <a:t>-1</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May introduce factors (higher speeds, higher volumes, etc.) that could adversely impact safety within a CoC.</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32300032"/>
                  </a:ext>
                </a:extLst>
              </a:tr>
            </a:tbl>
          </a:graphicData>
        </a:graphic>
      </p:graphicFrame>
      <p:sp>
        <p:nvSpPr>
          <p:cNvPr id="6" name="TextBox 5">
            <a:extLst>
              <a:ext uri="{FF2B5EF4-FFF2-40B4-BE49-F238E27FC236}">
                <a16:creationId xmlns:a16="http://schemas.microsoft.com/office/drawing/2014/main" id="{8DA17F49-E465-2E87-450A-3A1D07FE5B65}"/>
              </a:ext>
            </a:extLst>
          </p:cNvPr>
          <p:cNvSpPr txBox="1"/>
          <p:nvPr/>
        </p:nvSpPr>
        <p:spPr bwMode="auto">
          <a:xfrm>
            <a:off x="921398" y="3393109"/>
            <a:ext cx="7645635" cy="23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57175" indent="-257175" defTabSz="685800">
              <a:lnSpc>
                <a:spcPct val="107000"/>
              </a:lnSpc>
              <a:buFont typeface="+mj-lt"/>
              <a:buAutoNum type="arabicPeriod"/>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Does your project include safety improvements within a CoC? If YES –</a:t>
            </a:r>
          </a:p>
          <a:p>
            <a:pPr marL="857250" lvl="2" indent="-171450" defTabSz="685800">
              <a:lnSpc>
                <a:spcPct val="107000"/>
              </a:lnSpc>
              <a:buFont typeface="Wingdings" panose="05000000000000000000" pitchFamily="2" charset="2"/>
              <a:buChar char=""/>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Describe the safety improvements or countermeasures included in your project.  </a:t>
            </a:r>
          </a:p>
          <a:p>
            <a:pPr marL="685800" lvl="2" defTabSz="685800">
              <a:lnSpc>
                <a:spcPct val="107000"/>
              </a:lnSpc>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	These include protected bike lanes, pedestrian refuge islands, signalized midblock 	crossing treatments, traffic calming, etc.</a:t>
            </a:r>
          </a:p>
          <a:p>
            <a:pPr marL="685800" lvl="2" defTabSz="685800">
              <a:lnSpc>
                <a:spcPct val="107000"/>
              </a:lnSpc>
              <a:defRPr/>
            </a:pPr>
            <a:endPar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a:lnSpc>
                <a:spcPct val="107000"/>
              </a:lnSpc>
              <a:buFont typeface="+mj-lt"/>
              <a:buAutoNum type="arabicPeriod"/>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Does your project address documented safety concerns within a CoC? If YES – </a:t>
            </a:r>
          </a:p>
          <a:p>
            <a:pPr marL="857250" lvl="2" indent="-171450" defTabSz="685800">
              <a:lnSpc>
                <a:spcPct val="107000"/>
              </a:lnSpc>
              <a:buFont typeface="Symbol" panose="05050102010706020507" pitchFamily="18" charset="2"/>
              <a:buChar char=""/>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Has documentation of the safety concerns been uploaded? </a:t>
            </a:r>
          </a:p>
          <a:p>
            <a:pPr marL="685800" lvl="2" defTabSz="685800">
              <a:lnSpc>
                <a:spcPct val="107000"/>
              </a:lnSpc>
              <a:defRPr/>
            </a:pPr>
            <a:r>
              <a:rPr lang="en-US" sz="1350">
                <a:solidFill>
                  <a:prstClr val="white"/>
                </a:solidFill>
                <a:latin typeface="Calibri" panose="020F0502020204030204" pitchFamily="34" charset="0"/>
                <a:ea typeface="Calibri" panose="020F0502020204030204" pitchFamily="34" charset="0"/>
                <a:cs typeface="Times New Roman" panose="02020603050405020304" pitchFamily="18" charset="0"/>
              </a:rPr>
              <a:t>	Provide documentation for safety concerns. A ten-year history TEAAS report is 	recommended as documentation of a safety concern but local police reports may also 	be used.</a:t>
            </a:r>
          </a:p>
        </p:txBody>
      </p:sp>
    </p:spTree>
    <p:extLst>
      <p:ext uri="{BB962C8B-B14F-4D97-AF65-F5344CB8AC3E}">
        <p14:creationId xmlns:p14="http://schemas.microsoft.com/office/powerpoint/2010/main" val="107063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21AC-640F-4C81-BB75-5FC869F8E843}"/>
              </a:ext>
            </a:extLst>
          </p:cNvPr>
          <p:cNvSpPr>
            <a:spLocks noGrp="1"/>
          </p:cNvSpPr>
          <p:nvPr>
            <p:ph type="title"/>
          </p:nvPr>
        </p:nvSpPr>
        <p:spPr/>
        <p:txBody>
          <a:bodyPr/>
          <a:lstStyle/>
          <a:p>
            <a:r>
              <a:rPr lang="en-US" altLang="en-US" sz="3200" dirty="0"/>
              <a:t>Eligibility Requirements</a:t>
            </a:r>
            <a:endParaRPr lang="en-US" sz="3200" dirty="0"/>
          </a:p>
        </p:txBody>
      </p:sp>
      <p:sp>
        <p:nvSpPr>
          <p:cNvPr id="25602" name="Rectangle 2"/>
          <p:cNvSpPr>
            <a:spLocks noGrp="1" noChangeArrowheads="1"/>
          </p:cNvSpPr>
          <p:nvPr>
            <p:ph idx="1"/>
          </p:nvPr>
        </p:nvSpPr>
        <p:spPr/>
        <p:txBody>
          <a:bodyPr>
            <a:normAutofit/>
          </a:bodyPr>
          <a:lstStyle/>
          <a:p>
            <a:pPr marL="457200" indent="-457200">
              <a:lnSpc>
                <a:spcPct val="80000"/>
              </a:lnSpc>
              <a:buFont typeface="+mj-lt"/>
              <a:buAutoNum type="alphaUcPeriod" startAt="4"/>
            </a:pPr>
            <a:r>
              <a:rPr lang="en-US" altLang="en-US" b="1" dirty="0"/>
              <a:t>Intelligent Transportation Systems (ITS) </a:t>
            </a:r>
          </a:p>
          <a:p>
            <a:pPr lvl="1"/>
            <a:r>
              <a:rPr lang="en-US" altLang="en-US" sz="1900" dirty="0"/>
              <a:t>In the approved ITS Deployment Plan for the Metropolitan Area or in a Local Plan with NCDOT Approval.</a:t>
            </a:r>
          </a:p>
          <a:p>
            <a:pPr lvl="1"/>
            <a:r>
              <a:rPr lang="en-US" altLang="en-US" sz="1900" dirty="0"/>
              <a:t>Results in complete deployment systems including central computer and communication devices, such as cameras, loop detectors or other technology to measure congestion, detect incidents and communicate with the central system. </a:t>
            </a:r>
          </a:p>
          <a:p>
            <a:pPr lvl="1"/>
            <a:r>
              <a:rPr lang="en-US" altLang="en-US" sz="1900" dirty="0"/>
              <a:t>Must include all functionally beneficial locations.</a:t>
            </a:r>
            <a:endParaRPr lang="en-US" altLang="en-US" sz="1800" dirty="0"/>
          </a:p>
          <a:p>
            <a:pPr marL="0" indent="0">
              <a:lnSpc>
                <a:spcPct val="80000"/>
              </a:lnSpc>
              <a:buNone/>
            </a:pPr>
            <a:endParaRPr lang="en-US" altLang="en-US" sz="2200" b="1" dirty="0"/>
          </a:p>
          <a:p>
            <a:pPr marL="457200" lvl="1" indent="0">
              <a:lnSpc>
                <a:spcPct val="80000"/>
              </a:lnSpc>
              <a:buNone/>
            </a:pPr>
            <a:endParaRPr lang="en-US" altLang="en-US" sz="1800" dirty="0"/>
          </a:p>
          <a:p>
            <a:pPr eaLnBrk="1" hangingPunct="1">
              <a:lnSpc>
                <a:spcPct val="90000"/>
              </a:lnSpc>
            </a:pPr>
            <a:endParaRPr lang="en-US" altLang="en-US" sz="1900" dirty="0"/>
          </a:p>
        </p:txBody>
      </p:sp>
      <p:sp>
        <p:nvSpPr>
          <p:cNvPr id="25603" name="Rectangle 3"/>
          <p:cNvSpPr>
            <a:spLocks noChangeArrowheads="1"/>
          </p:cNvSpPr>
          <p:nvPr/>
        </p:nvSpPr>
        <p:spPr bwMode="auto">
          <a:xfrm>
            <a:off x="3810000" y="76200"/>
            <a:ext cx="53340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b="1" dirty="0">
              <a:solidFill>
                <a:schemeClr val="tx2"/>
              </a:solidFill>
              <a:latin typeface="+mj-lt"/>
            </a:endParaRPr>
          </a:p>
        </p:txBody>
      </p:sp>
    </p:spTree>
    <p:extLst>
      <p:ext uri="{BB962C8B-B14F-4D97-AF65-F5344CB8AC3E}">
        <p14:creationId xmlns:p14="http://schemas.microsoft.com/office/powerpoint/2010/main" val="17636248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A122-F496-5A2E-D5D4-26B6EF02DBCE}"/>
              </a:ext>
            </a:extLst>
          </p:cNvPr>
          <p:cNvSpPr>
            <a:spLocks noGrp="1"/>
          </p:cNvSpPr>
          <p:nvPr>
            <p:ph type="title"/>
          </p:nvPr>
        </p:nvSpPr>
        <p:spPr>
          <a:xfrm>
            <a:off x="808965" y="1091164"/>
            <a:ext cx="8534400" cy="560785"/>
          </a:xfrm>
        </p:spPr>
        <p:txBody>
          <a:bodyPr/>
          <a:lstStyle/>
          <a:p>
            <a:r>
              <a:rPr lang="en-US"/>
              <a:t>Equity in LAPP Scoring: Draft Methodology</a:t>
            </a:r>
          </a:p>
        </p:txBody>
      </p:sp>
      <p:graphicFrame>
        <p:nvGraphicFramePr>
          <p:cNvPr id="4" name="Content Placeholder 3">
            <a:extLst>
              <a:ext uri="{FF2B5EF4-FFF2-40B4-BE49-F238E27FC236}">
                <a16:creationId xmlns:a16="http://schemas.microsoft.com/office/drawing/2014/main" id="{398FA769-C040-3937-0DF0-AD183742F8FA}"/>
              </a:ext>
            </a:extLst>
          </p:cNvPr>
          <p:cNvGraphicFramePr>
            <a:graphicFrameLocks noGrp="1"/>
          </p:cNvGraphicFramePr>
          <p:nvPr>
            <p:ph idx="1"/>
          </p:nvPr>
        </p:nvGraphicFramePr>
        <p:xfrm>
          <a:off x="906160" y="1765202"/>
          <a:ext cx="7774734" cy="883794"/>
        </p:xfrm>
        <a:graphic>
          <a:graphicData uri="http://schemas.openxmlformats.org/drawingml/2006/table">
            <a:tbl>
              <a:tblPr firstRow="1" firstCol="1" bandRow="1">
                <a:tableStyleId>{0505E3EF-67EA-436B-97B2-0124C06EBD24}</a:tableStyleId>
              </a:tblPr>
              <a:tblGrid>
                <a:gridCol w="1183358">
                  <a:extLst>
                    <a:ext uri="{9D8B030D-6E8A-4147-A177-3AD203B41FA5}">
                      <a16:colId xmlns:a16="http://schemas.microsoft.com/office/drawing/2014/main" val="3124838295"/>
                    </a:ext>
                  </a:extLst>
                </a:gridCol>
                <a:gridCol w="440933">
                  <a:extLst>
                    <a:ext uri="{9D8B030D-6E8A-4147-A177-3AD203B41FA5}">
                      <a16:colId xmlns:a16="http://schemas.microsoft.com/office/drawing/2014/main" val="1060581718"/>
                    </a:ext>
                  </a:extLst>
                </a:gridCol>
                <a:gridCol w="6150443">
                  <a:extLst>
                    <a:ext uri="{9D8B030D-6E8A-4147-A177-3AD203B41FA5}">
                      <a16:colId xmlns:a16="http://schemas.microsoft.com/office/drawing/2014/main" val="3674510950"/>
                    </a:ext>
                  </a:extLst>
                </a:gridCol>
              </a:tblGrid>
              <a:tr h="430816">
                <a:tc rowSpan="3">
                  <a:txBody>
                    <a:bodyPr/>
                    <a:lstStyle/>
                    <a:p>
                      <a:pPr marL="0" marR="0">
                        <a:lnSpc>
                          <a:spcPct val="107000"/>
                        </a:lnSpc>
                        <a:spcBef>
                          <a:spcPts val="0"/>
                        </a:spcBef>
                        <a:spcAft>
                          <a:spcPts val="0"/>
                        </a:spcAft>
                      </a:pPr>
                      <a:r>
                        <a:rPr lang="en-US" sz="1400">
                          <a:effectLst/>
                        </a:rPr>
                        <a:t>Community Impacts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b="0">
                          <a:effectLst/>
                        </a:rPr>
                        <a:t>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b="0">
                          <a:effectLst/>
                        </a:rPr>
                        <a:t>No negative impacts (physical and/or economic) on existing residences or businesses.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09027994"/>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May have negative impacts on existing residences or businesses.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28998502"/>
                  </a:ext>
                </a:extLst>
              </a:tr>
              <a:tr h="21069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May have negative impacts on existing residences or businesses in a CoC.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85307847"/>
                  </a:ext>
                </a:extLst>
              </a:tr>
            </a:tbl>
          </a:graphicData>
        </a:graphic>
      </p:graphicFrame>
      <p:graphicFrame>
        <p:nvGraphicFramePr>
          <p:cNvPr id="5" name="Table 4">
            <a:extLst>
              <a:ext uri="{FF2B5EF4-FFF2-40B4-BE49-F238E27FC236}">
                <a16:creationId xmlns:a16="http://schemas.microsoft.com/office/drawing/2014/main" id="{3253E340-5D40-D66C-3A2F-D31B3823EE44}"/>
              </a:ext>
            </a:extLst>
          </p:cNvPr>
          <p:cNvGraphicFramePr>
            <a:graphicFrameLocks noGrp="1"/>
          </p:cNvGraphicFramePr>
          <p:nvPr/>
        </p:nvGraphicFramePr>
        <p:xfrm>
          <a:off x="906159" y="2509535"/>
          <a:ext cx="7774734" cy="2829736"/>
        </p:xfrm>
        <a:graphic>
          <a:graphicData uri="http://schemas.openxmlformats.org/drawingml/2006/table">
            <a:tbl>
              <a:tblPr firstRow="1" firstCol="1" bandRow="1">
                <a:tableStyleId>{F5AB1C69-6EDB-4FF4-983F-18BD219EF322}</a:tableStyleId>
              </a:tblPr>
              <a:tblGrid>
                <a:gridCol w="1951847">
                  <a:extLst>
                    <a:ext uri="{9D8B030D-6E8A-4147-A177-3AD203B41FA5}">
                      <a16:colId xmlns:a16="http://schemas.microsoft.com/office/drawing/2014/main" val="2890488203"/>
                    </a:ext>
                  </a:extLst>
                </a:gridCol>
                <a:gridCol w="5822887">
                  <a:extLst>
                    <a:ext uri="{9D8B030D-6E8A-4147-A177-3AD203B41FA5}">
                      <a16:colId xmlns:a16="http://schemas.microsoft.com/office/drawing/2014/main" val="1205461743"/>
                    </a:ext>
                  </a:extLst>
                </a:gridCol>
              </a:tblGrid>
              <a:tr h="192954">
                <a:tc>
                  <a:txBody>
                    <a:bodyPr/>
                    <a:lstStyle/>
                    <a:p>
                      <a:pPr marL="0" marR="0">
                        <a:lnSpc>
                          <a:spcPct val="107000"/>
                        </a:lnSpc>
                        <a:spcBef>
                          <a:spcPts val="0"/>
                        </a:spcBef>
                        <a:spcAft>
                          <a:spcPts val="0"/>
                        </a:spcAft>
                      </a:pPr>
                      <a:r>
                        <a:rPr lang="en-US" sz="1100">
                          <a:solidFill>
                            <a:schemeClr val="bg1"/>
                          </a:solidFill>
                          <a:effectLst/>
                        </a:rPr>
                        <a:t>IMPACT</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28953008"/>
                  </a:ext>
                </a:extLst>
              </a:tr>
              <a:tr h="394838">
                <a:tc>
                  <a:txBody>
                    <a:bodyPr/>
                    <a:lstStyle/>
                    <a:p>
                      <a:pPr marL="0" marR="0">
                        <a:lnSpc>
                          <a:spcPct val="107000"/>
                        </a:lnSpc>
                        <a:spcBef>
                          <a:spcPts val="0"/>
                        </a:spcBef>
                        <a:spcAft>
                          <a:spcPts val="0"/>
                        </a:spcAft>
                      </a:pPr>
                      <a:r>
                        <a:rPr lang="en-US" sz="1100">
                          <a:solidFill>
                            <a:schemeClr val="bg1"/>
                          </a:solidFill>
                          <a:effectLst/>
                        </a:rPr>
                        <a:t>Increases traffic through neighborhoods.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a:effectLst/>
                        </a:rPr>
                        <a:t> </a:t>
                      </a:r>
                      <a:r>
                        <a:rPr lang="en-US" sz="1100" kern="1200">
                          <a:solidFill>
                            <a:schemeClr val="dk1"/>
                          </a:solidFill>
                          <a:effectLst/>
                        </a:rPr>
                        <a:t>A roadway project that adds capacity to a neighborhood street, referred to by Federal Highway Administration functional classification as “urban local”, “urban collector”, or “local”.</a:t>
                      </a:r>
                      <a:endParaRPr lang="en-US" sz="11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val="3997430319"/>
                  </a:ext>
                </a:extLst>
              </a:tr>
              <a:tr h="192954">
                <a:tc>
                  <a:txBody>
                    <a:bodyPr/>
                    <a:lstStyle/>
                    <a:p>
                      <a:pPr marL="0" marR="0">
                        <a:lnSpc>
                          <a:spcPct val="107000"/>
                        </a:lnSpc>
                        <a:spcBef>
                          <a:spcPts val="0"/>
                        </a:spcBef>
                        <a:spcAft>
                          <a:spcPts val="0"/>
                        </a:spcAft>
                      </a:pPr>
                      <a:r>
                        <a:rPr lang="en-US" sz="1100">
                          <a:solidFill>
                            <a:schemeClr val="bg1"/>
                          </a:solidFill>
                          <a:effectLst/>
                        </a:rPr>
                        <a:t>Increases vehicle speeds.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kern="1200">
                          <a:solidFill>
                            <a:schemeClr val="dk1"/>
                          </a:solidFill>
                          <a:effectLst/>
                        </a:rPr>
                        <a:t>Designs a new roadway or modifies an existing street for higher speeds.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196326962"/>
                  </a:ext>
                </a:extLst>
              </a:tr>
              <a:tr h="394838">
                <a:tc>
                  <a:txBody>
                    <a:bodyPr/>
                    <a:lstStyle/>
                    <a:p>
                      <a:pPr marL="0" marR="0">
                        <a:lnSpc>
                          <a:spcPct val="107000"/>
                        </a:lnSpc>
                        <a:spcBef>
                          <a:spcPts val="0"/>
                        </a:spcBef>
                        <a:spcAft>
                          <a:spcPts val="0"/>
                        </a:spcAft>
                      </a:pPr>
                      <a:r>
                        <a:rPr lang="en-US" sz="1100">
                          <a:solidFill>
                            <a:schemeClr val="bg1"/>
                          </a:solidFill>
                          <a:effectLst/>
                        </a:rPr>
                        <a:t>Requires land acquisition for necessary right-of-way.</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lvl="0"/>
                      <a:r>
                        <a:rPr lang="en-US" sz="1100" kern="1200">
                          <a:solidFill>
                            <a:schemeClr val="dk1"/>
                          </a:solidFill>
                          <a:effectLst/>
                        </a:rPr>
                        <a:t>Determine a threshold for total land acquisition out of total area of parcels impacted. </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13970768"/>
                  </a:ext>
                </a:extLst>
              </a:tr>
              <a:tr h="394838">
                <a:tc>
                  <a:txBody>
                    <a:bodyPr/>
                    <a:lstStyle/>
                    <a:p>
                      <a:pPr marL="0" marR="0">
                        <a:lnSpc>
                          <a:spcPct val="107000"/>
                        </a:lnSpc>
                        <a:spcBef>
                          <a:spcPts val="0"/>
                        </a:spcBef>
                        <a:spcAft>
                          <a:spcPts val="0"/>
                        </a:spcAft>
                      </a:pPr>
                      <a:r>
                        <a:rPr lang="en-US" sz="1100">
                          <a:solidFill>
                            <a:schemeClr val="bg1"/>
                          </a:solidFill>
                          <a:effectLst/>
                        </a:rPr>
                        <a:t>Requires relocations of homes and businesses.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kern="1200">
                          <a:solidFill>
                            <a:schemeClr val="dk1"/>
                          </a:solidFill>
                          <a:effectLst/>
                        </a:rPr>
                        <a:t>Identify if a home or businesses is located within the right-of-way.</a:t>
                      </a:r>
                      <a:endParaRPr lang="en-US" sz="11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val="85907138"/>
                  </a:ext>
                </a:extLst>
              </a:tr>
              <a:tr h="596721">
                <a:tc>
                  <a:txBody>
                    <a:bodyPr/>
                    <a:lstStyle/>
                    <a:p>
                      <a:pPr marL="0" marR="0">
                        <a:lnSpc>
                          <a:spcPct val="107000"/>
                        </a:lnSpc>
                        <a:spcBef>
                          <a:spcPts val="0"/>
                        </a:spcBef>
                        <a:spcAft>
                          <a:spcPts val="0"/>
                        </a:spcAft>
                      </a:pPr>
                      <a:r>
                        <a:rPr lang="en-US" sz="1100">
                          <a:solidFill>
                            <a:schemeClr val="bg1"/>
                          </a:solidFill>
                          <a:effectLst/>
                        </a:rPr>
                        <a:t>Results in changes to neighborhood character and land uses.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kern="1200">
                          <a:solidFill>
                            <a:schemeClr val="dk1"/>
                          </a:solidFill>
                          <a:effectLst/>
                        </a:rPr>
                        <a:t>Automobile-oriented transport planning tends to cause more dispersed, automobile-oriented development (sprawl) while walking and transit improvements tend to have opposite effects, encouraging more compact, mixed, multi-modal development.</a:t>
                      </a:r>
                      <a:endParaRPr lang="en-US" sz="11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val="2306099875"/>
                  </a:ext>
                </a:extLst>
              </a:tr>
              <a:tr h="526952">
                <a:tc>
                  <a:txBody>
                    <a:bodyPr/>
                    <a:lstStyle/>
                    <a:p>
                      <a:pPr marL="0" marR="0">
                        <a:lnSpc>
                          <a:spcPct val="107000"/>
                        </a:lnSpc>
                        <a:spcBef>
                          <a:spcPts val="0"/>
                        </a:spcBef>
                        <a:spcAft>
                          <a:spcPts val="0"/>
                        </a:spcAft>
                      </a:pPr>
                      <a:r>
                        <a:rPr lang="en-US" sz="1100">
                          <a:solidFill>
                            <a:schemeClr val="bg1"/>
                          </a:solidFill>
                          <a:effectLst/>
                        </a:rPr>
                        <a:t>Creates a barrier to walking and cycling.</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kern="1200">
                          <a:solidFill>
                            <a:schemeClr val="dk1"/>
                          </a:solidFill>
                          <a:effectLst/>
                        </a:rPr>
                        <a:t>Constructs a new road or widens an existing road without providing safe and accessible crossing accommodations for pedestrians and cyclists.</a:t>
                      </a:r>
                      <a:endParaRPr lang="en-US" sz="11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val="2921089638"/>
                  </a:ext>
                </a:extLst>
              </a:tr>
            </a:tbl>
          </a:graphicData>
        </a:graphic>
      </p:graphicFrame>
    </p:spTree>
    <p:extLst>
      <p:ext uri="{BB962C8B-B14F-4D97-AF65-F5344CB8AC3E}">
        <p14:creationId xmlns:p14="http://schemas.microsoft.com/office/powerpoint/2010/main" val="13865367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E524-228F-3F3D-AF33-D187E51279F6}"/>
              </a:ext>
            </a:extLst>
          </p:cNvPr>
          <p:cNvSpPr>
            <a:spLocks noGrp="1"/>
          </p:cNvSpPr>
          <p:nvPr>
            <p:ph type="title"/>
          </p:nvPr>
        </p:nvSpPr>
        <p:spPr>
          <a:xfrm>
            <a:off x="838200" y="1099142"/>
            <a:ext cx="8534400" cy="560785"/>
          </a:xfrm>
        </p:spPr>
        <p:txBody>
          <a:bodyPr/>
          <a:lstStyle/>
          <a:p>
            <a:r>
              <a:rPr lang="en-US"/>
              <a:t>Equity in LAPP Scoring: Committee Discussion</a:t>
            </a:r>
          </a:p>
        </p:txBody>
      </p:sp>
      <p:sp>
        <p:nvSpPr>
          <p:cNvPr id="3" name="Content Placeholder 2">
            <a:extLst>
              <a:ext uri="{FF2B5EF4-FFF2-40B4-BE49-F238E27FC236}">
                <a16:creationId xmlns:a16="http://schemas.microsoft.com/office/drawing/2014/main" id="{F9F110AD-EDAD-C32E-59A2-B98C8460F8EE}"/>
              </a:ext>
            </a:extLst>
          </p:cNvPr>
          <p:cNvSpPr>
            <a:spLocks noGrp="1"/>
          </p:cNvSpPr>
          <p:nvPr>
            <p:ph idx="1"/>
          </p:nvPr>
        </p:nvSpPr>
        <p:spPr/>
        <p:txBody>
          <a:bodyPr/>
          <a:lstStyle/>
          <a:p>
            <a:pPr>
              <a:lnSpc>
                <a:spcPct val="107000"/>
              </a:lnSpc>
              <a:spcBef>
                <a:spcPts val="0"/>
              </a:spcBef>
            </a:pPr>
            <a:r>
              <a:rPr lang="en-US">
                <a:effectLst/>
                <a:latin typeface="Calibri" panose="020F0502020204030204" pitchFamily="34" charset="0"/>
                <a:ea typeface="Calibri" panose="020F0502020204030204" pitchFamily="34" charset="0"/>
                <a:cs typeface="Times New Roman" panose="02020603050405020304" pitchFamily="18" charset="0"/>
              </a:rPr>
              <a:t>Create an alternative score where youth (16 years and under) populations are also considered.</a:t>
            </a:r>
          </a:p>
          <a:p>
            <a:pPr marL="0" indent="0">
              <a:lnSpc>
                <a:spcPct val="107000"/>
              </a:lnSpc>
              <a:spcBef>
                <a:spcPts val="0"/>
              </a:spcBef>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a:effectLst/>
                <a:latin typeface="Calibri" panose="020F0502020204030204" pitchFamily="34" charset="0"/>
                <a:ea typeface="Calibri" panose="020F0502020204030204" pitchFamily="34" charset="0"/>
                <a:cs typeface="Times New Roman" panose="02020603050405020304" pitchFamily="18" charset="0"/>
              </a:rPr>
              <a:t>Create an alternative score that allows an opportunity for the municipality to provide a narrative that illustrates other benefits to a CoC not captured in the scoring criteria.</a:t>
            </a:r>
          </a:p>
          <a:p>
            <a:pPr marL="0" indent="0">
              <a:lnSpc>
                <a:spcPct val="107000"/>
              </a:lnSpc>
              <a:spcBef>
                <a:spcPts val="0"/>
              </a:spcBef>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US">
                <a:effectLst/>
                <a:latin typeface="Calibri" panose="020F0502020204030204" pitchFamily="34" charset="0"/>
                <a:ea typeface="Calibri" panose="020F0502020204030204" pitchFamily="34" charset="0"/>
                <a:cs typeface="Times New Roman" panose="02020603050405020304" pitchFamily="18" charset="0"/>
              </a:rPr>
              <a:t>Consider using a simplified scoring process that assigns one score based on if a CoC is in proximity to the project.</a:t>
            </a:r>
          </a:p>
          <a:p>
            <a:endParaRPr lang="en-US"/>
          </a:p>
        </p:txBody>
      </p:sp>
    </p:spTree>
    <p:extLst>
      <p:ext uri="{BB962C8B-B14F-4D97-AF65-F5344CB8AC3E}">
        <p14:creationId xmlns:p14="http://schemas.microsoft.com/office/powerpoint/2010/main" val="39050409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p:txBody>
          <a:bodyPr>
            <a:normAutofit/>
          </a:bodyPr>
          <a:lstStyle/>
          <a:p>
            <a:pPr>
              <a:defRPr/>
            </a:pPr>
            <a:r>
              <a:rPr lang="en-US" dirty="0"/>
              <a:t>All projects are expected to score at least 50% of the top-scoring project for each mode. </a:t>
            </a:r>
          </a:p>
          <a:p>
            <a:pPr>
              <a:defRPr/>
            </a:pPr>
            <a:r>
              <a:rPr lang="en-US" dirty="0"/>
              <a:t>If a project does not score at least 50% of the top project’s point value, the project will be reviewed to determine programming eligibility</a:t>
            </a:r>
          </a:p>
          <a:p>
            <a:pPr lvl="1">
              <a:defRPr/>
            </a:pPr>
            <a:r>
              <a:rPr lang="en-US" dirty="0"/>
              <a:t>Un-programmed funds from that modal mix element may be reallocated to the other modes to fund higher-scoring projects.</a:t>
            </a:r>
          </a:p>
          <a:p>
            <a:pPr>
              <a:defRPr/>
            </a:pPr>
            <a:r>
              <a:rPr lang="en-US" dirty="0"/>
              <a:t>All recommendations from the LAPP committee will be submitted to the TCC and Executive Board for review and approval.</a:t>
            </a:r>
          </a:p>
        </p:txBody>
      </p:sp>
      <p:sp>
        <p:nvSpPr>
          <p:cNvPr id="5" name="Rectangle 3">
            <a:extLst>
              <a:ext uri="{FF2B5EF4-FFF2-40B4-BE49-F238E27FC236}">
                <a16:creationId xmlns:a16="http://schemas.microsoft.com/office/drawing/2014/main" id="{98422582-4A13-4F64-883E-E745BBA4EDE1}"/>
              </a:ext>
            </a:extLst>
          </p:cNvPr>
          <p:cNvSpPr>
            <a:spLocks noGrp="1" noChangeArrowheads="1"/>
          </p:cNvSpPr>
          <p:nvPr>
            <p:ph type="title"/>
          </p:nvPr>
        </p:nvSpPr>
        <p:spPr>
          <a:xfrm>
            <a:off x="457200" y="381000"/>
            <a:ext cx="8229600" cy="1066800"/>
          </a:xfrm>
          <a:noFill/>
        </p:spPr>
        <p:txBody>
          <a:bodyPr/>
          <a:lstStyle/>
          <a:p>
            <a:br>
              <a:rPr lang="en-US" altLang="en-US" sz="3200" dirty="0"/>
            </a:br>
            <a:r>
              <a:rPr lang="en-US" sz="3200" dirty="0"/>
              <a:t>Project Scoring &amp; Prioritization </a:t>
            </a:r>
            <a:endParaRPr lang="en-US" altLang="en-US" sz="3200" dirty="0"/>
          </a:p>
        </p:txBody>
      </p:sp>
    </p:spTree>
    <p:extLst>
      <p:ext uri="{BB962C8B-B14F-4D97-AF65-F5344CB8AC3E}">
        <p14:creationId xmlns:p14="http://schemas.microsoft.com/office/powerpoint/2010/main" val="342059918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2122-3580-41E9-BDC3-EAC26F5D0A25}"/>
              </a:ext>
            </a:extLst>
          </p:cNvPr>
          <p:cNvSpPr>
            <a:spLocks noGrp="1"/>
          </p:cNvSpPr>
          <p:nvPr>
            <p:ph type="title"/>
          </p:nvPr>
        </p:nvSpPr>
        <p:spPr/>
        <p:txBody>
          <a:bodyPr/>
          <a:lstStyle/>
          <a:p>
            <a:r>
              <a:rPr kumimoji="0" lang="en-US" altLang="en-US" sz="3200" i="0" u="none" strike="noStrike" kern="1200" cap="none" spc="0" normalizeH="0" baseline="0" noProof="0" dirty="0">
                <a:ln>
                  <a:noFill/>
                </a:ln>
                <a:solidFill>
                  <a:srgbClr val="2F5897"/>
                </a:solidFill>
                <a:effectLst>
                  <a:outerShdw blurRad="38100" dist="38100" dir="2700000" algn="tl">
                    <a:srgbClr val="000000">
                      <a:alpha val="43137"/>
                    </a:srgbClr>
                  </a:outerShdw>
                </a:effectLst>
                <a:uLnTx/>
                <a:uFillTx/>
                <a:ea typeface="+mn-ea"/>
                <a:cs typeface="+mn-cs"/>
              </a:rPr>
              <a:t>Selection Process</a:t>
            </a:r>
            <a:endParaRPr lang="en-US" dirty="0">
              <a:effectLst>
                <a:outerShdw blurRad="38100" dist="38100" dir="2700000" algn="tl">
                  <a:srgbClr val="000000">
                    <a:alpha val="43137"/>
                  </a:srgbClr>
                </a:outerShdw>
              </a:effectLst>
            </a:endParaRPr>
          </a:p>
        </p:txBody>
      </p:sp>
      <p:sp>
        <p:nvSpPr>
          <p:cNvPr id="89090" name="Rectangle 2"/>
          <p:cNvSpPr>
            <a:spLocks noGrp="1" noChangeArrowheads="1"/>
          </p:cNvSpPr>
          <p:nvPr>
            <p:ph idx="1"/>
          </p:nvPr>
        </p:nvSpPr>
        <p:spPr/>
        <p:txBody>
          <a:bodyPr/>
          <a:lstStyle/>
          <a:p>
            <a:pPr eaLnBrk="1" hangingPunct="1"/>
            <a:endParaRPr lang="en-US" altLang="en-US" dirty="0"/>
          </a:p>
          <a:p>
            <a:pPr eaLnBrk="1" hangingPunct="1"/>
            <a:endParaRPr lang="en-US" altLang="en-US" dirty="0"/>
          </a:p>
        </p:txBody>
      </p:sp>
      <p:sp>
        <p:nvSpPr>
          <p:cNvPr id="89091" name="Rectangle 3"/>
          <p:cNvSpPr>
            <a:spLocks noChangeArrowheads="1"/>
          </p:cNvSpPr>
          <p:nvPr/>
        </p:nvSpPr>
        <p:spPr bwMode="auto">
          <a:xfrm>
            <a:off x="3886200" y="152400"/>
            <a:ext cx="4800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2F5897"/>
              </a:solidFill>
              <a:effectLst/>
              <a:uLnTx/>
              <a:uFillTx/>
              <a:latin typeface="Century Gothic"/>
              <a:ea typeface="+mn-ea"/>
              <a:cs typeface="+mn-cs"/>
            </a:endParaRPr>
          </a:p>
        </p:txBody>
      </p:sp>
      <p:sp>
        <p:nvSpPr>
          <p:cNvPr id="89092" name="Rectangle 4"/>
          <p:cNvSpPr>
            <a:spLocks noChangeArrowheads="1"/>
          </p:cNvSpPr>
          <p:nvPr/>
        </p:nvSpPr>
        <p:spPr bwMode="auto">
          <a:xfrm>
            <a:off x="609600" y="1790700"/>
            <a:ext cx="8229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rPr>
              <a:t>Project Eligibility Review</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rPr>
              <a:t>Project Scoring</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rPr>
              <a:t>LAPP Scoring Committee Review &amp; Recommendation</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rPr>
              <a:t>TCC Review &amp; Recommendation</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schemeClr val="tx1">
                    <a:lumMod val="50000"/>
                    <a:lumOff val="50000"/>
                  </a:schemeClr>
                </a:solidFill>
                <a:effectLst/>
                <a:uLnTx/>
                <a:uFillTx/>
                <a:latin typeface="+mj-lt"/>
                <a:ea typeface="+mn-ea"/>
                <a:cs typeface="+mn-cs"/>
              </a:rPr>
              <a:t>Executive Board Review &amp; Programming</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mj-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3971233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Project Reporting Requirements</a:t>
            </a:r>
          </a:p>
        </p:txBody>
      </p:sp>
      <p:sp>
        <p:nvSpPr>
          <p:cNvPr id="3" name="Content Placeholder 2"/>
          <p:cNvSpPr>
            <a:spLocks noGrp="1"/>
          </p:cNvSpPr>
          <p:nvPr>
            <p:ph idx="1"/>
          </p:nvPr>
        </p:nvSpPr>
        <p:spPr/>
        <p:txBody>
          <a:bodyPr>
            <a:normAutofit fontScale="92500" lnSpcReduction="20000"/>
          </a:bodyPr>
          <a:lstStyle/>
          <a:p>
            <a:r>
              <a:rPr lang="en-US" dirty="0"/>
              <a:t>In addition to the requirements associated with receiving federal funding, the MPO will also require regular reporting on projects funded through the LAPP. </a:t>
            </a:r>
          </a:p>
          <a:p>
            <a:r>
              <a:rPr lang="en-US" dirty="0"/>
              <a:t>Applicants are required to provide updates to the MPO outlining where the project is in the timeline toward funding obligation of all phases awarded for the project.  This includes NEPA, plan and right-of-way submittals.</a:t>
            </a:r>
          </a:p>
          <a:p>
            <a:r>
              <a:rPr lang="en-US" dirty="0"/>
              <a:t>More frequent communications are required if project location, schedule or funding changes are likely to occur.</a:t>
            </a:r>
          </a:p>
          <a:p>
            <a:r>
              <a:rPr lang="en-US" dirty="0"/>
              <a:t>Applicant are also required to include CAMPO on key date communications toward implementation of the project, such as bidding, groundbreaking and opening ceremonies. </a:t>
            </a:r>
          </a:p>
          <a:p>
            <a:endParaRPr lang="en-US" dirty="0"/>
          </a:p>
        </p:txBody>
      </p:sp>
    </p:spTree>
    <p:extLst>
      <p:ext uri="{BB962C8B-B14F-4D97-AF65-F5344CB8AC3E}">
        <p14:creationId xmlns:p14="http://schemas.microsoft.com/office/powerpoint/2010/main" val="3674238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title"/>
          </p:nvPr>
        </p:nvSpPr>
        <p:spPr>
          <a:noFill/>
        </p:spPr>
        <p:txBody>
          <a:bodyPr>
            <a:normAutofit/>
          </a:bodyPr>
          <a:lstStyle/>
          <a:p>
            <a:pPr eaLnBrk="1" hangingPunct="1"/>
            <a:r>
              <a:rPr lang="en-US" altLang="en-US" sz="3200" dirty="0"/>
              <a:t>Important Dates</a:t>
            </a:r>
          </a:p>
        </p:txBody>
      </p:sp>
      <p:sp>
        <p:nvSpPr>
          <p:cNvPr id="91138" name="Rectangle 2"/>
          <p:cNvSpPr>
            <a:spLocks noGrp="1" noChangeArrowheads="1"/>
          </p:cNvSpPr>
          <p:nvPr>
            <p:ph idx="1"/>
          </p:nvPr>
        </p:nvSpPr>
        <p:spPr/>
        <p:txBody>
          <a:bodyPr>
            <a:normAutofit/>
          </a:bodyPr>
          <a:lstStyle/>
          <a:p>
            <a:pPr eaLnBrk="1" hangingPunct="1">
              <a:buFontTx/>
              <a:buNone/>
            </a:pPr>
            <a:r>
              <a:rPr lang="en-US" altLang="en-US" sz="2000" dirty="0"/>
              <a:t>	</a:t>
            </a:r>
            <a:r>
              <a:rPr lang="en-US" altLang="en-US" sz="2200" dirty="0"/>
              <a:t>							    				</a:t>
            </a:r>
          </a:p>
          <a:p>
            <a:pPr eaLnBrk="1" hangingPunct="1">
              <a:buFontTx/>
              <a:buNone/>
            </a:pPr>
            <a:endParaRPr lang="en-US" altLang="en-US" sz="2200" b="1" dirty="0"/>
          </a:p>
          <a:p>
            <a:pPr eaLnBrk="1" hangingPunct="1">
              <a:buFontTx/>
              <a:buNone/>
            </a:pPr>
            <a:endParaRPr lang="en-US" altLang="en-US" sz="2200" b="1" dirty="0"/>
          </a:p>
        </p:txBody>
      </p:sp>
      <p:graphicFrame>
        <p:nvGraphicFramePr>
          <p:cNvPr id="2" name="Table 2">
            <a:extLst>
              <a:ext uri="{FF2B5EF4-FFF2-40B4-BE49-F238E27FC236}">
                <a16:creationId xmlns:a16="http://schemas.microsoft.com/office/drawing/2014/main" id="{A293BBE1-D272-45D1-A7A7-95CDE9D76BFA}"/>
              </a:ext>
            </a:extLst>
          </p:cNvPr>
          <p:cNvGraphicFramePr>
            <a:graphicFrameLocks noGrp="1"/>
          </p:cNvGraphicFramePr>
          <p:nvPr>
            <p:extLst>
              <p:ext uri="{D42A27DB-BD31-4B8C-83A1-F6EECF244321}">
                <p14:modId xmlns:p14="http://schemas.microsoft.com/office/powerpoint/2010/main" val="253428541"/>
              </p:ext>
            </p:extLst>
          </p:nvPr>
        </p:nvGraphicFramePr>
        <p:xfrm>
          <a:off x="1295400" y="1902301"/>
          <a:ext cx="6781800" cy="2214880"/>
        </p:xfrm>
        <a:graphic>
          <a:graphicData uri="http://schemas.openxmlformats.org/drawingml/2006/table">
            <a:tbl>
              <a:tblPr firstRow="1" bandRow="1">
                <a:tableStyleId>{69CF1AB2-1976-4502-BF36-3FF5EA218861}</a:tableStyleId>
              </a:tblPr>
              <a:tblGrid>
                <a:gridCol w="2590800">
                  <a:extLst>
                    <a:ext uri="{9D8B030D-6E8A-4147-A177-3AD203B41FA5}">
                      <a16:colId xmlns:a16="http://schemas.microsoft.com/office/drawing/2014/main" val="3556348504"/>
                    </a:ext>
                  </a:extLst>
                </a:gridCol>
                <a:gridCol w="4191000">
                  <a:extLst>
                    <a:ext uri="{9D8B030D-6E8A-4147-A177-3AD203B41FA5}">
                      <a16:colId xmlns:a16="http://schemas.microsoft.com/office/drawing/2014/main" val="462777366"/>
                    </a:ext>
                  </a:extLst>
                </a:gridCol>
              </a:tblGrid>
              <a:tr h="292259">
                <a:tc>
                  <a:txBody>
                    <a:bodyPr/>
                    <a:lstStyle/>
                    <a:p>
                      <a:pPr algn="l"/>
                      <a:r>
                        <a:rPr lang="en-US" altLang="en-US" sz="1800" b="0" i="0" dirty="0">
                          <a:latin typeface="+mj-lt"/>
                        </a:rPr>
                        <a:t>August 17, 2023</a:t>
                      </a:r>
                      <a:endParaRPr lang="en-US" b="0" i="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latin typeface="+mj-lt"/>
                        </a:rPr>
                        <a:t>Opening of LAPP Database</a:t>
                      </a:r>
                    </a:p>
                  </a:txBody>
                  <a:tcPr/>
                </a:tc>
                <a:extLst>
                  <a:ext uri="{0D108BD9-81ED-4DB2-BD59-A6C34878D82A}">
                    <a16:rowId xmlns:a16="http://schemas.microsoft.com/office/drawing/2014/main" val="2759966171"/>
                  </a:ext>
                </a:extLst>
              </a:tr>
              <a:tr h="370840">
                <a:tc>
                  <a:txBody>
                    <a:bodyPr/>
                    <a:lstStyle/>
                    <a:p>
                      <a:pPr algn="l"/>
                      <a:r>
                        <a:rPr lang="en-US" altLang="en-US" sz="1800" b="0" i="0" dirty="0">
                          <a:latin typeface="+mj-lt"/>
                        </a:rPr>
                        <a:t>Sept. 20</a:t>
                      </a:r>
                      <a:endParaRPr lang="en-US" b="0" i="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entury Gothic"/>
                          <a:ea typeface="+mn-ea"/>
                          <a:cs typeface="+mn-cs"/>
                        </a:rPr>
                        <a:t>Pre-Submittal Deadline</a:t>
                      </a:r>
                    </a:p>
                  </a:txBody>
                  <a:tcPr/>
                </a:tc>
                <a:extLst>
                  <a:ext uri="{0D108BD9-81ED-4DB2-BD59-A6C34878D82A}">
                    <a16:rowId xmlns:a16="http://schemas.microsoft.com/office/drawing/2014/main" val="174759236"/>
                  </a:ext>
                </a:extLst>
              </a:tr>
              <a:tr h="370840">
                <a:tc>
                  <a:txBody>
                    <a:bodyPr/>
                    <a:lstStyle/>
                    <a:p>
                      <a:pPr algn="l"/>
                      <a:r>
                        <a:rPr lang="en-US" altLang="en-US" sz="1800" b="0" i="0" dirty="0">
                          <a:latin typeface="+mj-lt"/>
                        </a:rPr>
                        <a:t>Sept. 25, 26, &amp; 28</a:t>
                      </a:r>
                      <a:endParaRPr lang="en-US" b="0" i="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latin typeface="+mj-lt"/>
                        </a:rPr>
                        <a:t>Pre-Submittal Meetings </a:t>
                      </a:r>
                    </a:p>
                  </a:txBody>
                  <a:tcPr/>
                </a:tc>
                <a:extLst>
                  <a:ext uri="{0D108BD9-81ED-4DB2-BD59-A6C34878D82A}">
                    <a16:rowId xmlns:a16="http://schemas.microsoft.com/office/drawing/2014/main" val="3355075174"/>
                  </a:ext>
                </a:extLst>
              </a:tr>
              <a:tr h="370840">
                <a:tc>
                  <a:txBody>
                    <a:bodyPr/>
                    <a:lstStyle/>
                    <a:p>
                      <a:pPr algn="l"/>
                      <a:r>
                        <a:rPr lang="en-US" altLang="en-US" sz="1800" b="0" i="0" dirty="0">
                          <a:latin typeface="+mj-lt"/>
                        </a:rPr>
                        <a:t>Oct. 31, </a:t>
                      </a:r>
                      <a:r>
                        <a:rPr lang="en-US" altLang="en-US" sz="1800" b="1" i="0" u="sng" dirty="0">
                          <a:latin typeface="+mj-lt"/>
                        </a:rPr>
                        <a:t>NOON</a:t>
                      </a:r>
                      <a:endParaRPr lang="en-US" b="1" i="0" u="sng"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latin typeface="+mj-lt"/>
                        </a:rPr>
                        <a:t>Project Submission Deadline</a:t>
                      </a:r>
                    </a:p>
                  </a:txBody>
                  <a:tcPr/>
                </a:tc>
                <a:extLst>
                  <a:ext uri="{0D108BD9-81ED-4DB2-BD59-A6C34878D82A}">
                    <a16:rowId xmlns:a16="http://schemas.microsoft.com/office/drawing/2014/main" val="2454240875"/>
                  </a:ext>
                </a:extLst>
              </a:tr>
              <a:tr h="160179">
                <a:tc>
                  <a:txBody>
                    <a:bodyPr/>
                    <a:lstStyle/>
                    <a:p>
                      <a:pPr algn="l"/>
                      <a:r>
                        <a:rPr lang="en-US" altLang="en-US" sz="1800" b="0" i="0" dirty="0">
                          <a:latin typeface="+mj-lt"/>
                        </a:rPr>
                        <a:t>Nov. 2023</a:t>
                      </a:r>
                      <a:endParaRPr lang="en-US" b="0" i="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latin typeface="+mj-lt"/>
                        </a:rPr>
                        <a:t>Eligibility Review &amp; Scoring</a:t>
                      </a:r>
                    </a:p>
                  </a:txBody>
                  <a:tcPr/>
                </a:tc>
                <a:extLst>
                  <a:ext uri="{0D108BD9-81ED-4DB2-BD59-A6C34878D82A}">
                    <a16:rowId xmlns:a16="http://schemas.microsoft.com/office/drawing/2014/main" val="1479829037"/>
                  </a:ext>
                </a:extLst>
              </a:tr>
              <a:tr h="370840">
                <a:tc>
                  <a:txBody>
                    <a:bodyPr/>
                    <a:lstStyle/>
                    <a:p>
                      <a:pPr algn="l"/>
                      <a:r>
                        <a:rPr lang="en-US" altLang="en-US" sz="1800" b="0" i="0" dirty="0">
                          <a:latin typeface="+mj-lt"/>
                        </a:rPr>
                        <a:t>Dec. 2023</a:t>
                      </a:r>
                      <a:endParaRPr lang="en-US" b="0" i="0" dirty="0">
                        <a:latin typeface="+mj-lt"/>
                      </a:endParaRPr>
                    </a:p>
                  </a:txBody>
                  <a:tcPr/>
                </a:tc>
                <a:tc>
                  <a:txBody>
                    <a:bodyPr/>
                    <a:lstStyle/>
                    <a:p>
                      <a:pPr algn="l"/>
                      <a:r>
                        <a:rPr lang="en-US" altLang="en-US" sz="1800" b="0" i="0" dirty="0">
                          <a:latin typeface="+mj-lt"/>
                        </a:rPr>
                        <a:t>LAPP Selection Panel Meeting</a:t>
                      </a:r>
                      <a:endParaRPr lang="en-US" b="0" i="0" dirty="0">
                        <a:latin typeface="+mj-lt"/>
                      </a:endParaRPr>
                    </a:p>
                  </a:txBody>
                  <a:tcPr/>
                </a:tc>
                <a:extLst>
                  <a:ext uri="{0D108BD9-81ED-4DB2-BD59-A6C34878D82A}">
                    <a16:rowId xmlns:a16="http://schemas.microsoft.com/office/drawing/2014/main" val="3141104642"/>
                  </a:ext>
                </a:extLst>
              </a:tr>
            </a:tbl>
          </a:graphicData>
        </a:graphic>
      </p:graphicFrame>
    </p:spTree>
    <p:extLst>
      <p:ext uri="{BB962C8B-B14F-4D97-AF65-F5344CB8AC3E}">
        <p14:creationId xmlns:p14="http://schemas.microsoft.com/office/powerpoint/2010/main" val="17512292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altLang="en-US" sz="6000" b="1" dirty="0"/>
              <a:t>Questions????</a:t>
            </a:r>
          </a:p>
        </p:txBody>
      </p:sp>
      <p:sp>
        <p:nvSpPr>
          <p:cNvPr id="36867" name="Content Placeholder 2"/>
          <p:cNvSpPr>
            <a:spLocks noGrp="1"/>
          </p:cNvSpPr>
          <p:nvPr>
            <p:ph type="body" idx="1"/>
          </p:nvPr>
        </p:nvSpPr>
        <p:spPr/>
        <p:txBody>
          <a:bodyPr>
            <a:noAutofit/>
          </a:bodyPr>
          <a:lstStyle/>
          <a:p>
            <a:r>
              <a:rPr lang="en-US" altLang="en-US" sz="1600" dirty="0"/>
              <a:t>Chandler Hagen</a:t>
            </a:r>
            <a:endParaRPr lang="en-US" altLang="en-US" sz="1600" b="1" i="1" dirty="0"/>
          </a:p>
          <a:p>
            <a:pPr marL="0" indent="0" algn="ctr">
              <a:buNone/>
            </a:pPr>
            <a:r>
              <a:rPr lang="en-US" altLang="en-US" sz="1600" i="1" dirty="0"/>
              <a:t>CAMPO LAPP Manager</a:t>
            </a:r>
          </a:p>
          <a:p>
            <a:pPr marL="0" indent="0" algn="ctr">
              <a:buNone/>
            </a:pPr>
            <a:r>
              <a:rPr lang="en-US" altLang="en-US" sz="1600" i="1" dirty="0"/>
              <a:t>Chandler.Hagen@campo-nc.us</a:t>
            </a:r>
          </a:p>
        </p:txBody>
      </p:sp>
    </p:spTree>
    <p:extLst>
      <p:ext uri="{BB962C8B-B14F-4D97-AF65-F5344CB8AC3E}">
        <p14:creationId xmlns:p14="http://schemas.microsoft.com/office/powerpoint/2010/main" val="2810845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A10A-BD36-45A4-8850-5D85A4D64EFC}"/>
              </a:ext>
            </a:extLst>
          </p:cNvPr>
          <p:cNvSpPr>
            <a:spLocks noGrp="1"/>
          </p:cNvSpPr>
          <p:nvPr>
            <p:ph type="title"/>
          </p:nvPr>
        </p:nvSpPr>
        <p:spPr/>
        <p:txBody>
          <a:bodyPr/>
          <a:lstStyle/>
          <a:p>
            <a:r>
              <a:rPr lang="en-US" altLang="en-US" sz="3200" dirty="0"/>
              <a:t>Eligibility Requirements</a:t>
            </a:r>
            <a:endParaRPr lang="en-US" sz="3200" dirty="0"/>
          </a:p>
        </p:txBody>
      </p:sp>
      <p:sp>
        <p:nvSpPr>
          <p:cNvPr id="3" name="Content Placeholder 2">
            <a:extLst>
              <a:ext uri="{FF2B5EF4-FFF2-40B4-BE49-F238E27FC236}">
                <a16:creationId xmlns:a16="http://schemas.microsoft.com/office/drawing/2014/main" id="{6FC7C81F-294A-411C-BE91-B35C8729ACFB}"/>
              </a:ext>
            </a:extLst>
          </p:cNvPr>
          <p:cNvSpPr>
            <a:spLocks noGrp="1"/>
          </p:cNvSpPr>
          <p:nvPr>
            <p:ph idx="1"/>
          </p:nvPr>
        </p:nvSpPr>
        <p:spPr/>
        <p:txBody>
          <a:bodyPr/>
          <a:lstStyle/>
          <a:p>
            <a:pPr marL="457200" indent="-457200">
              <a:buFont typeface="+mj-lt"/>
              <a:buAutoNum type="alphaUcPeriod" startAt="2"/>
            </a:pPr>
            <a:r>
              <a:rPr lang="en-US" altLang="en-US" b="1" dirty="0"/>
              <a:t>Locally Administered </a:t>
            </a:r>
          </a:p>
          <a:p>
            <a:pPr lvl="1"/>
            <a:r>
              <a:rPr lang="en-US" sz="1800" dirty="0"/>
              <a:t>By applying, the applicant is </a:t>
            </a:r>
            <a:r>
              <a:rPr lang="en-US" sz="1800" u="sng" dirty="0"/>
              <a:t>committing</a:t>
            </a:r>
            <a:r>
              <a:rPr lang="en-US" sz="1800" dirty="0"/>
              <a:t> to sponsor the project. </a:t>
            </a:r>
          </a:p>
          <a:p>
            <a:pPr lvl="1"/>
            <a:r>
              <a:rPr lang="en-US" sz="1800" dirty="0"/>
              <a:t>The sponsor will be responsible for all federal and state reporting requirements. </a:t>
            </a:r>
          </a:p>
          <a:p>
            <a:pPr lvl="1"/>
            <a:r>
              <a:rPr lang="en-US" sz="1800" dirty="0"/>
              <a:t>There will also be reporting on a regular basis required by CAMPO. </a:t>
            </a:r>
          </a:p>
          <a:p>
            <a:pPr lvl="1"/>
            <a:r>
              <a:rPr lang="en-US" sz="1800" dirty="0"/>
              <a:t>An inter-local agreement will be required between NCDOT and the project sponsor.</a:t>
            </a:r>
          </a:p>
          <a:p>
            <a:pPr lvl="1"/>
            <a:r>
              <a:rPr lang="en-US" sz="1800" dirty="0"/>
              <a:t>Local sponsors will be required to front all project costs, invoice NCDOT, and get reimbursed for the agreed upon federal percentage. </a:t>
            </a:r>
            <a:endParaRPr lang="en-US" altLang="en-US" sz="1800" dirty="0"/>
          </a:p>
          <a:p>
            <a:endParaRPr lang="en-US" dirty="0"/>
          </a:p>
        </p:txBody>
      </p:sp>
    </p:spTree>
    <p:extLst>
      <p:ext uri="{BB962C8B-B14F-4D97-AF65-F5344CB8AC3E}">
        <p14:creationId xmlns:p14="http://schemas.microsoft.com/office/powerpoint/2010/main" val="311853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DD5B-2F00-4CAF-8601-D2741BB6D70F}"/>
              </a:ext>
            </a:extLst>
          </p:cNvPr>
          <p:cNvSpPr>
            <a:spLocks noGrp="1"/>
          </p:cNvSpPr>
          <p:nvPr>
            <p:ph type="title"/>
          </p:nvPr>
        </p:nvSpPr>
        <p:spPr/>
        <p:txBody>
          <a:bodyPr/>
          <a:lstStyle/>
          <a:p>
            <a:r>
              <a:rPr lang="en-US" altLang="en-US" sz="3200" dirty="0"/>
              <a:t>Eligibility Requirements</a:t>
            </a:r>
            <a:endParaRPr lang="en-US" sz="3200" dirty="0"/>
          </a:p>
        </p:txBody>
      </p:sp>
      <p:sp>
        <p:nvSpPr>
          <p:cNvPr id="25602" name="Rectangle 2"/>
          <p:cNvSpPr>
            <a:spLocks noGrp="1" noChangeArrowheads="1"/>
          </p:cNvSpPr>
          <p:nvPr>
            <p:ph idx="1"/>
          </p:nvPr>
        </p:nvSpPr>
        <p:spPr/>
        <p:txBody>
          <a:bodyPr>
            <a:normAutofit/>
          </a:bodyPr>
          <a:lstStyle/>
          <a:p>
            <a:pPr marL="457200" indent="-457200">
              <a:buFont typeface="+mj-lt"/>
              <a:buAutoNum type="alphaUcPeriod" startAt="3"/>
            </a:pPr>
            <a:r>
              <a:rPr lang="en-US" altLang="en-US" b="1" dirty="0"/>
              <a:t>MTP Compliant</a:t>
            </a:r>
          </a:p>
          <a:p>
            <a:pPr lvl="1"/>
            <a:r>
              <a:rPr lang="en-US" sz="1800" dirty="0"/>
              <a:t>Roadway projects must be identified as a 1</a:t>
            </a:r>
            <a:r>
              <a:rPr lang="en-US" sz="1800" baseline="30000" dirty="0"/>
              <a:t>st</a:t>
            </a:r>
            <a:r>
              <a:rPr lang="en-US" sz="1800" dirty="0"/>
              <a:t> -horizon year project 2</a:t>
            </a:r>
            <a:r>
              <a:rPr lang="en-US" sz="1800" baseline="30000" dirty="0"/>
              <a:t>nd</a:t>
            </a:r>
            <a:r>
              <a:rPr lang="en-US" sz="1800" dirty="0"/>
              <a:t>- horizon-year project, operational improvement, or safety improvement.</a:t>
            </a:r>
          </a:p>
          <a:p>
            <a:pPr lvl="1"/>
            <a:r>
              <a:rPr lang="en-US" sz="1800" dirty="0"/>
              <a:t>Greenway/multi-use path or on-road bicycle projects must be identified as a statewide, regional or local tier project on the MTP. </a:t>
            </a:r>
          </a:p>
          <a:p>
            <a:pPr lvl="1"/>
            <a:r>
              <a:rPr lang="en-US" sz="1800" dirty="0"/>
              <a:t>Sidewalk projects are included in the MTP programmatically and are eligible.  Safe Routes to Schools (SRTS) Infrastructure projects may be submitted.</a:t>
            </a:r>
          </a:p>
          <a:p>
            <a:pPr lvl="1"/>
            <a:r>
              <a:rPr lang="en-US" sz="1800" dirty="0"/>
              <a:t>Transit projects must be identified as a 1</a:t>
            </a:r>
            <a:r>
              <a:rPr lang="en-US" sz="1800" baseline="30000" dirty="0"/>
              <a:t>st</a:t>
            </a:r>
            <a:r>
              <a:rPr lang="en-US" sz="1800" dirty="0"/>
              <a:t> -horizon year project, 2</a:t>
            </a:r>
            <a:r>
              <a:rPr lang="en-US" sz="1800" baseline="30000" dirty="0"/>
              <a:t>nd</a:t>
            </a:r>
            <a:r>
              <a:rPr lang="en-US" sz="1800" dirty="0"/>
              <a:t> - horizon-year project, operational improvement, safety improvement, or in the Wake Transit Work Plan.</a:t>
            </a:r>
          </a:p>
          <a:p>
            <a:pPr marL="0" indent="0">
              <a:lnSpc>
                <a:spcPct val="80000"/>
              </a:lnSpc>
              <a:buNone/>
            </a:pPr>
            <a:endParaRPr lang="en-US" altLang="en-US" sz="2200" b="1" dirty="0"/>
          </a:p>
          <a:p>
            <a:pPr marL="457200" lvl="1" indent="0">
              <a:lnSpc>
                <a:spcPct val="80000"/>
              </a:lnSpc>
              <a:buNone/>
            </a:pPr>
            <a:endParaRPr lang="en-US" altLang="en-US" sz="1800" dirty="0"/>
          </a:p>
          <a:p>
            <a:pPr eaLnBrk="1" hangingPunct="1">
              <a:lnSpc>
                <a:spcPct val="90000"/>
              </a:lnSpc>
            </a:pPr>
            <a:endParaRPr lang="en-US" altLang="en-US" sz="1900" dirty="0"/>
          </a:p>
        </p:txBody>
      </p:sp>
      <p:sp>
        <p:nvSpPr>
          <p:cNvPr id="25603" name="Rectangle 3"/>
          <p:cNvSpPr>
            <a:spLocks noChangeArrowheads="1"/>
          </p:cNvSpPr>
          <p:nvPr/>
        </p:nvSpPr>
        <p:spPr bwMode="auto">
          <a:xfrm>
            <a:off x="3810000" y="76200"/>
            <a:ext cx="53340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b="1" dirty="0">
              <a:solidFill>
                <a:schemeClr val="tx2"/>
              </a:solidFill>
              <a:latin typeface="+mj-lt"/>
            </a:endParaRPr>
          </a:p>
        </p:txBody>
      </p:sp>
    </p:spTree>
    <p:extLst>
      <p:ext uri="{BB962C8B-B14F-4D97-AF65-F5344CB8AC3E}">
        <p14:creationId xmlns:p14="http://schemas.microsoft.com/office/powerpoint/2010/main" val="247953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p:txBody>
          <a:bodyPr>
            <a:normAutofit fontScale="92500" lnSpcReduction="10000"/>
          </a:bodyPr>
          <a:lstStyle/>
          <a:p>
            <a:pPr marL="457200" indent="-457200">
              <a:buFont typeface="+mj-lt"/>
              <a:buAutoNum type="alphaUcPeriod" startAt="5"/>
            </a:pPr>
            <a:r>
              <a:rPr lang="en-US" altLang="en-US" sz="2600" b="1" dirty="0"/>
              <a:t>LAPP-Eligible Project Phase </a:t>
            </a:r>
            <a:r>
              <a:rPr lang="en-US" altLang="en-US" sz="2200" dirty="0"/>
              <a:t>(by fiscal year of obligation)</a:t>
            </a:r>
          </a:p>
          <a:p>
            <a:pPr lvl="1"/>
            <a:r>
              <a:rPr lang="en-US" altLang="en-US" sz="1900" dirty="0"/>
              <a:t>NEPA / Design </a:t>
            </a:r>
            <a:r>
              <a:rPr lang="en-US" altLang="en-US" sz="1900" dirty="0">
                <a:solidFill>
                  <a:schemeClr val="tx1">
                    <a:lumMod val="65000"/>
                    <a:lumOff val="35000"/>
                  </a:schemeClr>
                </a:solidFill>
              </a:rPr>
              <a:t>(beyond 30% plans</a:t>
            </a:r>
            <a:r>
              <a:rPr lang="en-US" altLang="en-US" sz="1900" dirty="0"/>
              <a:t>)</a:t>
            </a:r>
          </a:p>
          <a:p>
            <a:pPr lvl="1"/>
            <a:r>
              <a:rPr lang="en-US" altLang="en-US" sz="1900" dirty="0"/>
              <a:t>Mitigation</a:t>
            </a:r>
          </a:p>
          <a:p>
            <a:pPr lvl="1"/>
            <a:r>
              <a:rPr lang="en-US" altLang="en-US" sz="1900" dirty="0"/>
              <a:t>Utilities (municipally owned are not eligible)</a:t>
            </a:r>
          </a:p>
          <a:p>
            <a:pPr lvl="1"/>
            <a:r>
              <a:rPr lang="en-US" altLang="en-US" sz="1900" dirty="0"/>
              <a:t>Right of Way purchase</a:t>
            </a:r>
          </a:p>
          <a:p>
            <a:pPr lvl="1"/>
            <a:r>
              <a:rPr lang="en-US" altLang="en-US" sz="1900" dirty="0"/>
              <a:t>Construction</a:t>
            </a:r>
          </a:p>
          <a:p>
            <a:pPr lvl="1"/>
            <a:r>
              <a:rPr lang="en-US" altLang="en-US" sz="1900" dirty="0"/>
              <a:t>Transit Capital Projects, excluding Transit Vehicles</a:t>
            </a:r>
          </a:p>
          <a:p>
            <a:pPr lvl="1"/>
            <a:r>
              <a:rPr lang="en-US" altLang="en-US" sz="1900" dirty="0"/>
              <a:t>Travel Demand Management Projects, coordinated through CAMPO TDM Program</a:t>
            </a:r>
          </a:p>
          <a:p>
            <a:pPr lvl="1"/>
            <a:r>
              <a:rPr lang="en-US" altLang="en-US" sz="1900" dirty="0"/>
              <a:t>ITS Project Implementation</a:t>
            </a:r>
          </a:p>
          <a:p>
            <a:pPr marL="457200" lvl="1" indent="0">
              <a:buNone/>
            </a:pPr>
            <a:endParaRPr lang="en-US" altLang="en-US" sz="1900" dirty="0"/>
          </a:p>
          <a:p>
            <a:pPr marL="457200" lvl="1" indent="0">
              <a:buNone/>
            </a:pPr>
            <a:r>
              <a:rPr lang="en-US" altLang="en-US" sz="1900" b="1" dirty="0"/>
              <a:t>Projects that reach Construction phase are priority.</a:t>
            </a:r>
          </a:p>
          <a:p>
            <a:pPr lvl="1"/>
            <a:endParaRPr lang="en-US" altLang="en-US" sz="1900" dirty="0"/>
          </a:p>
          <a:p>
            <a:pPr marL="457200" lvl="1" indent="0">
              <a:buNone/>
            </a:pPr>
            <a:endParaRPr lang="en-US" altLang="en-US" sz="1900" dirty="0"/>
          </a:p>
          <a:p>
            <a:pPr marL="457200" lvl="1" indent="0">
              <a:lnSpc>
                <a:spcPct val="80000"/>
              </a:lnSpc>
              <a:buNone/>
            </a:pPr>
            <a:endParaRPr lang="en-US" altLang="en-US" sz="1800" dirty="0"/>
          </a:p>
        </p:txBody>
      </p:sp>
      <p:sp>
        <p:nvSpPr>
          <p:cNvPr id="5" name="Title 1">
            <a:extLst>
              <a:ext uri="{FF2B5EF4-FFF2-40B4-BE49-F238E27FC236}">
                <a16:creationId xmlns:a16="http://schemas.microsoft.com/office/drawing/2014/main" id="{D2ABA219-0817-426B-9AD5-0A09CDC9B158}"/>
              </a:ext>
            </a:extLst>
          </p:cNvPr>
          <p:cNvSpPr>
            <a:spLocks noGrp="1"/>
          </p:cNvSpPr>
          <p:nvPr>
            <p:ph type="title"/>
          </p:nvPr>
        </p:nvSpPr>
        <p:spPr>
          <a:xfrm>
            <a:off x="457200" y="381000"/>
            <a:ext cx="8229600" cy="838200"/>
          </a:xfrm>
        </p:spPr>
        <p:txBody>
          <a:bodyPr/>
          <a:lstStyle/>
          <a:p>
            <a:r>
              <a:rPr lang="en-US" altLang="en-US" sz="3200" dirty="0"/>
              <a:t>Eligibility Requirements</a:t>
            </a:r>
            <a:endParaRPr lang="en-US" sz="3200" dirty="0"/>
          </a:p>
        </p:txBody>
      </p:sp>
    </p:spTree>
    <p:extLst>
      <p:ext uri="{BB962C8B-B14F-4D97-AF65-F5344CB8AC3E}">
        <p14:creationId xmlns:p14="http://schemas.microsoft.com/office/powerpoint/2010/main" val="409511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457200" y="1524000"/>
            <a:ext cx="8229600" cy="5105400"/>
          </a:xfrm>
        </p:spPr>
        <p:txBody>
          <a:bodyPr>
            <a:normAutofit lnSpcReduction="10000"/>
          </a:bodyPr>
          <a:lstStyle/>
          <a:p>
            <a:pPr marL="457200" indent="-457200">
              <a:buFont typeface="+mj-lt"/>
              <a:buAutoNum type="alphaUcPeriod" startAt="6"/>
            </a:pPr>
            <a:r>
              <a:rPr lang="en-US" sz="2600" b="1" dirty="0"/>
              <a:t>Shovel Ready </a:t>
            </a:r>
          </a:p>
          <a:p>
            <a:pPr marL="0" indent="0">
              <a:buNone/>
            </a:pPr>
            <a:r>
              <a:rPr lang="en-US" sz="2200" dirty="0"/>
              <a:t>Design, NEPA, Right-of-way and Construction.  </a:t>
            </a:r>
            <a:endParaRPr lang="en-US" sz="2200" dirty="0">
              <a:solidFill>
                <a:schemeClr val="accent1">
                  <a:lumMod val="75000"/>
                </a:schemeClr>
              </a:solidFill>
            </a:endParaRPr>
          </a:p>
          <a:p>
            <a:pPr marL="0" indent="0">
              <a:buNone/>
            </a:pPr>
            <a:r>
              <a:rPr lang="en-US" sz="1900" dirty="0">
                <a:solidFill>
                  <a:schemeClr val="bg1">
                    <a:lumMod val="50000"/>
                  </a:schemeClr>
                </a:solidFill>
              </a:rPr>
              <a:t>To fulfill the Shovel Ready Purpose of the program, the following schedule standards apply: </a:t>
            </a:r>
          </a:p>
          <a:p>
            <a:pPr>
              <a:lnSpc>
                <a:spcPct val="120000"/>
              </a:lnSpc>
            </a:pPr>
            <a:r>
              <a:rPr lang="en-US" sz="1700" b="1" u="sng" dirty="0">
                <a:solidFill>
                  <a:schemeClr val="bg1">
                    <a:lumMod val="50000"/>
                  </a:schemeClr>
                </a:solidFill>
              </a:rPr>
              <a:t>Fully Executed Agreement</a:t>
            </a:r>
            <a:r>
              <a:rPr lang="en-US" sz="1700" dirty="0">
                <a:solidFill>
                  <a:schemeClr val="bg1">
                    <a:lumMod val="50000"/>
                  </a:schemeClr>
                </a:solidFill>
              </a:rPr>
              <a:t> including NCDOT final signature, must be received at least 15 days prior to the start of the federal fiscal year for the phase and year the project is awarded (</a:t>
            </a:r>
            <a:r>
              <a:rPr lang="en-US" sz="1700" b="1" u="sng" dirty="0">
                <a:solidFill>
                  <a:schemeClr val="bg1">
                    <a:lumMod val="50000"/>
                  </a:schemeClr>
                </a:solidFill>
              </a:rPr>
              <a:t>prior to September 15</a:t>
            </a:r>
            <a:r>
              <a:rPr lang="en-US" sz="1700" dirty="0">
                <a:solidFill>
                  <a:schemeClr val="bg1">
                    <a:lumMod val="50000"/>
                  </a:schemeClr>
                </a:solidFill>
              </a:rPr>
              <a:t>). </a:t>
            </a:r>
          </a:p>
          <a:p>
            <a:pPr>
              <a:lnSpc>
                <a:spcPct val="120000"/>
              </a:lnSpc>
            </a:pPr>
            <a:r>
              <a:rPr lang="en-US" sz="1700" b="1" u="sng" dirty="0"/>
              <a:t>Final submittals</a:t>
            </a:r>
            <a:r>
              <a:rPr lang="en-US" sz="1700" dirty="0"/>
              <a:t> </a:t>
            </a:r>
            <a:r>
              <a:rPr lang="en-US" sz="1700" dirty="0">
                <a:solidFill>
                  <a:schemeClr val="bg1">
                    <a:lumMod val="50000"/>
                  </a:schemeClr>
                </a:solidFill>
              </a:rPr>
              <a:t>must be made to NCDOT </a:t>
            </a:r>
            <a:r>
              <a:rPr lang="en-US" sz="1700" b="1" u="sng" dirty="0">
                <a:solidFill>
                  <a:schemeClr val="bg1">
                    <a:lumMod val="50000"/>
                  </a:schemeClr>
                </a:solidFill>
              </a:rPr>
              <a:t>prior to June 1</a:t>
            </a:r>
            <a:r>
              <a:rPr lang="en-US" sz="1700" dirty="0">
                <a:solidFill>
                  <a:schemeClr val="bg1">
                    <a:lumMod val="50000"/>
                  </a:schemeClr>
                </a:solidFill>
              </a:rPr>
              <a:t> for all approvals required for authorization of the funded phase (the final funded phase if a multi-phase project). </a:t>
            </a:r>
          </a:p>
          <a:p>
            <a:pPr>
              <a:lnSpc>
                <a:spcPct val="120000"/>
              </a:lnSpc>
            </a:pPr>
            <a:r>
              <a:rPr lang="en-US" sz="1700" b="1" u="sng" dirty="0">
                <a:solidFill>
                  <a:schemeClr val="bg1">
                    <a:lumMod val="50000"/>
                  </a:schemeClr>
                </a:solidFill>
              </a:rPr>
              <a:t>Funding Authorization</a:t>
            </a:r>
            <a:r>
              <a:rPr lang="en-US" sz="1700" dirty="0">
                <a:solidFill>
                  <a:schemeClr val="bg1">
                    <a:lumMod val="50000"/>
                  </a:schemeClr>
                </a:solidFill>
              </a:rPr>
              <a:t> must be received at least 15 days prior to the end of the federal fiscal year for that funding round (</a:t>
            </a:r>
            <a:r>
              <a:rPr lang="en-US" sz="1700" b="1" u="sng" dirty="0">
                <a:solidFill>
                  <a:schemeClr val="bg1">
                    <a:lumMod val="50000"/>
                  </a:schemeClr>
                </a:solidFill>
              </a:rPr>
              <a:t>prior to September 15</a:t>
            </a:r>
            <a:r>
              <a:rPr lang="en-US" sz="1700" dirty="0">
                <a:solidFill>
                  <a:schemeClr val="bg1">
                    <a:lumMod val="50000"/>
                  </a:schemeClr>
                </a:solidFill>
              </a:rPr>
              <a:t>).  The deadline is the core deadline of the program, allowing CAMPO to fulfill Goals 2 and 3 of the LAPP</a:t>
            </a:r>
            <a:r>
              <a:rPr lang="en-US" sz="1700" dirty="0">
                <a:solidFill>
                  <a:schemeClr val="accent1">
                    <a:lumMod val="75000"/>
                  </a:schemeClr>
                </a:solidFill>
              </a:rPr>
              <a:t>.</a:t>
            </a:r>
            <a:endParaRPr lang="en-US" altLang="en-US" sz="1700" dirty="0">
              <a:solidFill>
                <a:schemeClr val="accent1">
                  <a:lumMod val="75000"/>
                </a:schemeClr>
              </a:solidFill>
            </a:endParaRPr>
          </a:p>
          <a:p>
            <a:pPr marL="0" indent="0">
              <a:lnSpc>
                <a:spcPct val="90000"/>
              </a:lnSpc>
              <a:buNone/>
            </a:pPr>
            <a:endParaRPr lang="en-US" altLang="en-US" sz="2000" b="1" dirty="0"/>
          </a:p>
          <a:p>
            <a:pPr eaLnBrk="1" hangingPunct="1">
              <a:lnSpc>
                <a:spcPct val="90000"/>
              </a:lnSpc>
            </a:pPr>
            <a:endParaRPr lang="en-US" altLang="en-US" sz="2000" dirty="0"/>
          </a:p>
        </p:txBody>
      </p:sp>
      <p:sp>
        <p:nvSpPr>
          <p:cNvPr id="5" name="Title 1">
            <a:extLst>
              <a:ext uri="{FF2B5EF4-FFF2-40B4-BE49-F238E27FC236}">
                <a16:creationId xmlns:a16="http://schemas.microsoft.com/office/drawing/2014/main" id="{8C722B83-0F8B-42BD-BCC3-883804BBC578}"/>
              </a:ext>
            </a:extLst>
          </p:cNvPr>
          <p:cNvSpPr>
            <a:spLocks noGrp="1"/>
          </p:cNvSpPr>
          <p:nvPr>
            <p:ph type="title"/>
          </p:nvPr>
        </p:nvSpPr>
        <p:spPr>
          <a:xfrm>
            <a:off x="457200" y="381000"/>
            <a:ext cx="8229600" cy="1066800"/>
          </a:xfrm>
        </p:spPr>
        <p:txBody>
          <a:bodyPr/>
          <a:lstStyle/>
          <a:p>
            <a:r>
              <a:rPr lang="en-US" altLang="en-US" sz="3200" dirty="0"/>
              <a:t>Eligibility Requirements</a:t>
            </a:r>
            <a:endParaRPr lang="en-US" sz="3200" dirty="0"/>
          </a:p>
        </p:txBody>
      </p:sp>
    </p:spTree>
    <p:extLst>
      <p:ext uri="{BB962C8B-B14F-4D97-AF65-F5344CB8AC3E}">
        <p14:creationId xmlns:p14="http://schemas.microsoft.com/office/powerpoint/2010/main" val="215502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79BDA9-5E11-4AB1-B5C2-15F3C86BCAB2}"/>
              </a:ext>
            </a:extLst>
          </p:cNvPr>
          <p:cNvSpPr>
            <a:spLocks noGrp="1"/>
          </p:cNvSpPr>
          <p:nvPr>
            <p:ph type="title"/>
          </p:nvPr>
        </p:nvSpPr>
        <p:spPr/>
        <p:txBody>
          <a:bodyPr/>
          <a:lstStyle/>
          <a:p>
            <a:r>
              <a:rPr lang="en-US" altLang="en-US" sz="3200" dirty="0"/>
              <a:t>Eligibility Requirements</a:t>
            </a:r>
            <a:endParaRPr lang="en-US" sz="3200" dirty="0"/>
          </a:p>
        </p:txBody>
      </p:sp>
      <p:sp>
        <p:nvSpPr>
          <p:cNvPr id="25602" name="Rectangle 2"/>
          <p:cNvSpPr>
            <a:spLocks noGrp="1" noChangeArrowheads="1"/>
          </p:cNvSpPr>
          <p:nvPr>
            <p:ph idx="1"/>
          </p:nvPr>
        </p:nvSpPr>
        <p:spPr/>
        <p:txBody>
          <a:bodyPr>
            <a:normAutofit/>
          </a:bodyPr>
          <a:lstStyle/>
          <a:p>
            <a:pPr marL="457200" indent="-457200">
              <a:buFont typeface="+mj-lt"/>
              <a:buAutoNum type="alphaUcPeriod" startAt="7"/>
            </a:pPr>
            <a:r>
              <a:rPr lang="en-US" altLang="en-US" sz="2000" b="1" dirty="0"/>
              <a:t>Highly Effective Solution to Current Transportation Problem</a:t>
            </a:r>
            <a:endParaRPr lang="en-US" altLang="en-US" sz="2000" dirty="0"/>
          </a:p>
          <a:p>
            <a:pPr marL="457200" indent="-457200">
              <a:buFont typeface="+mj-lt"/>
              <a:buAutoNum type="alphaUcPeriod" startAt="7"/>
            </a:pPr>
            <a:r>
              <a:rPr lang="en-US" altLang="en-US" sz="2000" b="1" dirty="0"/>
              <a:t>Does Not Supplant Local or NCTA Funds</a:t>
            </a:r>
            <a:endParaRPr lang="en-US" altLang="en-US" sz="2000" dirty="0"/>
          </a:p>
          <a:p>
            <a:pPr marL="457200" indent="-457200" eaLnBrk="1" hangingPunct="1">
              <a:buFont typeface="+mj-lt"/>
              <a:buAutoNum type="alphaUcPeriod" startAt="7"/>
            </a:pPr>
            <a:r>
              <a:rPr lang="en-US" altLang="en-US" sz="2000" b="1" dirty="0"/>
              <a:t>Locally Funded Minimum Match Committed – 20%</a:t>
            </a:r>
            <a:endParaRPr lang="en-US" altLang="en-US" sz="2000" dirty="0"/>
          </a:p>
          <a:p>
            <a:pPr marL="457200" indent="-457200" eaLnBrk="1" hangingPunct="1">
              <a:buFont typeface="+mj-lt"/>
              <a:buAutoNum type="alphaUcPeriod" startAt="7"/>
            </a:pPr>
            <a:r>
              <a:rPr lang="en-US" altLang="en-US" sz="2000" b="1" dirty="0"/>
              <a:t>TIP Friendly</a:t>
            </a:r>
          </a:p>
          <a:p>
            <a:pPr marL="457200" indent="-457200" eaLnBrk="1" hangingPunct="1">
              <a:buFont typeface="+mj-lt"/>
              <a:buAutoNum type="alphaUcPeriod" startAt="7"/>
            </a:pPr>
            <a:r>
              <a:rPr lang="en-US" altLang="en-US" sz="2000" b="1" dirty="0"/>
              <a:t>LAPP is </a:t>
            </a:r>
            <a:r>
              <a:rPr lang="en-US" altLang="en-US" sz="2000" b="1" u="sng" dirty="0"/>
              <a:t>NOT</a:t>
            </a:r>
            <a:r>
              <a:rPr lang="en-US" altLang="en-US" sz="2000" b="1" dirty="0"/>
              <a:t> for study-only projects.  </a:t>
            </a:r>
          </a:p>
          <a:p>
            <a:pPr lvl="1"/>
            <a:r>
              <a:rPr lang="en-US" altLang="en-US" sz="1900" dirty="0"/>
              <a:t>The UPWP funds special studies. The call for projects is now open </a:t>
            </a:r>
            <a:r>
              <a:rPr lang="en-US" altLang="en-US" sz="1900" i="1" dirty="0"/>
              <a:t>(</a:t>
            </a:r>
            <a:r>
              <a:rPr lang="en-US" altLang="en-US" sz="1900" b="1" i="1" dirty="0"/>
              <a:t>closes 10/31/22</a:t>
            </a:r>
            <a:r>
              <a:rPr lang="en-US" altLang="en-US" sz="1900" i="1" dirty="0"/>
              <a:t>).</a:t>
            </a:r>
          </a:p>
          <a:p>
            <a:pPr eaLnBrk="1" hangingPunct="1">
              <a:lnSpc>
                <a:spcPct val="90000"/>
              </a:lnSpc>
            </a:pPr>
            <a:endParaRPr lang="en-US" altLang="en-US" sz="2000" dirty="0"/>
          </a:p>
        </p:txBody>
      </p:sp>
    </p:spTree>
    <p:extLst>
      <p:ext uri="{BB962C8B-B14F-4D97-AF65-F5344CB8AC3E}">
        <p14:creationId xmlns:p14="http://schemas.microsoft.com/office/powerpoint/2010/main" val="157836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Autofit/>
          </a:bodyPr>
          <a:lstStyle/>
          <a:p>
            <a:pPr eaLnBrk="1" hangingPunct="1"/>
            <a:r>
              <a:rPr lang="en-US" altLang="en-US" sz="3200" dirty="0"/>
              <a:t>Project Scope</a:t>
            </a:r>
          </a:p>
        </p:txBody>
      </p:sp>
      <p:sp>
        <p:nvSpPr>
          <p:cNvPr id="25603" name="Rectangle 3"/>
          <p:cNvSpPr>
            <a:spLocks noGrp="1" noChangeArrowheads="1"/>
          </p:cNvSpPr>
          <p:nvPr>
            <p:ph idx="1"/>
          </p:nvPr>
        </p:nvSpPr>
        <p:spPr/>
        <p:txBody>
          <a:bodyPr>
            <a:normAutofit/>
          </a:bodyPr>
          <a:lstStyle/>
          <a:p>
            <a:pPr>
              <a:defRPr/>
            </a:pPr>
            <a:r>
              <a:rPr lang="en-US" altLang="en-US" sz="2200" dirty="0"/>
              <a:t>Project funding limit</a:t>
            </a:r>
          </a:p>
          <a:p>
            <a:pPr lvl="1">
              <a:defRPr/>
            </a:pPr>
            <a:r>
              <a:rPr lang="en-US" altLang="en-US" b="1" i="1" dirty="0"/>
              <a:t>$200,000</a:t>
            </a:r>
            <a:r>
              <a:rPr lang="en-US" altLang="en-US" dirty="0"/>
              <a:t> minimum total project size for Roadway and Bicycle/Pedestrian.</a:t>
            </a:r>
          </a:p>
          <a:p>
            <a:pPr lvl="1">
              <a:defRPr/>
            </a:pPr>
            <a:r>
              <a:rPr lang="en-US" altLang="en-US" b="1" i="1" dirty="0"/>
              <a:t>$100,000</a:t>
            </a:r>
            <a:r>
              <a:rPr lang="en-US" altLang="en-US" dirty="0"/>
              <a:t> minimum total project size for Transit.</a:t>
            </a:r>
          </a:p>
          <a:p>
            <a:pPr lvl="1">
              <a:defRPr/>
            </a:pPr>
            <a:r>
              <a:rPr lang="en-US" altLang="en-US" b="1" i="1" dirty="0"/>
              <a:t>$100,000 - $200,000</a:t>
            </a:r>
            <a:r>
              <a:rPr lang="en-US" altLang="en-US" dirty="0"/>
              <a:t> project size for Roadway and Bicycle/Pedestrian may be allowed, but subject to approval by CAMPO Exec. Dir. prior to submittal.</a:t>
            </a:r>
          </a:p>
          <a:p>
            <a:pPr lvl="1">
              <a:defRPr/>
            </a:pPr>
            <a:r>
              <a:rPr lang="en-US" altLang="en-US" dirty="0"/>
              <a:t>Individual projects cannot exceed modal target funding limit</a:t>
            </a:r>
          </a:p>
          <a:p>
            <a:pPr marL="914400" lvl="2" indent="0" eaLnBrk="1" hangingPunct="1">
              <a:lnSpc>
                <a:spcPct val="80000"/>
              </a:lnSpc>
              <a:buFontTx/>
              <a:buNone/>
              <a:defRPr/>
            </a:pPr>
            <a:endParaRPr lang="en-US" altLang="en-US" sz="800" dirty="0"/>
          </a:p>
        </p:txBody>
      </p:sp>
    </p:spTree>
    <p:extLst>
      <p:ext uri="{BB962C8B-B14F-4D97-AF65-F5344CB8AC3E}">
        <p14:creationId xmlns:p14="http://schemas.microsoft.com/office/powerpoint/2010/main" val="225483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Autofit/>
          </a:bodyPr>
          <a:lstStyle/>
          <a:p>
            <a:pPr eaLnBrk="1" hangingPunct="1"/>
            <a:r>
              <a:rPr lang="en-US" altLang="en-US" sz="3200" dirty="0"/>
              <a:t>Project Submittal Limits</a:t>
            </a:r>
          </a:p>
        </p:txBody>
      </p:sp>
      <p:sp>
        <p:nvSpPr>
          <p:cNvPr id="25603" name="Rectangle 3"/>
          <p:cNvSpPr>
            <a:spLocks noGrp="1" noChangeArrowheads="1"/>
          </p:cNvSpPr>
          <p:nvPr>
            <p:ph idx="1"/>
          </p:nvPr>
        </p:nvSpPr>
        <p:spPr/>
        <p:txBody>
          <a:bodyPr>
            <a:normAutofit/>
          </a:bodyPr>
          <a:lstStyle/>
          <a:p>
            <a:pPr>
              <a:defRPr/>
            </a:pPr>
            <a:r>
              <a:rPr lang="en-US" altLang="en-US" dirty="0"/>
              <a:t>Per-Agency project submittal limit</a:t>
            </a:r>
          </a:p>
          <a:p>
            <a:pPr lvl="1" eaLnBrk="1" hangingPunct="1">
              <a:defRPr/>
            </a:pPr>
            <a:r>
              <a:rPr lang="en-US" altLang="en-US" dirty="0"/>
              <a:t>Transit, 3 per transit agency</a:t>
            </a:r>
          </a:p>
          <a:p>
            <a:pPr lvl="1" eaLnBrk="1" hangingPunct="1">
              <a:defRPr/>
            </a:pPr>
            <a:r>
              <a:rPr lang="en-US" altLang="en-US" dirty="0"/>
              <a:t>NCDOT Divisions, 3 per Division</a:t>
            </a:r>
          </a:p>
          <a:p>
            <a:pPr lvl="1">
              <a:defRPr/>
            </a:pPr>
            <a:r>
              <a:rPr lang="en-US" altLang="en-US" dirty="0"/>
              <a:t>Local Jurisdiction, Based on Population (Roadway and Bike/Ped) </a:t>
            </a:r>
          </a:p>
          <a:p>
            <a:pPr lvl="2">
              <a:defRPr/>
            </a:pPr>
            <a:r>
              <a:rPr lang="en-US" altLang="en-US" dirty="0"/>
              <a:t>&gt; 200,000   		=    5 projects per mode (10 total)</a:t>
            </a:r>
          </a:p>
          <a:p>
            <a:pPr lvl="2" eaLnBrk="1" hangingPunct="1">
              <a:defRPr/>
            </a:pPr>
            <a:r>
              <a:rPr lang="en-US" altLang="en-US" dirty="0"/>
              <a:t>100,000 – 200,000	=    4 projects per mode (8 total)</a:t>
            </a:r>
          </a:p>
          <a:p>
            <a:pPr lvl="2" eaLnBrk="1" hangingPunct="1">
              <a:defRPr/>
            </a:pPr>
            <a:r>
              <a:rPr lang="en-US" altLang="en-US" dirty="0"/>
              <a:t>&lt; 100,000		=    3 projects per mode (6 total)</a:t>
            </a:r>
          </a:p>
        </p:txBody>
      </p:sp>
    </p:spTree>
    <p:extLst>
      <p:ext uri="{BB962C8B-B14F-4D97-AF65-F5344CB8AC3E}">
        <p14:creationId xmlns:p14="http://schemas.microsoft.com/office/powerpoint/2010/main" val="3134521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3200" dirty="0"/>
              <a:t>Today’s Agenda</a:t>
            </a:r>
          </a:p>
        </p:txBody>
      </p:sp>
      <p:sp>
        <p:nvSpPr>
          <p:cNvPr id="17411" name="Rectangle 3"/>
          <p:cNvSpPr>
            <a:spLocks noGrp="1" noChangeArrowheads="1"/>
          </p:cNvSpPr>
          <p:nvPr>
            <p:ph idx="1"/>
          </p:nvPr>
        </p:nvSpPr>
        <p:spPr>
          <a:xfrm>
            <a:off x="457200" y="1676400"/>
            <a:ext cx="8229600" cy="4449763"/>
          </a:xfrm>
        </p:spPr>
        <p:txBody>
          <a:bodyPr>
            <a:normAutofit/>
          </a:bodyPr>
          <a:lstStyle/>
          <a:p>
            <a:pPr marL="514350" indent="-514350" eaLnBrk="1" hangingPunct="1">
              <a:lnSpc>
                <a:spcPct val="90000"/>
              </a:lnSpc>
              <a:buAutoNum type="arabicPeriod"/>
            </a:pPr>
            <a:r>
              <a:rPr lang="en-US" altLang="en-US" dirty="0"/>
              <a:t>Introduction to LAPP &amp; FFY25 Schedule</a:t>
            </a:r>
          </a:p>
          <a:p>
            <a:pPr marL="514350" indent="-514350" eaLnBrk="1" hangingPunct="1">
              <a:lnSpc>
                <a:spcPct val="90000"/>
              </a:lnSpc>
              <a:buAutoNum type="arabicPeriod"/>
            </a:pPr>
            <a:r>
              <a:rPr lang="en-US" altLang="en-US" dirty="0"/>
              <a:t>LAPP Eligibility &amp; Pre-Submittal Process</a:t>
            </a:r>
          </a:p>
          <a:p>
            <a:pPr marL="514350" indent="-514350" eaLnBrk="1" hangingPunct="1">
              <a:lnSpc>
                <a:spcPct val="90000"/>
              </a:lnSpc>
              <a:buAutoNum type="arabicPeriod"/>
            </a:pPr>
            <a:r>
              <a:rPr lang="en-US" altLang="en-US" dirty="0"/>
              <a:t>FHWA &amp; NCDOT Processes</a:t>
            </a:r>
          </a:p>
          <a:p>
            <a:pPr marL="514350" indent="-514350" eaLnBrk="1" hangingPunct="1">
              <a:lnSpc>
                <a:spcPct val="90000"/>
              </a:lnSpc>
              <a:buAutoNum type="arabicPeriod"/>
            </a:pPr>
            <a:r>
              <a:rPr lang="en-US" altLang="en-US" dirty="0"/>
              <a:t>LAPP Application Process</a:t>
            </a:r>
          </a:p>
          <a:p>
            <a:pPr marL="514350" indent="-514350" eaLnBrk="1" hangingPunct="1">
              <a:lnSpc>
                <a:spcPct val="90000"/>
              </a:lnSpc>
              <a:buAutoNum type="arabicPeriod"/>
            </a:pPr>
            <a:r>
              <a:rPr lang="en-US" altLang="en-US" dirty="0"/>
              <a:t>LAPP Scoring &amp; Selection Criteria</a:t>
            </a:r>
          </a:p>
        </p:txBody>
      </p:sp>
    </p:spTree>
    <p:extLst>
      <p:ext uri="{BB962C8B-B14F-4D97-AF65-F5344CB8AC3E}">
        <p14:creationId xmlns:p14="http://schemas.microsoft.com/office/powerpoint/2010/main" val="2876157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Project Submittal Limits</a:t>
            </a:r>
          </a:p>
        </p:txBody>
      </p:sp>
      <p:sp>
        <p:nvSpPr>
          <p:cNvPr id="3" name="Content Placeholder 2"/>
          <p:cNvSpPr>
            <a:spLocks noGrp="1"/>
          </p:cNvSpPr>
          <p:nvPr>
            <p:ph idx="1"/>
          </p:nvPr>
        </p:nvSpPr>
        <p:spPr/>
        <p:txBody>
          <a:bodyPr>
            <a:normAutofit/>
          </a:bodyPr>
          <a:lstStyle/>
          <a:p>
            <a:pPr marL="0" indent="0">
              <a:buNone/>
            </a:pPr>
            <a:r>
              <a:rPr lang="en-US" sz="2000" dirty="0"/>
              <a:t>Applicants with prior projects that have not obligated funds must reduce the number of allowable applications by the number of prior LAPP projects that did not meet authorization prior to the end of the federal fiscal year.</a:t>
            </a:r>
          </a:p>
          <a:p>
            <a:pPr marL="0" indent="0">
              <a:buNone/>
            </a:pPr>
            <a:r>
              <a:rPr lang="en-US" sz="2000" b="1" dirty="0"/>
              <a:t>Example: </a:t>
            </a:r>
            <a:r>
              <a:rPr lang="en-US" sz="2000" dirty="0"/>
              <a:t>Community A has a population  &lt; 100,000 and has two prior year bike/ped LAPP projects that do not have their funding authorization.  </a:t>
            </a:r>
          </a:p>
          <a:p>
            <a:r>
              <a:rPr lang="en-US" sz="2000" dirty="0"/>
              <a:t>The policy allows Community A to submit one project per mode. </a:t>
            </a:r>
          </a:p>
          <a:p>
            <a:r>
              <a:rPr lang="en-US" sz="2000" dirty="0"/>
              <a:t>If Community A has three outstanding LAPP projects, Community A would still be allowed to submit one total project.</a:t>
            </a:r>
          </a:p>
          <a:p>
            <a:pPr marL="0" indent="0">
              <a:buNone/>
            </a:pPr>
            <a:endParaRPr lang="en-US" dirty="0"/>
          </a:p>
        </p:txBody>
      </p:sp>
    </p:spTree>
    <p:extLst>
      <p:ext uri="{BB962C8B-B14F-4D97-AF65-F5344CB8AC3E}">
        <p14:creationId xmlns:p14="http://schemas.microsoft.com/office/powerpoint/2010/main" val="213449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Autofit/>
          </a:bodyPr>
          <a:lstStyle/>
          <a:p>
            <a:pPr eaLnBrk="1" hangingPunct="1"/>
            <a:r>
              <a:rPr lang="en-US" altLang="en-US" sz="3200" dirty="0"/>
              <a:t>Unfunded Projects</a:t>
            </a:r>
          </a:p>
        </p:txBody>
      </p:sp>
      <p:sp>
        <p:nvSpPr>
          <p:cNvPr id="25603" name="Rectangle 3"/>
          <p:cNvSpPr>
            <a:spLocks noGrp="1" noChangeArrowheads="1"/>
          </p:cNvSpPr>
          <p:nvPr>
            <p:ph idx="1"/>
          </p:nvPr>
        </p:nvSpPr>
        <p:spPr/>
        <p:txBody>
          <a:bodyPr>
            <a:normAutofit/>
          </a:bodyPr>
          <a:lstStyle/>
          <a:p>
            <a:pPr>
              <a:defRPr/>
            </a:pPr>
            <a:r>
              <a:rPr lang="en-US" altLang="en-US" dirty="0"/>
              <a:t>No unfunded project carryover</a:t>
            </a:r>
          </a:p>
          <a:p>
            <a:pPr lvl="1">
              <a:defRPr/>
            </a:pPr>
            <a:r>
              <a:rPr lang="en-US" altLang="en-US" dirty="0"/>
              <a:t>Project resubmittal with updated information required</a:t>
            </a:r>
          </a:p>
          <a:p>
            <a:pPr lvl="2">
              <a:defRPr/>
            </a:pPr>
            <a:r>
              <a:rPr lang="en-US" altLang="en-US" dirty="0"/>
              <a:t>Scope may change</a:t>
            </a:r>
          </a:p>
          <a:p>
            <a:pPr lvl="2">
              <a:defRPr/>
            </a:pPr>
            <a:r>
              <a:rPr lang="en-US" altLang="en-US" dirty="0"/>
              <a:t>Cost may change</a:t>
            </a:r>
          </a:p>
          <a:p>
            <a:pPr lvl="2">
              <a:defRPr/>
            </a:pPr>
            <a:r>
              <a:rPr lang="en-US" altLang="en-US" dirty="0"/>
              <a:t>Priority may change</a:t>
            </a:r>
          </a:p>
          <a:p>
            <a:pPr lvl="2">
              <a:defRPr/>
            </a:pPr>
            <a:r>
              <a:rPr lang="en-US" altLang="en-US" dirty="0"/>
              <a:t>Prior submittal notation</a:t>
            </a:r>
          </a:p>
        </p:txBody>
      </p:sp>
    </p:spTree>
    <p:extLst>
      <p:ext uri="{BB962C8B-B14F-4D97-AF65-F5344CB8AC3E}">
        <p14:creationId xmlns:p14="http://schemas.microsoft.com/office/powerpoint/2010/main" val="3912957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Autofit/>
          </a:bodyPr>
          <a:lstStyle/>
          <a:p>
            <a:pPr eaLnBrk="1" hangingPunct="1"/>
            <a:r>
              <a:rPr lang="en-US" altLang="en-US" sz="3200" dirty="0">
                <a:highlight>
                  <a:srgbClr val="FFFF00"/>
                </a:highlight>
              </a:rPr>
              <a:t>Pre-Submittal Process</a:t>
            </a:r>
          </a:p>
        </p:txBody>
      </p:sp>
      <p:sp>
        <p:nvSpPr>
          <p:cNvPr id="22531" name="Rectangle 3"/>
          <p:cNvSpPr>
            <a:spLocks noGrp="1" noChangeArrowheads="1"/>
          </p:cNvSpPr>
          <p:nvPr>
            <p:ph idx="1"/>
          </p:nvPr>
        </p:nvSpPr>
        <p:spPr/>
        <p:txBody>
          <a:bodyPr>
            <a:normAutofit/>
          </a:bodyPr>
          <a:lstStyle/>
          <a:p>
            <a:pPr>
              <a:defRPr/>
            </a:pPr>
            <a:r>
              <a:rPr lang="en-US" sz="2200" dirty="0"/>
              <a:t>Review of project submittals to ensure:</a:t>
            </a:r>
          </a:p>
          <a:p>
            <a:pPr lvl="1">
              <a:defRPr/>
            </a:pPr>
            <a:r>
              <a:rPr lang="en-US" dirty="0"/>
              <a:t>Scope clarity</a:t>
            </a:r>
          </a:p>
          <a:p>
            <a:pPr lvl="1">
              <a:defRPr/>
            </a:pPr>
            <a:r>
              <a:rPr lang="en-US" dirty="0"/>
              <a:t>Better understanding of project specifics</a:t>
            </a:r>
          </a:p>
          <a:p>
            <a:pPr>
              <a:defRPr/>
            </a:pPr>
            <a:r>
              <a:rPr lang="en-US" sz="2200" dirty="0"/>
              <a:t>Pre-Submittal Panel</a:t>
            </a:r>
          </a:p>
          <a:p>
            <a:pPr lvl="1">
              <a:defRPr/>
            </a:pPr>
            <a:r>
              <a:rPr lang="en-US" dirty="0"/>
              <a:t>NCDOT, FHWA, CAMPO staff</a:t>
            </a:r>
          </a:p>
          <a:p>
            <a:pPr marL="914400" lvl="2" indent="0" eaLnBrk="1" hangingPunct="1">
              <a:lnSpc>
                <a:spcPct val="80000"/>
              </a:lnSpc>
              <a:buFontTx/>
              <a:buNone/>
              <a:defRPr/>
            </a:pPr>
            <a:endParaRPr lang="en-US" sz="1800" dirty="0"/>
          </a:p>
        </p:txBody>
      </p:sp>
    </p:spTree>
    <p:extLst>
      <p:ext uri="{BB962C8B-B14F-4D97-AF65-F5344CB8AC3E}">
        <p14:creationId xmlns:p14="http://schemas.microsoft.com/office/powerpoint/2010/main" val="3987764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C0F3-F009-4F71-99F8-04A3B5563501}"/>
              </a:ext>
            </a:extLst>
          </p:cNvPr>
          <p:cNvSpPr>
            <a:spLocks noGrp="1"/>
          </p:cNvSpPr>
          <p:nvPr>
            <p:ph type="title"/>
          </p:nvPr>
        </p:nvSpPr>
        <p:spPr/>
        <p:txBody>
          <a:bodyPr/>
          <a:lstStyle/>
          <a:p>
            <a:pPr eaLnBrk="1" hangingPunct="1"/>
            <a:r>
              <a:rPr lang="en-US" altLang="en-US" dirty="0"/>
              <a:t>Required Pre-Submittal Information</a:t>
            </a:r>
          </a:p>
        </p:txBody>
      </p:sp>
      <p:sp>
        <p:nvSpPr>
          <p:cNvPr id="84994" name="Rectangle 2"/>
          <p:cNvSpPr>
            <a:spLocks noGrp="1" noChangeArrowheads="1"/>
          </p:cNvSpPr>
          <p:nvPr>
            <p:ph idx="1"/>
          </p:nvPr>
        </p:nvSpPr>
        <p:spPr/>
        <p:txBody>
          <a:bodyPr>
            <a:normAutofit/>
          </a:bodyPr>
          <a:lstStyle/>
          <a:p>
            <a:pPr marL="457200" lvl="1" indent="0" eaLnBrk="1" hangingPunct="1">
              <a:buNone/>
            </a:pPr>
            <a:r>
              <a:rPr lang="en-US" altLang="en-US" b="1" dirty="0"/>
              <a:t>Items required prior to the Pre-Submittal Meeting</a:t>
            </a:r>
            <a:r>
              <a:rPr lang="en-US" altLang="en-US" dirty="0"/>
              <a:t>:</a:t>
            </a:r>
          </a:p>
          <a:p>
            <a:pPr lvl="1"/>
            <a:r>
              <a:rPr lang="en-US" altLang="en-US" dirty="0"/>
              <a:t>Project Description</a:t>
            </a:r>
          </a:p>
          <a:p>
            <a:pPr lvl="1" eaLnBrk="1" hangingPunct="1"/>
            <a:r>
              <a:rPr lang="en-US" altLang="en-US" dirty="0"/>
              <a:t>Problem Statement</a:t>
            </a:r>
          </a:p>
          <a:p>
            <a:pPr lvl="1" eaLnBrk="1" hangingPunct="1"/>
            <a:r>
              <a:rPr lang="en-US" altLang="en-US" dirty="0"/>
              <a:t>Project Estimate</a:t>
            </a:r>
          </a:p>
          <a:p>
            <a:pPr lvl="1" eaLnBrk="1" hangingPunct="1"/>
            <a:r>
              <a:rPr lang="en-US" altLang="en-US" dirty="0"/>
              <a:t>Project Schedule</a:t>
            </a:r>
          </a:p>
          <a:p>
            <a:pPr lvl="1" eaLnBrk="1" hangingPunct="1"/>
            <a:r>
              <a:rPr lang="en-US" altLang="en-US" dirty="0"/>
              <a:t>Project Map </a:t>
            </a:r>
          </a:p>
          <a:p>
            <a:pPr lvl="1" eaLnBrk="1" hangingPunct="1"/>
            <a:r>
              <a:rPr lang="en-US" altLang="en-US" dirty="0"/>
              <a:t>GIS Data</a:t>
            </a:r>
          </a:p>
          <a:p>
            <a:pPr lvl="1" eaLnBrk="1" hangingPunct="1"/>
            <a:r>
              <a:rPr lang="en-US" altLang="en-US" dirty="0"/>
              <a:t>Parallel Route for New Location Roadway Projects</a:t>
            </a:r>
          </a:p>
          <a:p>
            <a:pPr lvl="1" eaLnBrk="1" hangingPunct="1"/>
            <a:endParaRPr lang="en-US" altLang="en-US" dirty="0"/>
          </a:p>
          <a:p>
            <a:pPr lvl="1">
              <a:buFont typeface="Wingdings" pitchFamily="2" charset="2"/>
              <a:buChar char="v"/>
            </a:pPr>
            <a:r>
              <a:rPr lang="en-US" altLang="en-US" b="1" i="1" dirty="0">
                <a:solidFill>
                  <a:schemeClr val="tx1"/>
                </a:solidFill>
              </a:rPr>
              <a:t>Pre-Submittal Deadline: September 20, 2023</a:t>
            </a:r>
            <a:endParaRPr lang="en-US" altLang="en-US" sz="2400" dirty="0"/>
          </a:p>
        </p:txBody>
      </p:sp>
      <p:sp>
        <p:nvSpPr>
          <p:cNvPr id="84995" name="Rectangle 3"/>
          <p:cNvSpPr>
            <a:spLocks noChangeArrowheads="1"/>
          </p:cNvSpPr>
          <p:nvPr/>
        </p:nvSpPr>
        <p:spPr bwMode="auto">
          <a:xfrm>
            <a:off x="3886200" y="152400"/>
            <a:ext cx="4800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2F5897"/>
              </a:solidFill>
              <a:effectLst/>
              <a:uLnTx/>
              <a:uFillTx/>
              <a:latin typeface="Century Gothic"/>
              <a:ea typeface="+mn-ea"/>
              <a:cs typeface="+mn-cs"/>
            </a:endParaRPr>
          </a:p>
        </p:txBody>
      </p:sp>
    </p:spTree>
    <p:extLst>
      <p:ext uri="{BB962C8B-B14F-4D97-AF65-F5344CB8AC3E}">
        <p14:creationId xmlns:p14="http://schemas.microsoft.com/office/powerpoint/2010/main" val="222608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fontAlgn="auto">
              <a:spcAft>
                <a:spcPts val="0"/>
              </a:spcAft>
              <a:defRPr/>
            </a:pPr>
            <a:r>
              <a:rPr lang="en-GB" sz="3600" dirty="0"/>
              <a:t>Pre-Submittal Sign-Up</a:t>
            </a:r>
            <a:endParaRPr lang="en-US" sz="3600" dirty="0"/>
          </a:p>
        </p:txBody>
      </p:sp>
      <p:sp>
        <p:nvSpPr>
          <p:cNvPr id="3" name="Content Placeholder 2"/>
          <p:cNvSpPr>
            <a:spLocks noGrp="1"/>
          </p:cNvSpPr>
          <p:nvPr>
            <p:ph sz="half" idx="2"/>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Content Placeholder 7">
            <a:extLst>
              <a:ext uri="{FF2B5EF4-FFF2-40B4-BE49-F238E27FC236}">
                <a16:creationId xmlns:a16="http://schemas.microsoft.com/office/drawing/2014/main" id="{CADC344B-BB2C-4774-88FE-1FEB4FF94C95}"/>
              </a:ext>
            </a:extLst>
          </p:cNvPr>
          <p:cNvSpPr>
            <a:spLocks noGrp="1"/>
          </p:cNvSpPr>
          <p:nvPr>
            <p:ph sz="quarter" idx="13"/>
          </p:nvPr>
        </p:nvSpPr>
        <p:spPr>
          <a:xfrm>
            <a:off x="609600" y="1752600"/>
            <a:ext cx="3436327" cy="4450080"/>
          </a:xfrm>
        </p:spPr>
        <p:txBody>
          <a:bodyPr>
            <a:normAutofit/>
          </a:bodyPr>
          <a:lstStyle/>
          <a:p>
            <a:r>
              <a:rPr lang="en-US" dirty="0">
                <a:hlinkClick r:id="rId2"/>
              </a:rPr>
              <a:t>Link to Sign-Up Genius</a:t>
            </a:r>
            <a:endParaRPr lang="en-US" dirty="0">
              <a:solidFill>
                <a:srgbClr val="FF0000"/>
              </a:solidFill>
            </a:endParaRPr>
          </a:p>
          <a:p>
            <a:pPr>
              <a:defRPr/>
            </a:pPr>
            <a:r>
              <a:rPr lang="en-US" sz="2200" dirty="0"/>
              <a:t>Meeting Schedule:</a:t>
            </a:r>
          </a:p>
          <a:p>
            <a:pPr lvl="1">
              <a:defRPr/>
            </a:pPr>
            <a:r>
              <a:rPr lang="en-US" dirty="0"/>
              <a:t>September 25, 26, &amp; 28.</a:t>
            </a:r>
          </a:p>
          <a:p>
            <a:pPr lvl="1">
              <a:defRPr/>
            </a:pPr>
            <a:r>
              <a:rPr lang="en-US" dirty="0"/>
              <a:t>Schedule 30 – 60-minute windows to review submissions, depending on number of projects (up to 2 per half hour)</a:t>
            </a:r>
          </a:p>
          <a:p>
            <a:r>
              <a:rPr lang="en-US" dirty="0"/>
              <a:t>Deadline to sign up is </a:t>
            </a:r>
            <a:r>
              <a:rPr lang="en-US" b="1" dirty="0"/>
              <a:t>September 20, 2023</a:t>
            </a:r>
            <a:r>
              <a:rPr lang="en-US" dirty="0"/>
              <a:t>.</a:t>
            </a:r>
          </a:p>
        </p:txBody>
      </p:sp>
      <p:pic>
        <p:nvPicPr>
          <p:cNvPr id="5" name="Picture 4">
            <a:extLst>
              <a:ext uri="{FF2B5EF4-FFF2-40B4-BE49-F238E27FC236}">
                <a16:creationId xmlns:a16="http://schemas.microsoft.com/office/drawing/2014/main" id="{5448ABBB-E199-2CAF-31E4-5ED7F7165B9E}"/>
              </a:ext>
            </a:extLst>
          </p:cNvPr>
          <p:cNvPicPr>
            <a:picLocks noChangeAspect="1"/>
          </p:cNvPicPr>
          <p:nvPr/>
        </p:nvPicPr>
        <p:blipFill>
          <a:blip r:embed="rId3"/>
          <a:stretch>
            <a:fillRect/>
          </a:stretch>
        </p:blipFill>
        <p:spPr>
          <a:xfrm>
            <a:off x="4343400" y="2438400"/>
            <a:ext cx="4419600" cy="2180913"/>
          </a:xfrm>
          <a:prstGeom prst="rect">
            <a:avLst/>
          </a:prstGeom>
        </p:spPr>
      </p:pic>
    </p:spTree>
    <p:extLst>
      <p:ext uri="{BB962C8B-B14F-4D97-AF65-F5344CB8AC3E}">
        <p14:creationId xmlns:p14="http://schemas.microsoft.com/office/powerpoint/2010/main" val="124627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89C3-5A3B-487A-B4D9-F7236A0B5F44}"/>
              </a:ext>
            </a:extLst>
          </p:cNvPr>
          <p:cNvSpPr>
            <a:spLocks noGrp="1"/>
          </p:cNvSpPr>
          <p:nvPr>
            <p:ph type="title"/>
          </p:nvPr>
        </p:nvSpPr>
        <p:spPr/>
        <p:txBody>
          <a:bodyPr/>
          <a:lstStyle/>
          <a:p>
            <a:pPr marL="0" indent="0"/>
            <a:r>
              <a:rPr lang="en-US" sz="3200" dirty="0"/>
              <a:t>Cost Estimates</a:t>
            </a:r>
          </a:p>
        </p:txBody>
      </p:sp>
      <p:sp>
        <p:nvSpPr>
          <p:cNvPr id="3" name="Content Placeholder 2">
            <a:extLst>
              <a:ext uri="{FF2B5EF4-FFF2-40B4-BE49-F238E27FC236}">
                <a16:creationId xmlns:a16="http://schemas.microsoft.com/office/drawing/2014/main" id="{C20E7AF4-169E-41FB-9EBE-89E7C7CCEE19}"/>
              </a:ext>
            </a:extLst>
          </p:cNvPr>
          <p:cNvSpPr>
            <a:spLocks noGrp="1"/>
          </p:cNvSpPr>
          <p:nvPr>
            <p:ph idx="1"/>
          </p:nvPr>
        </p:nvSpPr>
        <p:spPr/>
        <p:txBody>
          <a:bodyPr>
            <a:normAutofit lnSpcReduction="10000"/>
          </a:bodyPr>
          <a:lstStyle/>
          <a:p>
            <a:r>
              <a:rPr lang="en-US" sz="2000" dirty="0"/>
              <a:t>Cost Estimate Must be 2 Years within Application Year</a:t>
            </a:r>
          </a:p>
          <a:p>
            <a:r>
              <a:rPr lang="en-US" sz="2000" dirty="0"/>
              <a:t>Contingency:</a:t>
            </a:r>
          </a:p>
          <a:p>
            <a:pPr marL="0" indent="0">
              <a:buNone/>
            </a:pPr>
            <a:r>
              <a:rPr lang="en-US" sz="2000" dirty="0"/>
              <a:t>	Required Contingency: 25%</a:t>
            </a:r>
          </a:p>
          <a:p>
            <a:pPr marL="0" indent="0">
              <a:buNone/>
            </a:pPr>
            <a:r>
              <a:rPr lang="en-US" sz="2000" dirty="0"/>
              <a:t>	STRONGLY Recommended Variable Contingency</a:t>
            </a: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ea typeface="Calibri" panose="020F0502020204030204" pitchFamily="34" charset="0"/>
                <a:cs typeface="Times New Roman" panose="02020603050405020304" pitchFamily="18" charset="0"/>
              </a:rPr>
              <a:t>NCDOT Review Fees for Roadway and Bike/Ped Projects (10% or $5,000 – whichever is greater)</a:t>
            </a:r>
          </a:p>
          <a:p>
            <a:pPr marL="0" indent="0">
              <a:buNone/>
            </a:pPr>
            <a:endParaRPr lang="en-US" sz="2000" dirty="0"/>
          </a:p>
          <a:p>
            <a:pPr marL="0" indent="0">
              <a:buNone/>
            </a:pPr>
            <a:endParaRPr lang="en-US" dirty="0"/>
          </a:p>
        </p:txBody>
      </p:sp>
      <p:graphicFrame>
        <p:nvGraphicFramePr>
          <p:cNvPr id="4" name="Table 3">
            <a:extLst>
              <a:ext uri="{FF2B5EF4-FFF2-40B4-BE49-F238E27FC236}">
                <a16:creationId xmlns:a16="http://schemas.microsoft.com/office/drawing/2014/main" id="{6A5B7118-66EC-4FCE-9C3A-FDEFCE77D432}"/>
              </a:ext>
            </a:extLst>
          </p:cNvPr>
          <p:cNvGraphicFramePr>
            <a:graphicFrameLocks noGrp="1"/>
          </p:cNvGraphicFramePr>
          <p:nvPr>
            <p:extLst>
              <p:ext uri="{D42A27DB-BD31-4B8C-83A1-F6EECF244321}">
                <p14:modId xmlns:p14="http://schemas.microsoft.com/office/powerpoint/2010/main" val="220364169"/>
              </p:ext>
            </p:extLst>
          </p:nvPr>
        </p:nvGraphicFramePr>
        <p:xfrm>
          <a:off x="1676400" y="3350776"/>
          <a:ext cx="5181598" cy="1676079"/>
        </p:xfrm>
        <a:graphic>
          <a:graphicData uri="http://schemas.openxmlformats.org/drawingml/2006/table">
            <a:tbl>
              <a:tblPr firstRow="1" bandRow="1">
                <a:tableStyleId>{5C22544A-7EE6-4342-B048-85BDC9FD1C3A}</a:tableStyleId>
              </a:tblPr>
              <a:tblGrid>
                <a:gridCol w="1248578">
                  <a:extLst>
                    <a:ext uri="{9D8B030D-6E8A-4147-A177-3AD203B41FA5}">
                      <a16:colId xmlns:a16="http://schemas.microsoft.com/office/drawing/2014/main" val="949006333"/>
                    </a:ext>
                  </a:extLst>
                </a:gridCol>
                <a:gridCol w="1248578">
                  <a:extLst>
                    <a:ext uri="{9D8B030D-6E8A-4147-A177-3AD203B41FA5}">
                      <a16:colId xmlns:a16="http://schemas.microsoft.com/office/drawing/2014/main" val="2818916974"/>
                    </a:ext>
                  </a:extLst>
                </a:gridCol>
                <a:gridCol w="1248578">
                  <a:extLst>
                    <a:ext uri="{9D8B030D-6E8A-4147-A177-3AD203B41FA5}">
                      <a16:colId xmlns:a16="http://schemas.microsoft.com/office/drawing/2014/main" val="4254209428"/>
                    </a:ext>
                  </a:extLst>
                </a:gridCol>
                <a:gridCol w="1435864">
                  <a:extLst>
                    <a:ext uri="{9D8B030D-6E8A-4147-A177-3AD203B41FA5}">
                      <a16:colId xmlns:a16="http://schemas.microsoft.com/office/drawing/2014/main" val="1835066835"/>
                    </a:ext>
                  </a:extLst>
                </a:gridCol>
              </a:tblGrid>
              <a:tr h="672678">
                <a:tc gridSpan="3">
                  <a:txBody>
                    <a:bodyPr/>
                    <a:lstStyle/>
                    <a:p>
                      <a:pPr algn="ctr"/>
                      <a:r>
                        <a:rPr lang="en-US" sz="1600" dirty="0"/>
                        <a:t>Phases Completed</a:t>
                      </a:r>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a:txBody>
                    <a:bodyPr/>
                    <a:lstStyle/>
                    <a:p>
                      <a:r>
                        <a:rPr lang="en-US" sz="1400" dirty="0"/>
                        <a:t>Recommended Contingency</a:t>
                      </a:r>
                    </a:p>
                  </a:txBody>
                  <a:tcPr marL="68580" marR="68580" marT="34290" marB="34290"/>
                </a:tc>
                <a:extLst>
                  <a:ext uri="{0D108BD9-81ED-4DB2-BD59-A6C34878D82A}">
                    <a16:rowId xmlns:a16="http://schemas.microsoft.com/office/drawing/2014/main" val="1549704804"/>
                  </a:ext>
                </a:extLst>
              </a:tr>
              <a:tr h="334467">
                <a:tc>
                  <a:txBody>
                    <a:bodyPr/>
                    <a:lstStyle/>
                    <a:p>
                      <a:r>
                        <a:rPr lang="en-US" sz="1400" dirty="0"/>
                        <a:t>PE </a:t>
                      </a:r>
                    </a:p>
                  </a:txBody>
                  <a:tcPr marL="68580" marR="68580" marT="34290" marB="34290"/>
                </a:tc>
                <a:tc>
                  <a:txBody>
                    <a:bodyPr/>
                    <a:lstStyle/>
                    <a:p>
                      <a:r>
                        <a:rPr lang="en-US" sz="1400" dirty="0"/>
                        <a:t>ROW</a:t>
                      </a:r>
                    </a:p>
                  </a:txBody>
                  <a:tcPr marL="68580" marR="68580" marT="34290" marB="34290"/>
                </a:tc>
                <a:tc>
                  <a:txBody>
                    <a:bodyPr/>
                    <a:lstStyle/>
                    <a:p>
                      <a:r>
                        <a:rPr lang="en-US" sz="1400" dirty="0"/>
                        <a:t>CON</a:t>
                      </a:r>
                    </a:p>
                  </a:txBody>
                  <a:tcPr marL="68580" marR="68580" marT="34290" marB="34290"/>
                </a:tc>
                <a:tc>
                  <a:txBody>
                    <a:bodyPr/>
                    <a:lstStyle/>
                    <a:p>
                      <a:r>
                        <a:rPr lang="en-US" sz="1400" dirty="0"/>
                        <a:t>45%</a:t>
                      </a:r>
                    </a:p>
                  </a:txBody>
                  <a:tcPr marL="68580" marR="68580" marT="34290" marB="34290"/>
                </a:tc>
                <a:extLst>
                  <a:ext uri="{0D108BD9-81ED-4DB2-BD59-A6C34878D82A}">
                    <a16:rowId xmlns:a16="http://schemas.microsoft.com/office/drawing/2014/main" val="507815742"/>
                  </a:ext>
                </a:extLst>
              </a:tr>
              <a:tr h="334467">
                <a:tc>
                  <a:txBody>
                    <a:bodyPr/>
                    <a:lstStyle/>
                    <a:p>
                      <a:r>
                        <a:rPr lang="en-US" sz="1400" dirty="0"/>
                        <a:t>PE </a:t>
                      </a:r>
                    </a:p>
                  </a:txBody>
                  <a:tcPr marL="68580" marR="68580" marT="34290" marB="34290"/>
                </a:tc>
                <a:tc>
                  <a:txBody>
                    <a:bodyPr/>
                    <a:lstStyle/>
                    <a:p>
                      <a:r>
                        <a:rPr lang="en-US" sz="1400" dirty="0"/>
                        <a:t>ROW</a:t>
                      </a:r>
                    </a:p>
                  </a:txBody>
                  <a:tcPr marL="68580" marR="68580" marT="34290" marB="34290"/>
                </a:tc>
                <a:tc>
                  <a:txBody>
                    <a:bodyPr/>
                    <a:lstStyle/>
                    <a:p>
                      <a:r>
                        <a:rPr lang="en-US" sz="1400" dirty="0"/>
                        <a:t>CON</a:t>
                      </a:r>
                    </a:p>
                  </a:txBody>
                  <a:tcPr marL="68580" marR="68580" marT="34290" marB="34290"/>
                </a:tc>
                <a:tc>
                  <a:txBody>
                    <a:bodyPr/>
                    <a:lstStyle/>
                    <a:p>
                      <a:r>
                        <a:rPr lang="en-US" sz="1400" dirty="0"/>
                        <a:t>30%</a:t>
                      </a:r>
                    </a:p>
                  </a:txBody>
                  <a:tcPr marL="68580" marR="68580" marT="34290" marB="34290"/>
                </a:tc>
                <a:extLst>
                  <a:ext uri="{0D108BD9-81ED-4DB2-BD59-A6C34878D82A}">
                    <a16:rowId xmlns:a16="http://schemas.microsoft.com/office/drawing/2014/main" val="3217575720"/>
                  </a:ext>
                </a:extLst>
              </a:tr>
              <a:tr h="334467">
                <a:tc>
                  <a:txBody>
                    <a:bodyPr/>
                    <a:lstStyle/>
                    <a:p>
                      <a:r>
                        <a:rPr lang="en-US" sz="1400" dirty="0"/>
                        <a:t>PE</a:t>
                      </a:r>
                    </a:p>
                  </a:txBody>
                  <a:tcPr marL="68580" marR="68580" marT="34290" marB="34290"/>
                </a:tc>
                <a:tc>
                  <a:txBody>
                    <a:bodyPr/>
                    <a:lstStyle/>
                    <a:p>
                      <a:r>
                        <a:rPr lang="en-US" sz="1400" dirty="0"/>
                        <a:t>ROW</a:t>
                      </a:r>
                    </a:p>
                  </a:txBody>
                  <a:tcPr marL="68580" marR="68580" marT="34290" marB="34290"/>
                </a:tc>
                <a:tc>
                  <a:txBody>
                    <a:bodyPr/>
                    <a:lstStyle/>
                    <a:p>
                      <a:r>
                        <a:rPr lang="en-US" sz="1400" dirty="0"/>
                        <a:t>CON</a:t>
                      </a:r>
                    </a:p>
                  </a:txBody>
                  <a:tcPr marL="68580" marR="68580" marT="34290" marB="34290"/>
                </a:tc>
                <a:tc>
                  <a:txBody>
                    <a:bodyPr/>
                    <a:lstStyle/>
                    <a:p>
                      <a:r>
                        <a:rPr lang="en-US" sz="1400" dirty="0"/>
                        <a:t>25%</a:t>
                      </a:r>
                    </a:p>
                  </a:txBody>
                  <a:tcPr marL="68580" marR="68580" marT="34290" marB="34290"/>
                </a:tc>
                <a:extLst>
                  <a:ext uri="{0D108BD9-81ED-4DB2-BD59-A6C34878D82A}">
                    <a16:rowId xmlns:a16="http://schemas.microsoft.com/office/drawing/2014/main" val="169530433"/>
                  </a:ext>
                </a:extLst>
              </a:tr>
            </a:tbl>
          </a:graphicData>
        </a:graphic>
      </p:graphicFrame>
      <p:pic>
        <p:nvPicPr>
          <p:cNvPr id="5" name="Picture 4">
            <a:extLst>
              <a:ext uri="{FF2B5EF4-FFF2-40B4-BE49-F238E27FC236}">
                <a16:creationId xmlns:a16="http://schemas.microsoft.com/office/drawing/2014/main" id="{9F691FD9-49B4-4C6F-A5A6-71AFE2FEFE29}"/>
              </a:ext>
            </a:extLst>
          </p:cNvPr>
          <p:cNvPicPr>
            <a:picLocks noChangeAspect="1"/>
          </p:cNvPicPr>
          <p:nvPr/>
        </p:nvPicPr>
        <p:blipFill>
          <a:blip r:embed="rId2"/>
          <a:stretch>
            <a:fillRect/>
          </a:stretch>
        </p:blipFill>
        <p:spPr>
          <a:xfrm>
            <a:off x="2457450" y="4407070"/>
            <a:ext cx="171450" cy="171450"/>
          </a:xfrm>
          <a:prstGeom prst="rect">
            <a:avLst/>
          </a:prstGeom>
        </p:spPr>
      </p:pic>
      <p:pic>
        <p:nvPicPr>
          <p:cNvPr id="6" name="Picture 5">
            <a:extLst>
              <a:ext uri="{FF2B5EF4-FFF2-40B4-BE49-F238E27FC236}">
                <a16:creationId xmlns:a16="http://schemas.microsoft.com/office/drawing/2014/main" id="{0F1AE731-5563-446E-AD80-B3010C04E5FC}"/>
              </a:ext>
            </a:extLst>
          </p:cNvPr>
          <p:cNvPicPr>
            <a:picLocks noChangeAspect="1"/>
          </p:cNvPicPr>
          <p:nvPr/>
        </p:nvPicPr>
        <p:blipFill>
          <a:blip r:embed="rId2"/>
          <a:stretch>
            <a:fillRect/>
          </a:stretch>
        </p:blipFill>
        <p:spPr>
          <a:xfrm>
            <a:off x="2457450" y="4779339"/>
            <a:ext cx="171450" cy="171450"/>
          </a:xfrm>
          <a:prstGeom prst="rect">
            <a:avLst/>
          </a:prstGeom>
        </p:spPr>
      </p:pic>
      <p:pic>
        <p:nvPicPr>
          <p:cNvPr id="7" name="Picture 6">
            <a:extLst>
              <a:ext uri="{FF2B5EF4-FFF2-40B4-BE49-F238E27FC236}">
                <a16:creationId xmlns:a16="http://schemas.microsoft.com/office/drawing/2014/main" id="{78098E86-DEDC-4EC4-9914-231F34333A08}"/>
              </a:ext>
            </a:extLst>
          </p:cNvPr>
          <p:cNvPicPr>
            <a:picLocks noChangeAspect="1"/>
          </p:cNvPicPr>
          <p:nvPr/>
        </p:nvPicPr>
        <p:blipFill>
          <a:blip r:embed="rId2"/>
          <a:stretch>
            <a:fillRect/>
          </a:stretch>
        </p:blipFill>
        <p:spPr>
          <a:xfrm>
            <a:off x="3762375" y="4779339"/>
            <a:ext cx="171450" cy="171450"/>
          </a:xfrm>
          <a:prstGeom prst="rect">
            <a:avLst/>
          </a:prstGeom>
        </p:spPr>
      </p:pic>
    </p:spTree>
    <p:extLst>
      <p:ext uri="{BB962C8B-B14F-4D97-AF65-F5344CB8AC3E}">
        <p14:creationId xmlns:p14="http://schemas.microsoft.com/office/powerpoint/2010/main" val="1198470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325B-8F85-4546-A8EA-999AC38D5CA1}"/>
              </a:ext>
            </a:extLst>
          </p:cNvPr>
          <p:cNvSpPr>
            <a:spLocks noGrp="1"/>
          </p:cNvSpPr>
          <p:nvPr>
            <p:ph type="title"/>
          </p:nvPr>
        </p:nvSpPr>
        <p:spPr>
          <a:xfrm>
            <a:off x="762000" y="381000"/>
            <a:ext cx="7620000" cy="914400"/>
          </a:xfrm>
        </p:spPr>
        <p:txBody>
          <a:bodyPr>
            <a:normAutofit/>
          </a:bodyPr>
          <a:lstStyle/>
          <a:p>
            <a:r>
              <a:rPr lang="en-US" sz="3200" dirty="0"/>
              <a:t>Parallel Route Selection Requirement</a:t>
            </a:r>
          </a:p>
        </p:txBody>
      </p:sp>
      <p:sp>
        <p:nvSpPr>
          <p:cNvPr id="3" name="Content Placeholder 2">
            <a:extLst>
              <a:ext uri="{FF2B5EF4-FFF2-40B4-BE49-F238E27FC236}">
                <a16:creationId xmlns:a16="http://schemas.microsoft.com/office/drawing/2014/main" id="{C4930F28-4A2C-4355-8213-FE2A53303CE2}"/>
              </a:ext>
            </a:extLst>
          </p:cNvPr>
          <p:cNvSpPr>
            <a:spLocks noGrp="1"/>
          </p:cNvSpPr>
          <p:nvPr>
            <p:ph idx="1"/>
          </p:nvPr>
        </p:nvSpPr>
        <p:spPr/>
        <p:txBody>
          <a:bodyPr>
            <a:normAutofit/>
          </a:bodyPr>
          <a:lstStyle/>
          <a:p>
            <a:r>
              <a:rPr lang="en-US" dirty="0"/>
              <a:t>Roadway project on new location are evaluated using a “parallel route”</a:t>
            </a:r>
          </a:p>
          <a:p>
            <a:pPr lvl="1"/>
            <a:r>
              <a:rPr lang="en-US" sz="1800" i="1" dirty="0"/>
              <a:t>TEAAS (Safety)</a:t>
            </a:r>
          </a:p>
          <a:p>
            <a:pPr lvl="1"/>
            <a:r>
              <a:rPr lang="en-US" sz="1800" i="1" dirty="0"/>
              <a:t>V/C Ratio</a:t>
            </a:r>
          </a:p>
          <a:p>
            <a:pPr lvl="1"/>
            <a:r>
              <a:rPr lang="en-US" sz="1800" i="1" dirty="0"/>
              <a:t>Travel Time Savings</a:t>
            </a:r>
          </a:p>
          <a:p>
            <a:pPr lvl="1"/>
            <a:endParaRPr lang="en-US" sz="1800" i="1" dirty="0"/>
          </a:p>
          <a:p>
            <a:pPr marL="96012" lvl="1" indent="0">
              <a:buNone/>
            </a:pPr>
            <a:r>
              <a:rPr lang="en-US" sz="1800" dirty="0"/>
              <a:t>Add field to application for parallel route and require submittal prior to pre-submittal meetings. This will allow time for discussion and collection of TEAAS reports prior to submittal window deadline.</a:t>
            </a:r>
          </a:p>
        </p:txBody>
      </p:sp>
    </p:spTree>
    <p:extLst>
      <p:ext uri="{BB962C8B-B14F-4D97-AF65-F5344CB8AC3E}">
        <p14:creationId xmlns:p14="http://schemas.microsoft.com/office/powerpoint/2010/main" val="158335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altLang="en-US" sz="4500" dirty="0"/>
              <a:t>FHWA</a:t>
            </a:r>
            <a:br>
              <a:rPr lang="en-US" altLang="en-US" sz="4500" dirty="0"/>
            </a:br>
            <a:r>
              <a:rPr lang="en-US" altLang="en-US" sz="4500" dirty="0"/>
              <a:t>Transportation Conformity</a:t>
            </a:r>
            <a:br>
              <a:rPr lang="en-US" altLang="en-US" sz="4500" dirty="0"/>
            </a:br>
            <a:r>
              <a:rPr lang="en-US" altLang="en-US" sz="4500" dirty="0"/>
              <a:t>CMAQ/NEPA</a:t>
            </a:r>
            <a:br>
              <a:rPr lang="en-US" altLang="en-US" dirty="0"/>
            </a:br>
            <a:endParaRPr lang="en-US" sz="2100" dirty="0"/>
          </a:p>
        </p:txBody>
      </p:sp>
      <p:sp>
        <p:nvSpPr>
          <p:cNvPr id="3" name="Subtitle 2">
            <a:extLst>
              <a:ext uri="{FF2B5EF4-FFF2-40B4-BE49-F238E27FC236}">
                <a16:creationId xmlns:a16="http://schemas.microsoft.com/office/drawing/2014/main" id="{4A329C11-C69C-4527-94B9-03C86382EDDE}"/>
              </a:ext>
            </a:extLst>
          </p:cNvPr>
          <p:cNvSpPr>
            <a:spLocks noGrp="1"/>
          </p:cNvSpPr>
          <p:nvPr>
            <p:ph type="subTitle" idx="1"/>
          </p:nvPr>
        </p:nvSpPr>
        <p:spPr/>
        <p:txBody>
          <a:bodyPr/>
          <a:lstStyle/>
          <a:p>
            <a:r>
              <a:rPr lang="en-US" altLang="en-US" dirty="0"/>
              <a:t>Joe Geigle &amp; Loretta Barren</a:t>
            </a:r>
            <a:endParaRPr lang="en-US" dirty="0"/>
          </a:p>
        </p:txBody>
      </p:sp>
    </p:spTree>
    <p:extLst>
      <p:ext uri="{BB962C8B-B14F-4D97-AF65-F5344CB8AC3E}">
        <p14:creationId xmlns:p14="http://schemas.microsoft.com/office/powerpoint/2010/main" val="427521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dirty="0">
                <a:latin typeface="Trebuchet MS" pitchFamily="34" charset="0"/>
              </a:rPr>
              <a:t>Transportation</a:t>
            </a:r>
            <a:br>
              <a:rPr lang="en-US" altLang="en-US" dirty="0">
                <a:latin typeface="Trebuchet MS" pitchFamily="34" charset="0"/>
              </a:rPr>
            </a:br>
            <a:r>
              <a:rPr lang="en-US" altLang="en-US" dirty="0">
                <a:latin typeface="Trebuchet MS" pitchFamily="34" charset="0"/>
              </a:rPr>
              <a:t>Conformity</a:t>
            </a:r>
            <a:endParaRPr lang="en-US" dirty="0"/>
          </a:p>
        </p:txBody>
      </p:sp>
      <p:sp>
        <p:nvSpPr>
          <p:cNvPr id="3" name="Text Placeholder 2">
            <a:extLst>
              <a:ext uri="{FF2B5EF4-FFF2-40B4-BE49-F238E27FC236}">
                <a16:creationId xmlns:a16="http://schemas.microsoft.com/office/drawing/2014/main" id="{1C482D21-7D74-46AA-8CF7-5B4C5508529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612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a:defRPr/>
            </a:pPr>
            <a:r>
              <a:rPr lang="en-GB" b="1" dirty="0"/>
              <a:t>What is Transportation Conformity?</a:t>
            </a:r>
            <a:endParaRPr lang="en-US" b="1" dirty="0"/>
          </a:p>
        </p:txBody>
      </p:sp>
      <p:sp>
        <p:nvSpPr>
          <p:cNvPr id="29699" name="Rectangle 3"/>
          <p:cNvSpPr>
            <a:spLocks noGrp="1" noChangeArrowheads="1"/>
          </p:cNvSpPr>
          <p:nvPr>
            <p:ph idx="1"/>
          </p:nvPr>
        </p:nvSpPr>
        <p:spPr/>
        <p:txBody>
          <a:bodyPr/>
          <a:lstStyle/>
          <a:p>
            <a:pPr>
              <a:lnSpc>
                <a:spcPct val="90000"/>
              </a:lnSpc>
              <a:spcBef>
                <a:spcPct val="0"/>
              </a:spcBef>
            </a:pPr>
            <a:r>
              <a:rPr lang="en-US" altLang="en-US" dirty="0"/>
              <a:t>It’s how we ensure that Federal funding and approval goes to transportation activities that are consistent with air quality (AQ) goals</a:t>
            </a:r>
          </a:p>
          <a:p>
            <a:pPr>
              <a:lnSpc>
                <a:spcPct val="90000"/>
              </a:lnSpc>
              <a:spcBef>
                <a:spcPct val="0"/>
              </a:spcBef>
              <a:buFontTx/>
              <a:buNone/>
            </a:pPr>
            <a:endParaRPr lang="en-US" altLang="en-US" dirty="0"/>
          </a:p>
          <a:p>
            <a:pPr>
              <a:lnSpc>
                <a:spcPct val="90000"/>
              </a:lnSpc>
              <a:spcBef>
                <a:spcPct val="0"/>
              </a:spcBef>
            </a:pPr>
            <a:endParaRPr lang="en-US" altLang="en-US" dirty="0"/>
          </a:p>
        </p:txBody>
      </p:sp>
      <p:sp>
        <p:nvSpPr>
          <p:cNvPr id="29700" name="Text Box 4"/>
          <p:cNvSpPr txBox="1">
            <a:spLocks noChangeArrowheads="1"/>
          </p:cNvSpPr>
          <p:nvPr/>
        </p:nvSpPr>
        <p:spPr bwMode="auto">
          <a:xfrm>
            <a:off x="1576388" y="19204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685800" eaLnBrk="1" hangingPunct="1">
              <a:spcBef>
                <a:spcPct val="0"/>
              </a:spcBef>
              <a:buNone/>
            </a:pPr>
            <a:endParaRPr lang="en-GB" altLang="en-US" sz="1350">
              <a:solidFill>
                <a:srgbClr val="000099"/>
              </a:solidFill>
            </a:endParaRPr>
          </a:p>
        </p:txBody>
      </p:sp>
    </p:spTree>
    <p:extLst>
      <p:ext uri="{BB962C8B-B14F-4D97-AF65-F5344CB8AC3E}">
        <p14:creationId xmlns:p14="http://schemas.microsoft.com/office/powerpoint/2010/main" val="3408014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3200" dirty="0"/>
              <a:t>LAPP: Introduction</a:t>
            </a:r>
          </a:p>
        </p:txBody>
      </p:sp>
      <p:sp>
        <p:nvSpPr>
          <p:cNvPr id="18435" name="Rectangle 3"/>
          <p:cNvSpPr>
            <a:spLocks noGrp="1" noChangeArrowheads="1"/>
          </p:cNvSpPr>
          <p:nvPr>
            <p:ph idx="1"/>
          </p:nvPr>
        </p:nvSpPr>
        <p:spPr/>
        <p:txBody>
          <a:bodyPr>
            <a:normAutofit fontScale="62500" lnSpcReduction="20000"/>
          </a:bodyPr>
          <a:lstStyle/>
          <a:p>
            <a:pPr eaLnBrk="1" hangingPunct="1">
              <a:lnSpc>
                <a:spcPct val="120000"/>
              </a:lnSpc>
            </a:pPr>
            <a:r>
              <a:rPr lang="en-US" altLang="en-US" sz="3200" dirty="0"/>
              <a:t>In March 2010, the TAC directed staff to create the Locally Administered Projects Program.</a:t>
            </a:r>
          </a:p>
          <a:p>
            <a:pPr lvl="1" eaLnBrk="1" hangingPunct="1">
              <a:lnSpc>
                <a:spcPct val="120000"/>
              </a:lnSpc>
            </a:pPr>
            <a:r>
              <a:rPr lang="en-US" altLang="en-US" sz="2900" dirty="0"/>
              <a:t>Holistic approach to identify &amp; prioritize highly effective projects</a:t>
            </a:r>
          </a:p>
          <a:p>
            <a:pPr lvl="1" eaLnBrk="1" hangingPunct="1">
              <a:lnSpc>
                <a:spcPct val="120000"/>
              </a:lnSpc>
            </a:pPr>
            <a:r>
              <a:rPr lang="en-US" altLang="en-US" sz="2900" dirty="0"/>
              <a:t>Utilize available fund sources in a more efficient manner</a:t>
            </a:r>
          </a:p>
          <a:p>
            <a:pPr lvl="1" eaLnBrk="1" hangingPunct="1">
              <a:lnSpc>
                <a:spcPct val="120000"/>
              </a:lnSpc>
            </a:pPr>
            <a:r>
              <a:rPr lang="en-US" altLang="en-US" sz="2900" dirty="0"/>
              <a:t>Avoid future Federal rescissions to the maximum extent possible</a:t>
            </a:r>
          </a:p>
          <a:p>
            <a:pPr lvl="1" eaLnBrk="1" hangingPunct="1">
              <a:lnSpc>
                <a:spcPct val="120000"/>
              </a:lnSpc>
            </a:pPr>
            <a:r>
              <a:rPr lang="en-US" altLang="en-US" sz="2900" dirty="0"/>
              <a:t>Establish an annual modal investment mix to guide investments</a:t>
            </a:r>
          </a:p>
          <a:p>
            <a:pPr lvl="1" eaLnBrk="1" hangingPunct="1">
              <a:lnSpc>
                <a:spcPct val="120000"/>
              </a:lnSpc>
            </a:pPr>
            <a:r>
              <a:rPr lang="en-US" altLang="en-US" sz="2900" dirty="0"/>
              <a:t>Create an appropriate project tracking system to monitor status and ensure obligation and expenditure of programmed funds</a:t>
            </a:r>
          </a:p>
          <a:p>
            <a:pPr lvl="1" eaLnBrk="1" hangingPunct="1">
              <a:lnSpc>
                <a:spcPct val="120000"/>
              </a:lnSpc>
            </a:pPr>
            <a:r>
              <a:rPr lang="en-US" altLang="en-US" sz="2900" dirty="0"/>
              <a:t>Establish a training program</a:t>
            </a:r>
          </a:p>
        </p:txBody>
      </p:sp>
    </p:spTree>
    <p:extLst>
      <p:ext uri="{BB962C8B-B14F-4D97-AF65-F5344CB8AC3E}">
        <p14:creationId xmlns:p14="http://schemas.microsoft.com/office/powerpoint/2010/main" val="154913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A027-5B15-4AC5-A9A0-64F3DD54C3EA}"/>
              </a:ext>
            </a:extLst>
          </p:cNvPr>
          <p:cNvSpPr>
            <a:spLocks noGrp="1"/>
          </p:cNvSpPr>
          <p:nvPr>
            <p:ph type="title"/>
          </p:nvPr>
        </p:nvSpPr>
        <p:spPr/>
        <p:txBody>
          <a:bodyPr>
            <a:normAutofit/>
          </a:bodyPr>
          <a:lstStyle/>
          <a:p>
            <a:r>
              <a:rPr lang="en-US" b="1" dirty="0"/>
              <a:t>CAMPO</a:t>
            </a:r>
            <a:br>
              <a:rPr lang="en-US" b="1" dirty="0"/>
            </a:br>
            <a:r>
              <a:rPr lang="en-US" b="1" dirty="0"/>
              <a:t>Conformity Impacted Counties</a:t>
            </a:r>
          </a:p>
        </p:txBody>
      </p:sp>
      <p:sp>
        <p:nvSpPr>
          <p:cNvPr id="3" name="Content Placeholder 2">
            <a:extLst>
              <a:ext uri="{FF2B5EF4-FFF2-40B4-BE49-F238E27FC236}">
                <a16:creationId xmlns:a16="http://schemas.microsoft.com/office/drawing/2014/main" id="{9EDAE29F-B501-4C53-A365-BA40DE8318CB}"/>
              </a:ext>
            </a:extLst>
          </p:cNvPr>
          <p:cNvSpPr>
            <a:spLocks noGrp="1"/>
          </p:cNvSpPr>
          <p:nvPr>
            <p:ph idx="1"/>
          </p:nvPr>
        </p:nvSpPr>
        <p:spPr/>
        <p:txBody>
          <a:bodyPr/>
          <a:lstStyle/>
          <a:p>
            <a:r>
              <a:rPr lang="en-US" dirty="0"/>
              <a:t>Franklin</a:t>
            </a:r>
          </a:p>
          <a:p>
            <a:r>
              <a:rPr lang="en-US" dirty="0"/>
              <a:t>Granville</a:t>
            </a:r>
          </a:p>
          <a:p>
            <a:r>
              <a:rPr lang="en-US" dirty="0"/>
              <a:t>Johnston</a:t>
            </a:r>
          </a:p>
          <a:p>
            <a:r>
              <a:rPr lang="en-US" dirty="0"/>
              <a:t>Wake</a:t>
            </a:r>
          </a:p>
        </p:txBody>
      </p:sp>
    </p:spTree>
    <p:extLst>
      <p:ext uri="{BB962C8B-B14F-4D97-AF65-F5344CB8AC3E}">
        <p14:creationId xmlns:p14="http://schemas.microsoft.com/office/powerpoint/2010/main" val="943483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Autofit/>
          </a:bodyPr>
          <a:lstStyle/>
          <a:p>
            <a:pPr algn="l">
              <a:defRPr/>
            </a:pPr>
            <a:r>
              <a:rPr lang="en-GB" b="1" dirty="0"/>
              <a:t>What if conformity determination cannot be made?</a:t>
            </a:r>
            <a:endParaRPr lang="en-US" b="1" dirty="0"/>
          </a:p>
        </p:txBody>
      </p:sp>
      <p:sp>
        <p:nvSpPr>
          <p:cNvPr id="31747" name="Rectangle 3"/>
          <p:cNvSpPr>
            <a:spLocks noGrp="1" noChangeArrowheads="1"/>
          </p:cNvSpPr>
          <p:nvPr>
            <p:ph idx="1"/>
          </p:nvPr>
        </p:nvSpPr>
        <p:spPr/>
        <p:txBody>
          <a:bodyPr/>
          <a:lstStyle/>
          <a:p>
            <a:r>
              <a:rPr lang="en-US" altLang="en-US" sz="2100" dirty="0"/>
              <a:t>The use of Federal aid funds is stopped</a:t>
            </a:r>
          </a:p>
          <a:p>
            <a:pPr lvl="1"/>
            <a:r>
              <a:rPr lang="en-US" altLang="en-US" dirty="0"/>
              <a:t>Impacts design work, right-of-way acquisition, construction, permitting and approval of environmental documents</a:t>
            </a:r>
          </a:p>
          <a:p>
            <a:pPr lvl="1">
              <a:buFontTx/>
              <a:buChar char="•"/>
            </a:pPr>
            <a:endParaRPr lang="en-US" altLang="en-US" dirty="0"/>
          </a:p>
          <a:p>
            <a:pPr lvl="2"/>
            <a:endParaRPr lang="en-US" altLang="en-US" dirty="0"/>
          </a:p>
        </p:txBody>
      </p:sp>
      <p:sp>
        <p:nvSpPr>
          <p:cNvPr id="31748" name="Text Box 4"/>
          <p:cNvSpPr txBox="1">
            <a:spLocks noChangeArrowheads="1"/>
          </p:cNvSpPr>
          <p:nvPr/>
        </p:nvSpPr>
        <p:spPr bwMode="auto">
          <a:xfrm>
            <a:off x="1671638" y="15787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685800" eaLnBrk="1" hangingPunct="1">
              <a:spcBef>
                <a:spcPct val="0"/>
              </a:spcBef>
              <a:buNone/>
            </a:pPr>
            <a:endParaRPr lang="en-GB" altLang="en-US" sz="1350">
              <a:solidFill>
                <a:srgbClr val="000099"/>
              </a:solidFill>
            </a:endParaRPr>
          </a:p>
        </p:txBody>
      </p:sp>
    </p:spTree>
    <p:extLst>
      <p:ext uri="{BB962C8B-B14F-4D97-AF65-F5344CB8AC3E}">
        <p14:creationId xmlns:p14="http://schemas.microsoft.com/office/powerpoint/2010/main" val="3253248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a:bodyPr>
          <a:lstStyle/>
          <a:p>
            <a:pPr algn="l">
              <a:defRPr/>
            </a:pPr>
            <a:r>
              <a:rPr lang="en-US" b="1" dirty="0"/>
              <a:t>What are conformity triggers?</a:t>
            </a:r>
            <a:endParaRPr lang="en-US" b="1" dirty="0">
              <a:effectLst>
                <a:outerShdw blurRad="38100" dist="38100" dir="2700000" algn="tl">
                  <a:srgbClr val="C0C0C0"/>
                </a:outerShdw>
              </a:effectLst>
            </a:endParaRPr>
          </a:p>
        </p:txBody>
      </p:sp>
      <p:sp>
        <p:nvSpPr>
          <p:cNvPr id="32771" name="Rectangle 3"/>
          <p:cNvSpPr>
            <a:spLocks noGrp="1" noChangeArrowheads="1"/>
          </p:cNvSpPr>
          <p:nvPr>
            <p:ph idx="1"/>
          </p:nvPr>
        </p:nvSpPr>
        <p:spPr/>
        <p:txBody>
          <a:bodyPr/>
          <a:lstStyle/>
          <a:p>
            <a:r>
              <a:rPr lang="en-US" altLang="en-US" sz="2100" dirty="0"/>
              <a:t>Change of project scope</a:t>
            </a:r>
          </a:p>
          <a:p>
            <a:pPr lvl="1"/>
            <a:r>
              <a:rPr lang="en-US" altLang="en-US" dirty="0"/>
              <a:t>Change in number of lanes</a:t>
            </a:r>
          </a:p>
          <a:p>
            <a:pPr lvl="1"/>
            <a:r>
              <a:rPr lang="en-US" altLang="en-US" dirty="0"/>
              <a:t>Auxiliary lanes</a:t>
            </a:r>
          </a:p>
          <a:p>
            <a:pPr lvl="1"/>
            <a:r>
              <a:rPr lang="en-US" altLang="en-US" dirty="0"/>
              <a:t>Managed lanes (HOV/HOT)</a:t>
            </a:r>
          </a:p>
          <a:p>
            <a:pPr lvl="1"/>
            <a:r>
              <a:rPr lang="en-US" altLang="en-US" dirty="0"/>
              <a:t>Change in project length</a:t>
            </a:r>
          </a:p>
          <a:p>
            <a:pPr lvl="1"/>
            <a:r>
              <a:rPr lang="en-US" altLang="en-US" dirty="0"/>
              <a:t>Addition/deletion of an interchange</a:t>
            </a:r>
          </a:p>
          <a:p>
            <a:pPr lvl="1"/>
            <a:r>
              <a:rPr lang="en-US" altLang="en-US" dirty="0"/>
              <a:t>Replacing an intersection with an interchange</a:t>
            </a:r>
          </a:p>
          <a:p>
            <a:pPr>
              <a:buFontTx/>
              <a:buNone/>
            </a:pPr>
            <a:endParaRPr lang="en-US" altLang="en-US" sz="2100" dirty="0"/>
          </a:p>
        </p:txBody>
      </p:sp>
      <p:sp>
        <p:nvSpPr>
          <p:cNvPr id="32772" name="Text Box 4"/>
          <p:cNvSpPr txBox="1">
            <a:spLocks noChangeArrowheads="1"/>
          </p:cNvSpPr>
          <p:nvPr/>
        </p:nvSpPr>
        <p:spPr bwMode="auto">
          <a:xfrm>
            <a:off x="1671638" y="15787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685800" eaLnBrk="1" hangingPunct="1">
              <a:spcBef>
                <a:spcPct val="0"/>
              </a:spcBef>
              <a:buNone/>
            </a:pPr>
            <a:endParaRPr lang="en-GB" altLang="en-US" sz="1350">
              <a:solidFill>
                <a:srgbClr val="000099"/>
              </a:solidFill>
            </a:endParaRPr>
          </a:p>
        </p:txBody>
      </p:sp>
    </p:spTree>
    <p:extLst>
      <p:ext uri="{BB962C8B-B14F-4D97-AF65-F5344CB8AC3E}">
        <p14:creationId xmlns:p14="http://schemas.microsoft.com/office/powerpoint/2010/main" val="2542208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Autofit/>
          </a:bodyPr>
          <a:lstStyle/>
          <a:p>
            <a:pPr>
              <a:defRPr/>
            </a:pPr>
            <a:r>
              <a:rPr lang="en-GB" b="1" dirty="0"/>
              <a:t>What initiates the need for a conformity determination?</a:t>
            </a:r>
            <a:endParaRPr lang="en-US" b="1" dirty="0"/>
          </a:p>
        </p:txBody>
      </p:sp>
      <p:sp>
        <p:nvSpPr>
          <p:cNvPr id="40963" name="Rectangle 3"/>
          <p:cNvSpPr>
            <a:spLocks noGrp="1" noChangeArrowheads="1"/>
          </p:cNvSpPr>
          <p:nvPr>
            <p:ph idx="1"/>
          </p:nvPr>
        </p:nvSpPr>
        <p:spPr/>
        <p:txBody>
          <a:bodyPr rtlCol="0">
            <a:normAutofit/>
          </a:bodyPr>
          <a:lstStyle/>
          <a:p>
            <a:pPr>
              <a:defRPr/>
            </a:pPr>
            <a:r>
              <a:rPr lang="en-US" dirty="0"/>
              <a:t>Adoption or amendment of a MTP</a:t>
            </a:r>
          </a:p>
          <a:p>
            <a:pPr>
              <a:defRPr/>
            </a:pPr>
            <a:r>
              <a:rPr lang="en-US" dirty="0"/>
              <a:t>Adoption or amendment of a local TIP or STIP </a:t>
            </a:r>
            <a:r>
              <a:rPr lang="en-US" sz="1800" dirty="0"/>
              <a:t>(</a:t>
            </a:r>
            <a:r>
              <a:rPr lang="en-US" sz="1800" i="1" dirty="0"/>
              <a:t>project scope, horizon year or termini change during project development – NEPA)</a:t>
            </a:r>
            <a:endParaRPr lang="en-US" sz="1800" dirty="0"/>
          </a:p>
          <a:p>
            <a:pPr marL="0" indent="0">
              <a:buNone/>
              <a:defRPr/>
            </a:pPr>
            <a:endParaRPr lang="en-US" dirty="0">
              <a:solidFill>
                <a:schemeClr val="tx1">
                  <a:lumMod val="50000"/>
                  <a:lumOff val="50000"/>
                </a:schemeClr>
              </a:solidFill>
            </a:endParaRPr>
          </a:p>
        </p:txBody>
      </p:sp>
      <p:sp>
        <p:nvSpPr>
          <p:cNvPr id="33796" name="Text Box 4"/>
          <p:cNvSpPr txBox="1">
            <a:spLocks noChangeArrowheads="1"/>
          </p:cNvSpPr>
          <p:nvPr/>
        </p:nvSpPr>
        <p:spPr bwMode="auto">
          <a:xfrm>
            <a:off x="1671638" y="15787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685800" eaLnBrk="1" hangingPunct="1">
              <a:spcBef>
                <a:spcPct val="0"/>
              </a:spcBef>
              <a:buNone/>
            </a:pPr>
            <a:endParaRPr lang="en-GB" altLang="en-US" sz="1350">
              <a:solidFill>
                <a:srgbClr val="000099"/>
              </a:solidFill>
            </a:endParaRPr>
          </a:p>
        </p:txBody>
      </p:sp>
    </p:spTree>
    <p:extLst>
      <p:ext uri="{BB962C8B-B14F-4D97-AF65-F5344CB8AC3E}">
        <p14:creationId xmlns:p14="http://schemas.microsoft.com/office/powerpoint/2010/main" val="206524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itle 3"/>
          <p:cNvSpPr>
            <a:spLocks noGrp="1"/>
          </p:cNvSpPr>
          <p:nvPr>
            <p:ph type="title"/>
          </p:nvPr>
        </p:nvSpPr>
        <p:spPr>
          <a:xfrm>
            <a:off x="437305" y="771872"/>
            <a:ext cx="8229600" cy="1240077"/>
          </a:xfrm>
        </p:spPr>
        <p:txBody>
          <a:bodyPr/>
          <a:lstStyle/>
          <a:p>
            <a:r>
              <a:rPr lang="en-US" altLang="en-US" b="1" dirty="0"/>
              <a:t>Transportation Conformity Implications</a:t>
            </a:r>
          </a:p>
        </p:txBody>
      </p:sp>
      <p:sp>
        <p:nvSpPr>
          <p:cNvPr id="34818" name="Text Placeholder 4"/>
          <p:cNvSpPr>
            <a:spLocks noGrp="1"/>
          </p:cNvSpPr>
          <p:nvPr>
            <p:ph type="body" idx="1"/>
          </p:nvPr>
        </p:nvSpPr>
        <p:spPr/>
        <p:txBody>
          <a:bodyPr>
            <a:normAutofit/>
          </a:bodyPr>
          <a:lstStyle/>
          <a:p>
            <a:r>
              <a:rPr lang="en-US" altLang="en-US" dirty="0"/>
              <a:t>Conformity Implications</a:t>
            </a:r>
          </a:p>
        </p:txBody>
      </p:sp>
      <p:sp>
        <p:nvSpPr>
          <p:cNvPr id="7" name="Text Placeholder 6"/>
          <p:cNvSpPr>
            <a:spLocks noGrp="1"/>
          </p:cNvSpPr>
          <p:nvPr>
            <p:ph type="body" sz="quarter" idx="3"/>
          </p:nvPr>
        </p:nvSpPr>
        <p:spPr/>
        <p:txBody>
          <a:bodyPr>
            <a:normAutofit/>
          </a:bodyPr>
          <a:lstStyle/>
          <a:p>
            <a:pPr>
              <a:defRPr/>
            </a:pPr>
            <a:r>
              <a:rPr lang="en-US" dirty="0"/>
              <a:t>NO Conformity Implications</a:t>
            </a:r>
          </a:p>
        </p:txBody>
      </p:sp>
      <p:sp>
        <p:nvSpPr>
          <p:cNvPr id="34820" name="Content Placeholder 5"/>
          <p:cNvSpPr>
            <a:spLocks noGrp="1"/>
          </p:cNvSpPr>
          <p:nvPr>
            <p:ph sz="quarter" idx="13"/>
          </p:nvPr>
        </p:nvSpPr>
        <p:spPr/>
        <p:txBody>
          <a:bodyPr/>
          <a:lstStyle/>
          <a:p>
            <a:r>
              <a:rPr lang="en-US" altLang="en-US" dirty="0"/>
              <a:t>Projects in non-attainment or maintenance areas</a:t>
            </a:r>
          </a:p>
          <a:p>
            <a:r>
              <a:rPr lang="en-US" altLang="en-US" dirty="0"/>
              <a:t>Amendments (unless the project is exempt)</a:t>
            </a:r>
          </a:p>
          <a:p>
            <a:endParaRPr lang="en-US" altLang="en-US" dirty="0"/>
          </a:p>
        </p:txBody>
      </p:sp>
      <p:sp>
        <p:nvSpPr>
          <p:cNvPr id="34821" name="Content Placeholder 7"/>
          <p:cNvSpPr>
            <a:spLocks noGrp="1"/>
          </p:cNvSpPr>
          <p:nvPr>
            <p:ph sz="quarter" idx="14"/>
          </p:nvPr>
        </p:nvSpPr>
        <p:spPr/>
        <p:txBody>
          <a:bodyPr/>
          <a:lstStyle/>
          <a:p>
            <a:r>
              <a:rPr lang="en-US" altLang="en-US"/>
              <a:t>Projects NOT in non-attainment or maintenance areas</a:t>
            </a:r>
          </a:p>
          <a:p>
            <a:r>
              <a:rPr lang="en-US" altLang="en-US"/>
              <a:t>Administrative Modifications</a:t>
            </a:r>
          </a:p>
          <a:p>
            <a:r>
              <a:rPr lang="en-US" altLang="en-US"/>
              <a:t>Exempt projects</a:t>
            </a:r>
          </a:p>
        </p:txBody>
      </p:sp>
    </p:spTree>
    <p:extLst>
      <p:ext uri="{BB962C8B-B14F-4D97-AF65-F5344CB8AC3E}">
        <p14:creationId xmlns:p14="http://schemas.microsoft.com/office/powerpoint/2010/main" val="202732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a:t>Planning and Transportation Conformity Amendment Timelines</a:t>
            </a:r>
          </a:p>
        </p:txBody>
      </p:sp>
      <p:sp>
        <p:nvSpPr>
          <p:cNvPr id="35843" name="Content Placeholder 2"/>
          <p:cNvSpPr>
            <a:spLocks noGrp="1"/>
          </p:cNvSpPr>
          <p:nvPr>
            <p:ph idx="1"/>
          </p:nvPr>
        </p:nvSpPr>
        <p:spPr/>
        <p:txBody>
          <a:bodyPr>
            <a:normAutofit/>
          </a:bodyPr>
          <a:lstStyle/>
          <a:p>
            <a:r>
              <a:rPr lang="en-US" altLang="en-US" sz="2100" dirty="0"/>
              <a:t>Planning (no conformity)</a:t>
            </a:r>
          </a:p>
          <a:p>
            <a:pPr lvl="1"/>
            <a:r>
              <a:rPr lang="en-US" altLang="en-US" sz="1350" dirty="0"/>
              <a:t>2 to 3 months to add a project to MTP/TIP/STIP</a:t>
            </a:r>
          </a:p>
          <a:p>
            <a:r>
              <a:rPr lang="en-US" altLang="en-US" sz="2100" dirty="0"/>
              <a:t>Planning (with transportation conformity)</a:t>
            </a:r>
          </a:p>
          <a:p>
            <a:pPr lvl="1"/>
            <a:r>
              <a:rPr lang="en-US" altLang="en-US" sz="1350" dirty="0"/>
              <a:t>4 to 6 months conformity </a:t>
            </a:r>
            <a:r>
              <a:rPr lang="en-US" altLang="en-US" sz="1350" dirty="0">
                <a:solidFill>
                  <a:srgbClr val="FF0000"/>
                </a:solidFill>
              </a:rPr>
              <a:t>without</a:t>
            </a:r>
            <a:r>
              <a:rPr lang="en-US" altLang="en-US" sz="1350" dirty="0"/>
              <a:t> a regional emissions analysis</a:t>
            </a:r>
          </a:p>
          <a:p>
            <a:pPr lvl="1"/>
            <a:r>
              <a:rPr lang="en-US" altLang="en-US" sz="1350" dirty="0"/>
              <a:t>9 to 12 months conformity </a:t>
            </a:r>
            <a:r>
              <a:rPr lang="en-US" altLang="en-US" sz="1350" dirty="0">
                <a:solidFill>
                  <a:srgbClr val="FF0000"/>
                </a:solidFill>
              </a:rPr>
              <a:t>with</a:t>
            </a:r>
            <a:r>
              <a:rPr lang="en-US" altLang="en-US" sz="1350" dirty="0"/>
              <a:t> a regional emissions analysis</a:t>
            </a:r>
          </a:p>
        </p:txBody>
      </p:sp>
    </p:spTree>
    <p:extLst>
      <p:ext uri="{BB962C8B-B14F-4D97-AF65-F5344CB8AC3E}">
        <p14:creationId xmlns:p14="http://schemas.microsoft.com/office/powerpoint/2010/main" val="342568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F6AD5F-7505-478F-AC8A-1ED821C8500B}"/>
              </a:ext>
            </a:extLst>
          </p:cNvPr>
          <p:cNvSpPr>
            <a:spLocks noGrp="1"/>
          </p:cNvSpPr>
          <p:nvPr>
            <p:ph type="title"/>
          </p:nvPr>
        </p:nvSpPr>
        <p:spPr/>
        <p:txBody>
          <a:bodyPr/>
          <a:lstStyle/>
          <a:p>
            <a:r>
              <a:rPr lang="en-US" sz="6600" dirty="0">
                <a:latin typeface="Trebuchet MS" panose="020B0603020202020204" pitchFamily="34" charset="0"/>
              </a:rPr>
              <a:t>CMAQ</a:t>
            </a:r>
          </a:p>
        </p:txBody>
      </p:sp>
      <p:sp>
        <p:nvSpPr>
          <p:cNvPr id="6" name="Text Placeholder 5">
            <a:extLst>
              <a:ext uri="{FF2B5EF4-FFF2-40B4-BE49-F238E27FC236}">
                <a16:creationId xmlns:a16="http://schemas.microsoft.com/office/drawing/2014/main" id="{FA0B64AD-2713-44FE-8C04-8AFC83528022}"/>
              </a:ext>
            </a:extLst>
          </p:cNvPr>
          <p:cNvSpPr>
            <a:spLocks noGrp="1"/>
          </p:cNvSpPr>
          <p:nvPr>
            <p:ph type="body" idx="1"/>
          </p:nvPr>
        </p:nvSpPr>
        <p:spPr/>
        <p:txBody>
          <a:bodyPr>
            <a:normAutofit/>
          </a:bodyPr>
          <a:lstStyle/>
          <a:p>
            <a:r>
              <a:rPr lang="en-US" altLang="en-US" dirty="0"/>
              <a:t>Congestion Mitigation &amp; Air Quality Program</a:t>
            </a:r>
            <a:endParaRPr lang="en-US" dirty="0"/>
          </a:p>
        </p:txBody>
      </p:sp>
    </p:spTree>
    <p:extLst>
      <p:ext uri="{BB962C8B-B14F-4D97-AF65-F5344CB8AC3E}">
        <p14:creationId xmlns:p14="http://schemas.microsoft.com/office/powerpoint/2010/main" val="3923179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sz="3300" b="1" dirty="0">
                <a:effectLst>
                  <a:outerShdw blurRad="38100" dist="38100" dir="2700000" algn="tl">
                    <a:srgbClr val="C0C0C0"/>
                  </a:outerShdw>
                </a:effectLst>
              </a:rPr>
              <a:t>Congestion Mitigation &amp; Air Quality Program (CMAQ)</a:t>
            </a:r>
          </a:p>
        </p:txBody>
      </p:sp>
      <p:sp>
        <p:nvSpPr>
          <p:cNvPr id="114691" name="Rectangle 3"/>
          <p:cNvSpPr>
            <a:spLocks noGrp="1" noChangeArrowheads="1"/>
          </p:cNvSpPr>
          <p:nvPr>
            <p:ph idx="1"/>
          </p:nvPr>
        </p:nvSpPr>
        <p:spPr/>
        <p:txBody>
          <a:bodyPr>
            <a:normAutofit/>
          </a:bodyPr>
          <a:lstStyle/>
          <a:p>
            <a:r>
              <a:rPr lang="en-US" altLang="en-US" sz="1500" dirty="0"/>
              <a:t>Federal program that provides funding for projects or programs in air quality concern areas to help achieve &amp; maintain air quality standards </a:t>
            </a:r>
          </a:p>
          <a:p>
            <a:endParaRPr lang="en-US" altLang="en-US" sz="1500" dirty="0"/>
          </a:p>
          <a:p>
            <a:r>
              <a:rPr lang="en-US" altLang="en-US" sz="1500" dirty="0"/>
              <a:t>Jointly administered by FHWA &amp; FTA, in conjunction with EPA</a:t>
            </a:r>
          </a:p>
          <a:p>
            <a:endParaRPr lang="en-US" altLang="en-US" sz="1500" dirty="0"/>
          </a:p>
          <a:p>
            <a:r>
              <a:rPr lang="en-US" altLang="en-US" sz="1500" dirty="0"/>
              <a:t>Funding available for areas that are (or were) non-attainment or maintenance</a:t>
            </a:r>
          </a:p>
          <a:p>
            <a:endParaRPr lang="en-US" altLang="en-US" sz="1500" dirty="0"/>
          </a:p>
          <a:p>
            <a:r>
              <a:rPr lang="en-US" altLang="en-US" sz="1500" dirty="0"/>
              <a:t>Eligible projects / programs include those with air quality benefit that are likely to contribute to the attainment and maintenance of the standards </a:t>
            </a:r>
          </a:p>
          <a:p>
            <a:pPr marL="0" indent="0">
              <a:buNone/>
            </a:pPr>
            <a:endParaRPr lang="en-US" altLang="en-US" sz="1500" dirty="0"/>
          </a:p>
          <a:p>
            <a:endParaRPr lang="en-US" altLang="en-US" sz="1500" dirty="0"/>
          </a:p>
        </p:txBody>
      </p:sp>
    </p:spTree>
    <p:extLst>
      <p:ext uri="{BB962C8B-B14F-4D97-AF65-F5344CB8AC3E}">
        <p14:creationId xmlns:p14="http://schemas.microsoft.com/office/powerpoint/2010/main" val="415442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a:bodyPr>
          <a:lstStyle/>
          <a:p>
            <a:r>
              <a:rPr lang="en-US" altLang="en-US" b="1" dirty="0">
                <a:effectLst>
                  <a:outerShdw blurRad="38100" dist="38100" dir="2700000" algn="tl">
                    <a:srgbClr val="C0C0C0"/>
                  </a:outerShdw>
                </a:effectLst>
              </a:rPr>
              <a:t>Eligible CMAQ Projects</a:t>
            </a:r>
          </a:p>
        </p:txBody>
      </p:sp>
      <p:sp>
        <p:nvSpPr>
          <p:cNvPr id="120835" name="Rectangle 3"/>
          <p:cNvSpPr>
            <a:spLocks noGrp="1" noChangeArrowheads="1"/>
          </p:cNvSpPr>
          <p:nvPr>
            <p:ph idx="1"/>
          </p:nvPr>
        </p:nvSpPr>
        <p:spPr/>
        <p:txBody>
          <a:bodyPr>
            <a:normAutofit/>
          </a:bodyPr>
          <a:lstStyle/>
          <a:p>
            <a:r>
              <a:rPr lang="en-US" altLang="en-US" sz="1500" dirty="0"/>
              <a:t>Congestion Reduction &amp; Traffic Flow Improvements</a:t>
            </a:r>
          </a:p>
          <a:p>
            <a:r>
              <a:rPr lang="en-US" altLang="en-US" sz="1500" dirty="0"/>
              <a:t>Transit &amp; Public Transportation Improvements</a:t>
            </a:r>
          </a:p>
          <a:p>
            <a:r>
              <a:rPr lang="en-US" altLang="en-US" sz="1500" dirty="0"/>
              <a:t>Bicycle &amp; Pedestrian Facilities/Programs</a:t>
            </a:r>
          </a:p>
          <a:p>
            <a:r>
              <a:rPr lang="en-US" altLang="en-US" sz="1500" dirty="0"/>
              <a:t>Transportation Control Measures (TCMs)</a:t>
            </a:r>
          </a:p>
          <a:p>
            <a:r>
              <a:rPr lang="en-US" altLang="en-US" sz="1500" dirty="0"/>
              <a:t>Travel Demand Management</a:t>
            </a:r>
          </a:p>
          <a:p>
            <a:r>
              <a:rPr lang="en-US" altLang="en-US" sz="1500" dirty="0"/>
              <a:t>Public Education &amp; Outreach</a:t>
            </a:r>
          </a:p>
          <a:p>
            <a:r>
              <a:rPr lang="en-US" altLang="en-US" sz="1500" dirty="0"/>
              <a:t>Idle Reduction</a:t>
            </a:r>
          </a:p>
          <a:p>
            <a:r>
              <a:rPr lang="en-US" altLang="en-US" sz="1500" dirty="0"/>
              <a:t>Alternative Fuels &amp; Vehicles</a:t>
            </a:r>
          </a:p>
          <a:p>
            <a:r>
              <a:rPr lang="en-US" altLang="en-US" sz="1500" dirty="0"/>
              <a:t>Carpooling &amp; Vanpooling</a:t>
            </a:r>
          </a:p>
          <a:p>
            <a:r>
              <a:rPr lang="en-US" altLang="en-US" sz="1500" dirty="0"/>
              <a:t>Diesel Engine Retrofits &amp; Other Advanced Truck Technologies</a:t>
            </a:r>
          </a:p>
          <a:p>
            <a:r>
              <a:rPr lang="en-US" altLang="en-US" sz="1500" dirty="0"/>
              <a:t>Value/Congestion Pricing</a:t>
            </a:r>
            <a:endParaRPr lang="en-US" altLang="en-US" sz="600" dirty="0"/>
          </a:p>
          <a:p>
            <a:pPr>
              <a:buFontTx/>
              <a:buNone/>
            </a:pPr>
            <a:endParaRPr lang="en-US" altLang="en-US" sz="1500" dirty="0"/>
          </a:p>
          <a:p>
            <a:endParaRPr lang="en-US" altLang="en-US" sz="1500" dirty="0"/>
          </a:p>
        </p:txBody>
      </p:sp>
    </p:spTree>
    <p:extLst>
      <p:ext uri="{BB962C8B-B14F-4D97-AF65-F5344CB8AC3E}">
        <p14:creationId xmlns:p14="http://schemas.microsoft.com/office/powerpoint/2010/main" val="1746702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CMAQ</a:t>
            </a:r>
          </a:p>
        </p:txBody>
      </p:sp>
      <p:sp>
        <p:nvSpPr>
          <p:cNvPr id="3" name="Content Placeholder 2"/>
          <p:cNvSpPr>
            <a:spLocks noGrp="1"/>
          </p:cNvSpPr>
          <p:nvPr>
            <p:ph idx="1"/>
          </p:nvPr>
        </p:nvSpPr>
        <p:spPr/>
        <p:txBody>
          <a:bodyPr>
            <a:normAutofit/>
          </a:bodyPr>
          <a:lstStyle/>
          <a:p>
            <a:r>
              <a:rPr lang="en-US" b="1" dirty="0"/>
              <a:t>Project Submittal Process</a:t>
            </a:r>
          </a:p>
          <a:p>
            <a:pPr lvl="1"/>
            <a:r>
              <a:rPr lang="en-US" sz="1500" dirty="0"/>
              <a:t>Initial Discussion with Applicants to Pre-screen Projects</a:t>
            </a:r>
          </a:p>
          <a:p>
            <a:pPr lvl="1"/>
            <a:r>
              <a:rPr lang="en-US" sz="1500" dirty="0"/>
              <a:t>CMAQ Application </a:t>
            </a:r>
          </a:p>
          <a:p>
            <a:pPr lvl="1"/>
            <a:r>
              <a:rPr lang="en-US" sz="1500" dirty="0"/>
              <a:t>Submitter review</a:t>
            </a:r>
          </a:p>
          <a:p>
            <a:pPr lvl="1"/>
            <a:r>
              <a:rPr lang="en-US" sz="1500" dirty="0"/>
              <a:t>MPO/RPO Endorsement and Approval</a:t>
            </a:r>
          </a:p>
          <a:p>
            <a:pPr marL="0" indent="0">
              <a:buNone/>
            </a:pPr>
            <a:endParaRPr lang="en-US" dirty="0"/>
          </a:p>
          <a:p>
            <a:pPr lvl="2"/>
            <a:endParaRPr lang="en-US" sz="1500" dirty="0"/>
          </a:p>
          <a:p>
            <a:endParaRPr lang="en-US" dirty="0"/>
          </a:p>
        </p:txBody>
      </p:sp>
    </p:spTree>
    <p:extLst>
      <p:ext uri="{BB962C8B-B14F-4D97-AF65-F5344CB8AC3E}">
        <p14:creationId xmlns:p14="http://schemas.microsoft.com/office/powerpoint/2010/main" val="387169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noFill/>
        </p:spPr>
        <p:txBody>
          <a:bodyPr>
            <a:normAutofit/>
          </a:bodyPr>
          <a:lstStyle/>
          <a:p>
            <a:pPr eaLnBrk="1" hangingPunct="1"/>
            <a:r>
              <a:rPr lang="en-US" altLang="en-US" sz="3200" dirty="0"/>
              <a:t>LAPP: Introduction</a:t>
            </a:r>
          </a:p>
        </p:txBody>
      </p:sp>
      <p:sp>
        <p:nvSpPr>
          <p:cNvPr id="19458" name="Rectangle 2"/>
          <p:cNvSpPr>
            <a:spLocks noGrp="1" noChangeArrowheads="1"/>
          </p:cNvSpPr>
          <p:nvPr>
            <p:ph idx="1"/>
          </p:nvPr>
        </p:nvSpPr>
        <p:spPr/>
        <p:txBody>
          <a:bodyPr>
            <a:normAutofit/>
          </a:bodyPr>
          <a:lstStyle/>
          <a:p>
            <a:pPr eaLnBrk="1" hangingPunct="1"/>
            <a:r>
              <a:rPr lang="en-US" altLang="en-US" sz="2000" dirty="0"/>
              <a:t>LAPP Committee established to assist in development of the program</a:t>
            </a:r>
          </a:p>
          <a:p>
            <a:pPr eaLnBrk="1" hangingPunct="1"/>
            <a:r>
              <a:rPr lang="en-US" altLang="en-US" sz="2000" dirty="0"/>
              <a:t>LAPP Committee consulted to update LAPP for FFY 2025</a:t>
            </a:r>
          </a:p>
          <a:p>
            <a:pPr eaLnBrk="1" hangingPunct="1"/>
            <a:r>
              <a:rPr lang="en-US" altLang="en-US" sz="2000" dirty="0"/>
              <a:t>Separate Impartial Selection Panel</a:t>
            </a:r>
          </a:p>
        </p:txBody>
      </p:sp>
    </p:spTree>
    <p:extLst>
      <p:ext uri="{BB962C8B-B14F-4D97-AF65-F5344CB8AC3E}">
        <p14:creationId xmlns:p14="http://schemas.microsoft.com/office/powerpoint/2010/main" val="502899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CMAQ</a:t>
            </a:r>
          </a:p>
        </p:txBody>
      </p:sp>
      <p:sp>
        <p:nvSpPr>
          <p:cNvPr id="3" name="Content Placeholder 2"/>
          <p:cNvSpPr>
            <a:spLocks noGrp="1"/>
          </p:cNvSpPr>
          <p:nvPr>
            <p:ph idx="1"/>
          </p:nvPr>
        </p:nvSpPr>
        <p:spPr/>
        <p:txBody>
          <a:bodyPr/>
          <a:lstStyle/>
          <a:p>
            <a:r>
              <a:rPr lang="en-US" b="1" dirty="0"/>
              <a:t>Interagency Review</a:t>
            </a:r>
          </a:p>
          <a:p>
            <a:pPr lvl="1"/>
            <a:r>
              <a:rPr lang="en-US" dirty="0"/>
              <a:t>FHWA, NC Division of AQ (NCDAQ), Environmental Protection Agency (EPA) and Federal Transit Administration (FTA) review applications for eligibility and provide review comments to NCDOT</a:t>
            </a:r>
          </a:p>
          <a:p>
            <a:pPr lvl="1"/>
            <a:r>
              <a:rPr lang="en-US" dirty="0"/>
              <a:t>Projects are not approved until comments/questions are addressed</a:t>
            </a:r>
          </a:p>
          <a:p>
            <a:endParaRPr lang="en-US" dirty="0"/>
          </a:p>
        </p:txBody>
      </p:sp>
      <p:sp>
        <p:nvSpPr>
          <p:cNvPr id="4" name="Slide Number Placeholder 3"/>
          <p:cNvSpPr>
            <a:spLocks noGrp="1"/>
          </p:cNvSpPr>
          <p:nvPr>
            <p:ph type="sldNum" sz="quarter" idx="12"/>
          </p:nvPr>
        </p:nvSpPr>
        <p:spPr>
          <a:prstGeom prst="rect">
            <a:avLst/>
          </a:prstGeom>
        </p:spPr>
        <p:txBody>
          <a:bodyPr/>
          <a:lstStyle/>
          <a:p>
            <a:pPr defTabSz="685800">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1214541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FHWA CMAQ Project Authorization</a:t>
            </a:r>
          </a:p>
        </p:txBody>
      </p:sp>
      <p:sp>
        <p:nvSpPr>
          <p:cNvPr id="3" name="Content Placeholder 2"/>
          <p:cNvSpPr>
            <a:spLocks noGrp="1"/>
          </p:cNvSpPr>
          <p:nvPr>
            <p:ph idx="1"/>
          </p:nvPr>
        </p:nvSpPr>
        <p:spPr>
          <a:xfrm>
            <a:off x="1485900" y="2286002"/>
            <a:ext cx="6172200" cy="2971799"/>
          </a:xfrm>
        </p:spPr>
        <p:txBody>
          <a:bodyPr>
            <a:normAutofit fontScale="92500" lnSpcReduction="20000"/>
          </a:bodyPr>
          <a:lstStyle/>
          <a:p>
            <a:r>
              <a:rPr lang="en-US" dirty="0"/>
              <a:t>CMAQ Application with Emissions Benefits</a:t>
            </a:r>
          </a:p>
          <a:p>
            <a:r>
              <a:rPr lang="en-US" dirty="0"/>
              <a:t>Metropolitan Transportation Plan (MTP)/Transportation Improvement Program (TIP)/State TIP</a:t>
            </a:r>
          </a:p>
          <a:p>
            <a:r>
              <a:rPr lang="en-US" dirty="0"/>
              <a:t>Federal Share</a:t>
            </a:r>
          </a:p>
          <a:p>
            <a:r>
              <a:rPr lang="en-US" dirty="0"/>
              <a:t>Environmental Document </a:t>
            </a:r>
          </a:p>
          <a:p>
            <a:r>
              <a:rPr lang="en-US" dirty="0"/>
              <a:t>Right of Way Authorization</a:t>
            </a:r>
          </a:p>
          <a:p>
            <a:r>
              <a:rPr lang="en-US" dirty="0"/>
              <a:t>Construction Authorization</a:t>
            </a:r>
          </a:p>
          <a:p>
            <a:r>
              <a:rPr lang="en-US" dirty="0"/>
              <a:t>Project Completion Date</a:t>
            </a:r>
          </a:p>
          <a:p>
            <a:endParaRPr lang="en-US" dirty="0"/>
          </a:p>
        </p:txBody>
      </p:sp>
      <p:sp>
        <p:nvSpPr>
          <p:cNvPr id="4" name="Slide Number Placeholder 3"/>
          <p:cNvSpPr>
            <a:spLocks noGrp="1"/>
          </p:cNvSpPr>
          <p:nvPr>
            <p:ph type="sldNum" sz="quarter" idx="12"/>
          </p:nvPr>
        </p:nvSpPr>
        <p:spPr>
          <a:xfrm>
            <a:off x="2914650" y="5600701"/>
            <a:ext cx="800100" cy="273844"/>
          </a:xfrm>
          <a:prstGeom prst="rect">
            <a:avLst/>
          </a:prstGeom>
        </p:spPr>
        <p:txBody>
          <a:bodyPr/>
          <a:lstStyle/>
          <a:p>
            <a:pPr defTabSz="685800">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1303191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a:t> </a:t>
            </a:r>
            <a:r>
              <a:rPr lang="en-US" altLang="en-US" sz="6600" dirty="0">
                <a:solidFill>
                  <a:srgbClr val="00B0F0"/>
                </a:solidFill>
              </a:rPr>
              <a:t>NEPA</a:t>
            </a:r>
            <a:endParaRPr lang="en-US" sz="6600" dirty="0">
              <a:solidFill>
                <a:srgbClr val="00B0F0"/>
              </a:solidFill>
            </a:endParaRPr>
          </a:p>
        </p:txBody>
      </p:sp>
      <p:sp>
        <p:nvSpPr>
          <p:cNvPr id="3" name="Text Placeholder 2">
            <a:extLst>
              <a:ext uri="{FF2B5EF4-FFF2-40B4-BE49-F238E27FC236}">
                <a16:creationId xmlns:a16="http://schemas.microsoft.com/office/drawing/2014/main" id="{9F70C31C-ECDD-4E70-B721-8C7930284CA0}"/>
              </a:ext>
            </a:extLst>
          </p:cNvPr>
          <p:cNvSpPr>
            <a:spLocks noGrp="1"/>
          </p:cNvSpPr>
          <p:nvPr>
            <p:ph type="body" idx="1"/>
          </p:nvPr>
        </p:nvSpPr>
        <p:spPr/>
        <p:txBody>
          <a:bodyPr>
            <a:normAutofit/>
          </a:bodyPr>
          <a:lstStyle/>
          <a:p>
            <a:r>
              <a:rPr lang="en-US" altLang="en-US" dirty="0"/>
              <a:t>National Environmental Policy Act</a:t>
            </a:r>
            <a:endParaRPr lang="en-US" dirty="0"/>
          </a:p>
        </p:txBody>
      </p:sp>
    </p:spTree>
    <p:extLst>
      <p:ext uri="{BB962C8B-B14F-4D97-AF65-F5344CB8AC3E}">
        <p14:creationId xmlns:p14="http://schemas.microsoft.com/office/powerpoint/2010/main" val="3683414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NEPA</a:t>
            </a:r>
          </a:p>
        </p:txBody>
      </p:sp>
      <p:sp>
        <p:nvSpPr>
          <p:cNvPr id="3" name="Content Placeholder 2"/>
          <p:cNvSpPr>
            <a:spLocks noGrp="1"/>
          </p:cNvSpPr>
          <p:nvPr>
            <p:ph idx="1"/>
          </p:nvPr>
        </p:nvSpPr>
        <p:spPr/>
        <p:txBody>
          <a:bodyPr>
            <a:normAutofit/>
          </a:bodyPr>
          <a:lstStyle/>
          <a:p>
            <a:r>
              <a:rPr lang="en-US" dirty="0"/>
              <a:t>NEPA of </a:t>
            </a:r>
            <a:r>
              <a:rPr lang="en-US" dirty="0">
                <a:solidFill>
                  <a:schemeClr val="tx2">
                    <a:lumMod val="75000"/>
                  </a:schemeClr>
                </a:solidFill>
              </a:rPr>
              <a:t>1969</a:t>
            </a:r>
            <a:r>
              <a:rPr lang="en-US" dirty="0"/>
              <a:t> (signed January 1, 1970)</a:t>
            </a:r>
          </a:p>
          <a:p>
            <a:r>
              <a:rPr lang="en-US" dirty="0"/>
              <a:t>Established Nat’l environmental </a:t>
            </a:r>
            <a:r>
              <a:rPr lang="en-US" dirty="0">
                <a:solidFill>
                  <a:schemeClr val="tx2">
                    <a:lumMod val="75000"/>
                  </a:schemeClr>
                </a:solidFill>
              </a:rPr>
              <a:t>policy</a:t>
            </a:r>
            <a:r>
              <a:rPr lang="en-US" dirty="0"/>
              <a:t> &amp; goals</a:t>
            </a:r>
          </a:p>
          <a:p>
            <a:r>
              <a:rPr lang="en-US" dirty="0"/>
              <a:t>Required agency </a:t>
            </a:r>
            <a:r>
              <a:rPr lang="en-US" dirty="0">
                <a:solidFill>
                  <a:schemeClr val="tx2">
                    <a:lumMod val="75000"/>
                  </a:schemeClr>
                </a:solidFill>
              </a:rPr>
              <a:t>disclosure</a:t>
            </a:r>
            <a:r>
              <a:rPr lang="en-US" dirty="0"/>
              <a:t> of impacts of proposed actions and possible mitigation</a:t>
            </a:r>
          </a:p>
          <a:p>
            <a:r>
              <a:rPr lang="en-US" dirty="0"/>
              <a:t>Created basis for </a:t>
            </a:r>
            <a:r>
              <a:rPr lang="en-US" dirty="0">
                <a:solidFill>
                  <a:schemeClr val="tx2">
                    <a:lumMod val="75000"/>
                  </a:schemeClr>
                </a:solidFill>
              </a:rPr>
              <a:t>environmental impact statements (EIS) </a:t>
            </a:r>
            <a:r>
              <a:rPr lang="en-US" dirty="0"/>
              <a:t>for major Federal actions</a:t>
            </a:r>
          </a:p>
          <a:p>
            <a:r>
              <a:rPr lang="en-US" dirty="0"/>
              <a:t>Created </a:t>
            </a:r>
            <a:r>
              <a:rPr lang="en-US" dirty="0">
                <a:solidFill>
                  <a:schemeClr val="tx2">
                    <a:lumMod val="75000"/>
                  </a:schemeClr>
                </a:solidFill>
              </a:rPr>
              <a:t>Council on Environmental Quality </a:t>
            </a:r>
            <a:r>
              <a:rPr lang="en-US" dirty="0"/>
              <a:t>(CEQ)-monitors Federal actions, provides overall guidance, tracks trends and resources.</a:t>
            </a:r>
          </a:p>
        </p:txBody>
      </p:sp>
    </p:spTree>
    <p:extLst>
      <p:ext uri="{BB962C8B-B14F-4D97-AF65-F5344CB8AC3E}">
        <p14:creationId xmlns:p14="http://schemas.microsoft.com/office/powerpoint/2010/main" val="1357933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When Does NEPA Apply?</a:t>
            </a:r>
          </a:p>
        </p:txBody>
      </p:sp>
      <p:sp>
        <p:nvSpPr>
          <p:cNvPr id="3" name="Content Placeholder 2"/>
          <p:cNvSpPr>
            <a:spLocks noGrp="1"/>
          </p:cNvSpPr>
          <p:nvPr>
            <p:ph idx="1"/>
          </p:nvPr>
        </p:nvSpPr>
        <p:spPr/>
        <p:txBody>
          <a:bodyPr/>
          <a:lstStyle/>
          <a:p>
            <a:r>
              <a:rPr lang="en-US" dirty="0"/>
              <a:t>For FHWA, basically when a project is proposed for Federal-aid Highway Funding</a:t>
            </a:r>
          </a:p>
          <a:p>
            <a:r>
              <a:rPr lang="en-US" dirty="0"/>
              <a:t>Action-highway or transit project proposed for FHWA funding, but…</a:t>
            </a:r>
          </a:p>
          <a:p>
            <a:r>
              <a:rPr lang="en-US" dirty="0"/>
              <a:t>…actions must also include activities such as multiple use permits or changes in access control that may or may not involve commitment of funds</a:t>
            </a:r>
          </a:p>
        </p:txBody>
      </p:sp>
    </p:spTree>
    <p:extLst>
      <p:ext uri="{BB962C8B-B14F-4D97-AF65-F5344CB8AC3E}">
        <p14:creationId xmlns:p14="http://schemas.microsoft.com/office/powerpoint/2010/main" val="2270060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What must be considered?</a:t>
            </a:r>
          </a:p>
        </p:txBody>
      </p:sp>
      <p:sp>
        <p:nvSpPr>
          <p:cNvPr id="3" name="Content Placeholder 2"/>
          <p:cNvSpPr>
            <a:spLocks noGrp="1"/>
          </p:cNvSpPr>
          <p:nvPr>
            <p:ph idx="1"/>
          </p:nvPr>
        </p:nvSpPr>
        <p:spPr/>
        <p:txBody>
          <a:bodyPr/>
          <a:lstStyle/>
          <a:p>
            <a:r>
              <a:rPr lang="en-US" dirty="0"/>
              <a:t>Natural and “built” environments</a:t>
            </a:r>
          </a:p>
          <a:p>
            <a:r>
              <a:rPr lang="en-US" dirty="0"/>
              <a:t>Agencies must take a “hard look” at consequences of actions and keep public informed</a:t>
            </a:r>
          </a:p>
          <a:p>
            <a:r>
              <a:rPr lang="en-US" dirty="0"/>
              <a:t>NEPA goal:  Promote efforts which will prevent or eliminate damage to the environment</a:t>
            </a:r>
          </a:p>
        </p:txBody>
      </p:sp>
    </p:spTree>
    <p:extLst>
      <p:ext uri="{BB962C8B-B14F-4D97-AF65-F5344CB8AC3E}">
        <p14:creationId xmlns:p14="http://schemas.microsoft.com/office/powerpoint/2010/main" val="1693411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What are Classes of Actions?</a:t>
            </a:r>
          </a:p>
        </p:txBody>
      </p:sp>
      <p:sp>
        <p:nvSpPr>
          <p:cNvPr id="3" name="Content Placeholder 2"/>
          <p:cNvSpPr>
            <a:spLocks noGrp="1"/>
          </p:cNvSpPr>
          <p:nvPr>
            <p:ph idx="1"/>
          </p:nvPr>
        </p:nvSpPr>
        <p:spPr/>
        <p:txBody>
          <a:bodyPr>
            <a:normAutofit/>
          </a:bodyPr>
          <a:lstStyle/>
          <a:p>
            <a:r>
              <a:rPr lang="en-US" dirty="0">
                <a:solidFill>
                  <a:srgbClr val="00B0F0"/>
                </a:solidFill>
              </a:rPr>
              <a:t>Categorical Exclusion (CE)</a:t>
            </a:r>
            <a:r>
              <a:rPr lang="en-US" dirty="0"/>
              <a:t>-actions which do not individually or cumulatively have a significant effect on the human environment</a:t>
            </a:r>
          </a:p>
          <a:p>
            <a:r>
              <a:rPr lang="en-US" dirty="0">
                <a:solidFill>
                  <a:srgbClr val="00B0F0"/>
                </a:solidFill>
              </a:rPr>
              <a:t>Environmental Assessment (EA)</a:t>
            </a:r>
            <a:r>
              <a:rPr lang="en-US" dirty="0"/>
              <a:t>-significance of environmental impact is not clearly established; to determine the appropriate environmental document required</a:t>
            </a:r>
          </a:p>
          <a:p>
            <a:r>
              <a:rPr lang="en-US" dirty="0">
                <a:solidFill>
                  <a:srgbClr val="00B0F0"/>
                </a:solidFill>
              </a:rPr>
              <a:t>Environmental Impact Statement (EIS)</a:t>
            </a:r>
            <a:r>
              <a:rPr lang="en-US" dirty="0"/>
              <a:t>-detailed written statement on major Federal actions significantly affecting the human environment</a:t>
            </a:r>
          </a:p>
          <a:p>
            <a:endParaRPr lang="en-US" dirty="0"/>
          </a:p>
        </p:txBody>
      </p:sp>
    </p:spTree>
    <p:extLst>
      <p:ext uri="{BB962C8B-B14F-4D97-AF65-F5344CB8AC3E}">
        <p14:creationId xmlns:p14="http://schemas.microsoft.com/office/powerpoint/2010/main" val="3617444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Categorical Exclusion (CE)</a:t>
            </a:r>
          </a:p>
        </p:txBody>
      </p:sp>
      <p:sp>
        <p:nvSpPr>
          <p:cNvPr id="3" name="Content Placeholder 2"/>
          <p:cNvSpPr>
            <a:spLocks noGrp="1"/>
          </p:cNvSpPr>
          <p:nvPr>
            <p:ph sz="half" idx="2"/>
          </p:nvPr>
        </p:nvSpPr>
        <p:spPr/>
        <p:txBody>
          <a:bodyPr>
            <a:normAutofit/>
          </a:bodyPr>
          <a:lstStyle/>
          <a:p>
            <a:r>
              <a:rPr lang="en-US" sz="2400" dirty="0"/>
              <a:t>Current Version is October 2019</a:t>
            </a:r>
          </a:p>
          <a:p>
            <a:r>
              <a:rPr lang="en-US" sz="2400" dirty="0"/>
              <a:t>General Documentation</a:t>
            </a:r>
          </a:p>
          <a:p>
            <a:r>
              <a:rPr lang="en-US" sz="2400" dirty="0"/>
              <a:t>Consultations</a:t>
            </a:r>
          </a:p>
        </p:txBody>
      </p:sp>
      <p:pic>
        <p:nvPicPr>
          <p:cNvPr id="5" name="Content Placeholder 4"/>
          <p:cNvPicPr>
            <a:picLocks noGrp="1" noChangeAspect="1"/>
          </p:cNvPicPr>
          <p:nvPr>
            <p:ph sz="quarter" idx="13"/>
          </p:nvPr>
        </p:nvPicPr>
        <p:blipFill>
          <a:blip r:embed="rId2"/>
          <a:stretch>
            <a:fillRect/>
          </a:stretch>
        </p:blipFill>
        <p:spPr>
          <a:xfrm>
            <a:off x="1095807" y="2386013"/>
            <a:ext cx="2673280" cy="3065860"/>
          </a:xfrm>
          <a:prstGeom prst="rect">
            <a:avLst/>
          </a:prstGeom>
          <a:ln>
            <a:solidFill>
              <a:schemeClr val="accent1"/>
            </a:solidFill>
          </a:ln>
        </p:spPr>
      </p:pic>
    </p:spTree>
    <p:extLst>
      <p:ext uri="{BB962C8B-B14F-4D97-AF65-F5344CB8AC3E}">
        <p14:creationId xmlns:p14="http://schemas.microsoft.com/office/powerpoint/2010/main" val="3420394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What will be needed to receive the Federal Funds?</a:t>
            </a:r>
          </a:p>
        </p:txBody>
      </p:sp>
      <p:sp>
        <p:nvSpPr>
          <p:cNvPr id="3" name="Content Placeholder 2"/>
          <p:cNvSpPr>
            <a:spLocks noGrp="1"/>
          </p:cNvSpPr>
          <p:nvPr>
            <p:ph idx="1"/>
          </p:nvPr>
        </p:nvSpPr>
        <p:spPr/>
        <p:txBody>
          <a:bodyPr/>
          <a:lstStyle/>
          <a:p>
            <a:r>
              <a:rPr lang="en-US" dirty="0"/>
              <a:t>Completed/approved environmental document (PCE/CE/EA/EIS) </a:t>
            </a:r>
          </a:p>
          <a:p>
            <a:r>
              <a:rPr lang="en-US" dirty="0"/>
              <a:t>Approved change in access if building/modifying and Interstate interchange.</a:t>
            </a:r>
          </a:p>
        </p:txBody>
      </p:sp>
    </p:spTree>
    <p:extLst>
      <p:ext uri="{BB962C8B-B14F-4D97-AF65-F5344CB8AC3E}">
        <p14:creationId xmlns:p14="http://schemas.microsoft.com/office/powerpoint/2010/main" val="198731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B0F0"/>
                </a:solidFill>
              </a:rPr>
              <a:t>Additional NEPA Resources</a:t>
            </a:r>
          </a:p>
        </p:txBody>
      </p:sp>
      <p:sp>
        <p:nvSpPr>
          <p:cNvPr id="5" name="Content Placeholder 4">
            <a:extLst>
              <a:ext uri="{FF2B5EF4-FFF2-40B4-BE49-F238E27FC236}">
                <a16:creationId xmlns:a16="http://schemas.microsoft.com/office/drawing/2014/main" id="{D3B5B01F-2576-4B80-8BD3-A9C6FA164AA7}"/>
              </a:ext>
            </a:extLst>
          </p:cNvPr>
          <p:cNvSpPr>
            <a:spLocks noGrp="1"/>
          </p:cNvSpPr>
          <p:nvPr>
            <p:ph idx="1"/>
          </p:nvPr>
        </p:nvSpPr>
        <p:spPr/>
        <p:txBody>
          <a:bodyPr>
            <a:normAutofit/>
          </a:bodyPr>
          <a:lstStyle/>
          <a:p>
            <a:r>
              <a:rPr lang="en-US" dirty="0">
                <a:solidFill>
                  <a:srgbClr val="0238B0"/>
                </a:solidFill>
              </a:rPr>
              <a:t>Federal Aid Essentials for Local Public Agencies</a:t>
            </a:r>
          </a:p>
          <a:p>
            <a:r>
              <a:rPr lang="en-US" u="sng" dirty="0">
                <a:solidFill>
                  <a:srgbClr val="0238B0"/>
                </a:solidFill>
                <a:hlinkClick r:id="rId2"/>
              </a:rPr>
              <a:t>http://www.fhwa.dot.gov/federal-aidessentials/</a:t>
            </a:r>
            <a:endParaRPr lang="en-US" dirty="0">
              <a:solidFill>
                <a:srgbClr val="0238B0"/>
              </a:solidFill>
            </a:endParaRPr>
          </a:p>
          <a:p>
            <a:r>
              <a:rPr lang="en-US" dirty="0">
                <a:solidFill>
                  <a:srgbClr val="0238B0"/>
                </a:solidFill>
              </a:rPr>
              <a:t>NCDOT Local Projects Administration</a:t>
            </a:r>
          </a:p>
          <a:p>
            <a:pPr lvl="1"/>
            <a:r>
              <a:rPr lang="en-US" u="sng" dirty="0">
                <a:solidFill>
                  <a:srgbClr val="0238B0"/>
                </a:solidFill>
                <a:hlinkClick r:id="rId3"/>
              </a:rPr>
              <a:t>https://connect.ncdot.gov/municipalities/funding/Pages/default.aspx</a:t>
            </a:r>
            <a:endParaRPr lang="en-US" dirty="0">
              <a:solidFill>
                <a:srgbClr val="0238B0"/>
              </a:solidFill>
            </a:endParaRPr>
          </a:p>
          <a:p>
            <a:r>
              <a:rPr lang="en-US" dirty="0">
                <a:solidFill>
                  <a:srgbClr val="0238B0"/>
                </a:solidFill>
              </a:rPr>
              <a:t>Local Programs Management (LPM) Handbook Updates</a:t>
            </a:r>
          </a:p>
          <a:p>
            <a:pPr lvl="1"/>
            <a:r>
              <a:rPr lang="en-US" dirty="0">
                <a:solidFill>
                  <a:srgbClr val="0238B0"/>
                </a:solidFill>
              </a:rPr>
              <a:t> </a:t>
            </a:r>
            <a:r>
              <a:rPr lang="en-US" u="sng" dirty="0">
                <a:solidFill>
                  <a:srgbClr val="0238B0"/>
                </a:solidFill>
                <a:hlinkClick r:id="rId4"/>
              </a:rPr>
              <a:t>https://connect.ncdot.gov/municipalities/Funding/Pages/LPM%20Handbook.aspx</a:t>
            </a:r>
            <a:endParaRPr lang="en-US" sz="1500" dirty="0">
              <a:solidFill>
                <a:srgbClr val="0238B0"/>
              </a:solidFill>
            </a:endParaRPr>
          </a:p>
          <a:p>
            <a:endParaRPr lang="en-US" dirty="0"/>
          </a:p>
        </p:txBody>
      </p:sp>
    </p:spTree>
    <p:extLst>
      <p:ext uri="{BB962C8B-B14F-4D97-AF65-F5344CB8AC3E}">
        <p14:creationId xmlns:p14="http://schemas.microsoft.com/office/powerpoint/2010/main" val="257943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409700" y="5616881"/>
            <a:ext cx="6324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dirty="0">
              <a:solidFill>
                <a:schemeClr val="tx2"/>
              </a:solidFill>
              <a:latin typeface="+mj-lt"/>
            </a:endParaRPr>
          </a:p>
        </p:txBody>
      </p:sp>
      <p:sp>
        <p:nvSpPr>
          <p:cNvPr id="4" name="Rectangle 3"/>
          <p:cNvSpPr>
            <a:spLocks noGrp="1" noChangeArrowheads="1"/>
          </p:cNvSpPr>
          <p:nvPr>
            <p:ph type="title"/>
          </p:nvPr>
        </p:nvSpPr>
        <p:spPr>
          <a:noFill/>
        </p:spPr>
        <p:txBody>
          <a:bodyPr>
            <a:normAutofit/>
          </a:bodyPr>
          <a:lstStyle/>
          <a:p>
            <a:r>
              <a:rPr lang="en-US" altLang="en-US" sz="3200" dirty="0">
                <a:solidFill>
                  <a:schemeClr val="tx2"/>
                </a:solidFill>
                <a:latin typeface="+mj-lt"/>
              </a:rPr>
              <a:t>FFY25 Target Investment Mix</a:t>
            </a:r>
            <a:endParaRPr lang="en-US" altLang="en-US" sz="3200" dirty="0"/>
          </a:p>
        </p:txBody>
      </p:sp>
      <p:graphicFrame>
        <p:nvGraphicFramePr>
          <p:cNvPr id="6" name="Content Placeholder 5">
            <a:extLst>
              <a:ext uri="{FF2B5EF4-FFF2-40B4-BE49-F238E27FC236}">
                <a16:creationId xmlns:a16="http://schemas.microsoft.com/office/drawing/2014/main" id="{A9D43C78-2051-4415-BD45-FA0F9BAAFD90}"/>
              </a:ext>
            </a:extLst>
          </p:cNvPr>
          <p:cNvGraphicFramePr>
            <a:graphicFrameLocks noGrp="1"/>
          </p:cNvGraphicFramePr>
          <p:nvPr>
            <p:ph idx="1"/>
            <p:extLst>
              <p:ext uri="{D42A27DB-BD31-4B8C-83A1-F6EECF244321}">
                <p14:modId xmlns:p14="http://schemas.microsoft.com/office/powerpoint/2010/main" val="2861091047"/>
              </p:ext>
            </p:extLst>
          </p:nvPr>
        </p:nvGraphicFramePr>
        <p:xfrm>
          <a:off x="469900" y="1890711"/>
          <a:ext cx="8229600" cy="4144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5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015542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01FB-80D9-4E8E-A8BD-3F5A98C6478E}"/>
              </a:ext>
            </a:extLst>
          </p:cNvPr>
          <p:cNvSpPr>
            <a:spLocks noGrp="1"/>
          </p:cNvSpPr>
          <p:nvPr>
            <p:ph type="title"/>
          </p:nvPr>
        </p:nvSpPr>
        <p:spPr/>
        <p:txBody>
          <a:bodyPr/>
          <a:lstStyle/>
          <a:p>
            <a:r>
              <a:rPr lang="en-US" altLang="en-US" b="1" dirty="0"/>
              <a:t>Questions????</a:t>
            </a:r>
            <a:endParaRPr lang="en-US" dirty="0"/>
          </a:p>
        </p:txBody>
      </p:sp>
      <p:sp>
        <p:nvSpPr>
          <p:cNvPr id="36867" name="Content Placeholder 2"/>
          <p:cNvSpPr>
            <a:spLocks noGrp="1"/>
          </p:cNvSpPr>
          <p:nvPr>
            <p:ph type="body" idx="1"/>
          </p:nvPr>
        </p:nvSpPr>
        <p:spPr/>
        <p:txBody>
          <a:bodyPr/>
          <a:lstStyle/>
          <a:p>
            <a:pPr algn="ctr"/>
            <a:endParaRPr lang="en-US" altLang="en-US" dirty="0"/>
          </a:p>
        </p:txBody>
      </p:sp>
    </p:spTree>
    <p:extLst>
      <p:ext uri="{BB962C8B-B14F-4D97-AF65-F5344CB8AC3E}">
        <p14:creationId xmlns:p14="http://schemas.microsoft.com/office/powerpoint/2010/main" val="54806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71800" y="2337198"/>
            <a:ext cx="6172200" cy="2588419"/>
          </a:xfrm>
        </p:spPr>
        <p:txBody>
          <a:bodyPr/>
          <a:lstStyle/>
          <a:p>
            <a:pPr marL="0" indent="0" algn="ctr">
              <a:buNone/>
            </a:pPr>
            <a:r>
              <a:rPr lang="en-US" altLang="en-US" sz="3319" dirty="0">
                <a:solidFill>
                  <a:schemeClr val="bg1"/>
                </a:solidFill>
                <a:latin typeface="Trebuchet MS" pitchFamily="34" charset="0"/>
              </a:rPr>
              <a:t>NCDOT </a:t>
            </a:r>
            <a:br>
              <a:rPr lang="en-US" altLang="en-US" sz="1575" dirty="0">
                <a:solidFill>
                  <a:schemeClr val="bg1"/>
                </a:solidFill>
                <a:latin typeface="Trebuchet MS" pitchFamily="34" charset="0"/>
              </a:rPr>
            </a:br>
            <a:br>
              <a:rPr lang="en-US" altLang="en-US" sz="619" dirty="0">
                <a:solidFill>
                  <a:schemeClr val="bg1"/>
                </a:solidFill>
                <a:latin typeface="Trebuchet MS" pitchFamily="34" charset="0"/>
              </a:rPr>
            </a:br>
            <a:r>
              <a:rPr lang="en-US" altLang="en-US" sz="2981" dirty="0">
                <a:solidFill>
                  <a:schemeClr val="bg1"/>
                </a:solidFill>
                <a:latin typeface="Trebuchet MS" pitchFamily="34" charset="0"/>
              </a:rPr>
              <a:t>Local Project Delivery </a:t>
            </a:r>
          </a:p>
        </p:txBody>
      </p:sp>
      <p:sp>
        <p:nvSpPr>
          <p:cNvPr id="2" name="TextBox 1"/>
          <p:cNvSpPr txBox="1"/>
          <p:nvPr/>
        </p:nvSpPr>
        <p:spPr>
          <a:xfrm>
            <a:off x="1792706" y="2213058"/>
            <a:ext cx="5748088" cy="1806457"/>
          </a:xfrm>
          <a:prstGeom prst="rect">
            <a:avLst/>
          </a:prstGeom>
          <a:noFill/>
        </p:spPr>
        <p:txBody>
          <a:bodyPr wrap="square" rtlCol="0">
            <a:spAutoFit/>
          </a:bodyPr>
          <a:lstStyle/>
          <a:p>
            <a:pPr algn="ctr" defTabSz="514350"/>
            <a:r>
              <a:rPr lang="en-US" altLang="en-US" sz="3713" b="1" dirty="0">
                <a:ln w="10541" cmpd="sng">
                  <a:solidFill>
                    <a:srgbClr val="797B7E">
                      <a:shade val="88000"/>
                      <a:satMod val="110000"/>
                    </a:srgbClr>
                  </a:solidFill>
                  <a:prstDash val="solid"/>
                </a:ln>
                <a:gradFill>
                  <a:gsLst>
                    <a:gs pos="0">
                      <a:srgbClr val="797B7E">
                        <a:tint val="40000"/>
                        <a:satMod val="250000"/>
                      </a:srgbClr>
                    </a:gs>
                    <a:gs pos="9000">
                      <a:srgbClr val="797B7E">
                        <a:tint val="52000"/>
                        <a:satMod val="300000"/>
                      </a:srgbClr>
                    </a:gs>
                    <a:gs pos="50000">
                      <a:srgbClr val="797B7E">
                        <a:shade val="20000"/>
                        <a:satMod val="300000"/>
                      </a:srgbClr>
                    </a:gs>
                    <a:gs pos="79000">
                      <a:srgbClr val="797B7E">
                        <a:tint val="52000"/>
                        <a:satMod val="300000"/>
                      </a:srgbClr>
                    </a:gs>
                    <a:gs pos="100000">
                      <a:srgbClr val="797B7E">
                        <a:tint val="40000"/>
                        <a:satMod val="250000"/>
                      </a:srgbClr>
                    </a:gs>
                  </a:gsLst>
                  <a:lin ang="5400000"/>
                </a:gradFill>
                <a:latin typeface="Georgia"/>
              </a:rPr>
              <a:t>FHWA </a:t>
            </a:r>
            <a:br>
              <a:rPr lang="en-US" altLang="en-US" sz="3713" b="1" dirty="0">
                <a:ln w="10541" cmpd="sng">
                  <a:solidFill>
                    <a:srgbClr val="797B7E">
                      <a:shade val="88000"/>
                      <a:satMod val="110000"/>
                    </a:srgbClr>
                  </a:solidFill>
                  <a:prstDash val="solid"/>
                </a:ln>
                <a:gradFill>
                  <a:gsLst>
                    <a:gs pos="0">
                      <a:srgbClr val="797B7E">
                        <a:tint val="40000"/>
                        <a:satMod val="250000"/>
                      </a:srgbClr>
                    </a:gs>
                    <a:gs pos="9000">
                      <a:srgbClr val="797B7E">
                        <a:tint val="52000"/>
                        <a:satMod val="300000"/>
                      </a:srgbClr>
                    </a:gs>
                    <a:gs pos="50000">
                      <a:srgbClr val="797B7E">
                        <a:shade val="20000"/>
                        <a:satMod val="300000"/>
                      </a:srgbClr>
                    </a:gs>
                    <a:gs pos="79000">
                      <a:srgbClr val="797B7E">
                        <a:tint val="52000"/>
                        <a:satMod val="300000"/>
                      </a:srgbClr>
                    </a:gs>
                    <a:gs pos="100000">
                      <a:srgbClr val="797B7E">
                        <a:tint val="40000"/>
                        <a:satMod val="250000"/>
                      </a:srgbClr>
                    </a:gs>
                  </a:gsLst>
                  <a:lin ang="5400000"/>
                </a:gradFill>
                <a:latin typeface="Georgia"/>
              </a:rPr>
            </a:br>
            <a:r>
              <a:rPr lang="en-US" altLang="en-US" sz="3713" b="1" dirty="0">
                <a:ln w="10541" cmpd="sng">
                  <a:solidFill>
                    <a:srgbClr val="797B7E">
                      <a:shade val="88000"/>
                      <a:satMod val="110000"/>
                    </a:srgbClr>
                  </a:solidFill>
                  <a:prstDash val="solid"/>
                </a:ln>
                <a:gradFill>
                  <a:gsLst>
                    <a:gs pos="0">
                      <a:srgbClr val="797B7E">
                        <a:tint val="40000"/>
                        <a:satMod val="250000"/>
                      </a:srgbClr>
                    </a:gs>
                    <a:gs pos="9000">
                      <a:srgbClr val="797B7E">
                        <a:tint val="52000"/>
                        <a:satMod val="300000"/>
                      </a:srgbClr>
                    </a:gs>
                    <a:gs pos="50000">
                      <a:srgbClr val="797B7E">
                        <a:shade val="20000"/>
                        <a:satMod val="300000"/>
                      </a:srgbClr>
                    </a:gs>
                    <a:gs pos="79000">
                      <a:srgbClr val="797B7E">
                        <a:tint val="52000"/>
                        <a:satMod val="300000"/>
                      </a:srgbClr>
                    </a:gs>
                    <a:gs pos="100000">
                      <a:srgbClr val="797B7E">
                        <a:tint val="40000"/>
                        <a:satMod val="250000"/>
                      </a:srgbClr>
                    </a:gs>
                  </a:gsLst>
                  <a:lin ang="5400000"/>
                </a:gradFill>
                <a:latin typeface="Georgia"/>
              </a:rPr>
              <a:t>Funding, Monitoring &amp; Reporting </a:t>
            </a:r>
          </a:p>
        </p:txBody>
      </p:sp>
      <p:sp>
        <p:nvSpPr>
          <p:cNvPr id="4" name="TextBox 3"/>
          <p:cNvSpPr txBox="1"/>
          <p:nvPr/>
        </p:nvSpPr>
        <p:spPr>
          <a:xfrm>
            <a:off x="3115760" y="4157663"/>
            <a:ext cx="2980164" cy="542584"/>
          </a:xfrm>
          <a:prstGeom prst="rect">
            <a:avLst/>
          </a:prstGeom>
          <a:noFill/>
        </p:spPr>
        <p:txBody>
          <a:bodyPr wrap="square" rtlCol="0">
            <a:spAutoFit/>
          </a:bodyPr>
          <a:lstStyle/>
          <a:p>
            <a:pPr defTabSz="514350"/>
            <a:r>
              <a:rPr lang="en-US" sz="1913" dirty="0">
                <a:solidFill>
                  <a:srgbClr val="000000"/>
                </a:solidFill>
                <a:latin typeface="Georgia"/>
              </a:rPr>
              <a:t>Tammy Richards - FHWA</a:t>
            </a:r>
          </a:p>
          <a:p>
            <a:pPr defTabSz="514350"/>
            <a:endParaRPr lang="en-US" sz="1013" dirty="0">
              <a:solidFill>
                <a:srgbClr val="000000"/>
              </a:solidFill>
              <a:latin typeface="Georgia"/>
            </a:endParaRPr>
          </a:p>
        </p:txBody>
      </p:sp>
    </p:spTree>
    <p:extLst>
      <p:ext uri="{BB962C8B-B14F-4D97-AF65-F5344CB8AC3E}">
        <p14:creationId xmlns:p14="http://schemas.microsoft.com/office/powerpoint/2010/main" val="583513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FHWA’s Role</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a:buFont typeface="Arial" pitchFamily="34" charset="0"/>
              <a:buChar char="•"/>
              <a:defRPr/>
            </a:pPr>
            <a:r>
              <a:rPr lang="en-US" dirty="0">
                <a:latin typeface="Trebuchet MS" panose="020B0603020202020204" pitchFamily="34" charset="0"/>
              </a:rPr>
              <a:t>To provide Federal funding for your project.</a:t>
            </a:r>
          </a:p>
          <a:p>
            <a:pPr>
              <a:buFont typeface="Arial" pitchFamily="34" charset="0"/>
              <a:buChar char="•"/>
              <a:defRPr/>
            </a:pPr>
            <a:endParaRPr lang="en-US" dirty="0">
              <a:latin typeface="Trebuchet MS" panose="020B0603020202020204" pitchFamily="34" charset="0"/>
            </a:endParaRPr>
          </a:p>
          <a:p>
            <a:pPr>
              <a:buFont typeface="Arial" pitchFamily="34" charset="0"/>
              <a:buChar char="•"/>
              <a:defRPr/>
            </a:pPr>
            <a:r>
              <a:rPr lang="en-US" dirty="0">
                <a:latin typeface="Trebuchet MS" panose="020B0603020202020204" pitchFamily="34" charset="0"/>
              </a:rPr>
              <a:t>To ensure that our Federal dollars are spent appropriately.</a:t>
            </a:r>
          </a:p>
          <a:p>
            <a:pPr>
              <a:buFont typeface="Arial" pitchFamily="34" charset="0"/>
              <a:buChar char="•"/>
              <a:defRPr/>
            </a:pPr>
            <a:endParaRPr lang="en-US" dirty="0">
              <a:latin typeface="Trebuchet MS" panose="020B0603020202020204" pitchFamily="34" charset="0"/>
            </a:endParaRPr>
          </a:p>
          <a:p>
            <a:pPr>
              <a:buFont typeface="Arial" pitchFamily="34" charset="0"/>
              <a:buChar char="•"/>
              <a:defRPr/>
            </a:pPr>
            <a:r>
              <a:rPr lang="en-US" dirty="0">
                <a:latin typeface="Trebuchet MS" panose="020B0603020202020204" pitchFamily="34" charset="0"/>
              </a:rPr>
              <a:t>To ensure that there is no fraud, waste and/or abuse.</a:t>
            </a:r>
          </a:p>
          <a:p>
            <a:pPr>
              <a:buFont typeface="Arial" pitchFamily="34" charset="0"/>
              <a:buChar char="•"/>
              <a:defRPr/>
            </a:pPr>
            <a:endParaRPr lang="en-US" dirty="0">
              <a:latin typeface="Trebuchet MS" panose="020B0603020202020204" pitchFamily="34" charset="0"/>
            </a:endParaRPr>
          </a:p>
          <a:p>
            <a:pPr>
              <a:buFont typeface="Arial" pitchFamily="34" charset="0"/>
              <a:buChar char="•"/>
              <a:defRPr/>
            </a:pPr>
            <a:r>
              <a:rPr lang="en-US" dirty="0">
                <a:latin typeface="Trebuchet MS" panose="020B0603020202020204" pitchFamily="34" charset="0"/>
              </a:rPr>
              <a:t>To ensure that the recipient/sub-recipient has a good project.</a:t>
            </a:r>
          </a:p>
          <a:p>
            <a:pPr>
              <a:buFont typeface="Arial" pitchFamily="34" charset="0"/>
              <a:buChar char="•"/>
              <a:defRPr/>
            </a:pPr>
            <a:endParaRPr lang="en-US" dirty="0">
              <a:latin typeface="Trebuchet MS" panose="020B0603020202020204" pitchFamily="34" charset="0"/>
            </a:endParaRPr>
          </a:p>
          <a:p>
            <a:pPr>
              <a:buFont typeface="Arial" pitchFamily="34" charset="0"/>
              <a:buChar char="•"/>
              <a:defRPr/>
            </a:pPr>
            <a:r>
              <a:rPr lang="en-US" dirty="0">
                <a:latin typeface="Trebuchet MS" panose="020B0603020202020204" pitchFamily="34" charset="0"/>
              </a:rPr>
              <a:t>To ensure that the recipient/sub-recipient has every opportunity to keep every dollar of their Federal funds.</a:t>
            </a:r>
          </a:p>
          <a:p>
            <a:pPr>
              <a:buFont typeface="Arial" pitchFamily="34" charset="0"/>
              <a:buChar char="•"/>
              <a:defRPr/>
            </a:pPr>
            <a:endParaRPr lang="en-US" dirty="0">
              <a:latin typeface="Trebuchet MS" panose="020B0603020202020204" pitchFamily="34" charset="0"/>
            </a:endParaRPr>
          </a:p>
          <a:p>
            <a:pPr>
              <a:buFont typeface="Arial" pitchFamily="34" charset="0"/>
              <a:buChar char="•"/>
              <a:defRPr/>
            </a:pPr>
            <a:r>
              <a:rPr lang="en-US" dirty="0">
                <a:solidFill>
                  <a:srgbClr val="C00000"/>
                </a:solidFill>
                <a:latin typeface="Trebuchet MS" panose="020B0603020202020204" pitchFamily="34" charset="0"/>
              </a:rPr>
              <a:t>I AM NOT here to make the process hard for you or to “ding</a:t>
            </a:r>
            <a:r>
              <a:rPr lang="en-US">
                <a:solidFill>
                  <a:srgbClr val="C00000"/>
                </a:solidFill>
                <a:latin typeface="Trebuchet MS" panose="020B0603020202020204" pitchFamily="34" charset="0"/>
              </a:rPr>
              <a:t>” you, </a:t>
            </a:r>
            <a:r>
              <a:rPr lang="en-US" dirty="0">
                <a:solidFill>
                  <a:srgbClr val="C00000"/>
                </a:solidFill>
                <a:latin typeface="Trebuchet MS" panose="020B0603020202020204" pitchFamily="34" charset="0"/>
              </a:rPr>
              <a:t>but there are regulations </a:t>
            </a:r>
            <a:r>
              <a:rPr lang="en-US">
                <a:solidFill>
                  <a:srgbClr val="C00000"/>
                </a:solidFill>
                <a:latin typeface="Trebuchet MS" panose="020B0603020202020204" pitchFamily="34" charset="0"/>
              </a:rPr>
              <a:t>that YOU </a:t>
            </a:r>
            <a:r>
              <a:rPr lang="en-US" dirty="0">
                <a:solidFill>
                  <a:srgbClr val="C00000"/>
                </a:solidFill>
                <a:latin typeface="Trebuchet MS" panose="020B0603020202020204" pitchFamily="34" charset="0"/>
              </a:rPr>
              <a:t>have agreed to uphold by asking for and receiving our money.</a:t>
            </a:r>
          </a:p>
          <a:p>
            <a:pPr>
              <a:buFont typeface="Arial" pitchFamily="34" charset="0"/>
              <a:buChar char="•"/>
              <a:defRPr/>
            </a:pPr>
            <a:endParaRPr lang="en-US" dirty="0"/>
          </a:p>
          <a:p>
            <a:pPr>
              <a:buFont typeface="Arial" pitchFamily="34" charset="0"/>
              <a:buChar char="•"/>
              <a:defRPr/>
            </a:pPr>
            <a:endParaRPr lang="en-US" dirty="0"/>
          </a:p>
          <a:p>
            <a:pPr marL="0" indent="0">
              <a:buNone/>
            </a:pPr>
            <a:endParaRPr lang="en-US" dirty="0"/>
          </a:p>
        </p:txBody>
      </p:sp>
    </p:spTree>
    <p:extLst>
      <p:ext uri="{BB962C8B-B14F-4D97-AF65-F5344CB8AC3E}">
        <p14:creationId xmlns:p14="http://schemas.microsoft.com/office/powerpoint/2010/main" val="340629398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NCDOT’s Role</a:t>
            </a:r>
            <a:endParaRPr lang="en-US" dirty="0">
              <a:solidFill>
                <a:schemeClr val="bg1"/>
              </a:solidFill>
            </a:endParaRPr>
          </a:p>
        </p:txBody>
      </p:sp>
      <p:sp>
        <p:nvSpPr>
          <p:cNvPr id="3" name="Content Placeholder 2">
            <a:extLst>
              <a:ext uri="{FF2B5EF4-FFF2-40B4-BE49-F238E27FC236}">
                <a16:creationId xmlns:a16="http://schemas.microsoft.com/office/drawing/2014/main" id="{F8B1C6A9-DD7F-4E6D-9AA5-EDD9BD2E3037}"/>
              </a:ext>
            </a:extLst>
          </p:cNvPr>
          <p:cNvSpPr>
            <a:spLocks noGrp="1"/>
          </p:cNvSpPr>
          <p:nvPr>
            <p:ph sz="quarter" idx="1"/>
          </p:nvPr>
        </p:nvSpPr>
        <p:spPr/>
        <p:txBody>
          <a:bodyPr>
            <a:normAutofit fontScale="85000" lnSpcReduction="10000"/>
          </a:bodyPr>
          <a:lstStyle/>
          <a:p>
            <a:pPr marL="0" indent="0" defTabSz="514350">
              <a:buClr>
                <a:srgbClr val="797B7E"/>
              </a:buClr>
              <a:buNone/>
            </a:pPr>
            <a:r>
              <a:rPr lang="en-US" sz="2400" b="1" dirty="0">
                <a:solidFill>
                  <a:srgbClr val="000000"/>
                </a:solidFill>
                <a:latin typeface="Trebuchet MS" panose="020B0603020202020204" pitchFamily="34" charset="0"/>
              </a:rPr>
              <a:t>Although NCDOT doesn’t have any funds in LPA projects, they have oversight of all LPA projects.</a:t>
            </a:r>
          </a:p>
          <a:p>
            <a:pPr marL="0" indent="0" defTabSz="514350">
              <a:buClr>
                <a:srgbClr val="797B7E"/>
              </a:buClr>
              <a:buNone/>
            </a:pPr>
            <a:endParaRPr lang="en-US" sz="2100" b="1" dirty="0">
              <a:solidFill>
                <a:srgbClr val="000000"/>
              </a:solidFill>
              <a:latin typeface="Trebuchet MS" panose="020B0603020202020204" pitchFamily="34" charset="0"/>
            </a:endParaRPr>
          </a:p>
          <a:p>
            <a:pPr marL="0" indent="0" defTabSz="514350">
              <a:buClr>
                <a:srgbClr val="797B7E"/>
              </a:buClr>
              <a:buNone/>
            </a:pPr>
            <a:r>
              <a:rPr lang="en-US" sz="1800" b="1" dirty="0">
                <a:solidFill>
                  <a:srgbClr val="000000"/>
                </a:solidFill>
                <a:latin typeface="Trebuchet MS" panose="020B0603020202020204" pitchFamily="34" charset="0"/>
              </a:rPr>
              <a:t>23 CFR 635.105(a) &amp; (b)</a:t>
            </a:r>
          </a:p>
          <a:p>
            <a:pPr marL="257175" indent="-257175" defTabSz="514350">
              <a:buClr>
                <a:srgbClr val="797B7E"/>
              </a:buClr>
              <a:buFont typeface="Wingdings 2"/>
              <a:buAutoNum type="alphaLcParenBoth"/>
            </a:pPr>
            <a:r>
              <a:rPr lang="en-US" sz="1800" dirty="0">
                <a:solidFill>
                  <a:srgbClr val="000000"/>
                </a:solidFill>
                <a:latin typeface="Trebuchet MS" panose="020B0603020202020204" pitchFamily="34" charset="0"/>
              </a:rPr>
              <a:t>The State Transportation Department (STD) has responsibility for the construction of </a:t>
            </a:r>
            <a:r>
              <a:rPr lang="en-US" sz="1800" b="1" dirty="0">
                <a:solidFill>
                  <a:srgbClr val="000000"/>
                </a:solidFill>
                <a:latin typeface="Trebuchet MS" panose="020B0603020202020204" pitchFamily="34" charset="0"/>
              </a:rPr>
              <a:t>all</a:t>
            </a:r>
            <a:r>
              <a:rPr lang="en-US" sz="1800" dirty="0">
                <a:solidFill>
                  <a:srgbClr val="000000"/>
                </a:solidFill>
                <a:latin typeface="Trebuchet MS" panose="020B0603020202020204" pitchFamily="34" charset="0"/>
              </a:rPr>
              <a:t> Federal-aid projects, and </a:t>
            </a:r>
            <a:r>
              <a:rPr lang="en-US" sz="1800" b="1" dirty="0">
                <a:solidFill>
                  <a:srgbClr val="000000"/>
                </a:solidFill>
                <a:latin typeface="Trebuchet MS" panose="020B0603020202020204" pitchFamily="34" charset="0"/>
              </a:rPr>
              <a:t>is not relieved of such responsibility by authorizing performance of the work by a local public agency</a:t>
            </a:r>
            <a:r>
              <a:rPr lang="en-US" sz="1800" dirty="0">
                <a:solidFill>
                  <a:srgbClr val="000000"/>
                </a:solidFill>
                <a:latin typeface="Trebuchet MS" panose="020B0603020202020204" pitchFamily="34" charset="0"/>
              </a:rPr>
              <a:t> or other Federal agency.  The STD shall be responsible for insuring that such projects receive adequate supervision and inspection to insure that projects are completed in conformance with approved plans and specifications.</a:t>
            </a:r>
          </a:p>
          <a:p>
            <a:pPr marL="257175" indent="-257175" defTabSz="514350">
              <a:buClr>
                <a:srgbClr val="797B7E"/>
              </a:buClr>
              <a:buFont typeface="Wingdings 2"/>
              <a:buAutoNum type="alphaLcParenBoth"/>
            </a:pPr>
            <a:r>
              <a:rPr lang="en-US" sz="1800" dirty="0">
                <a:solidFill>
                  <a:srgbClr val="000000"/>
                </a:solidFill>
                <a:latin typeface="Trebuchet MS" panose="020B0603020202020204" pitchFamily="34" charset="0"/>
              </a:rPr>
              <a:t>Although the STD may employ a consultant to provide construction engineering services, such as inspection or survey work on a project, </a:t>
            </a:r>
            <a:r>
              <a:rPr lang="en-US" sz="1800" b="1" dirty="0">
                <a:solidFill>
                  <a:srgbClr val="000000"/>
                </a:solidFill>
                <a:latin typeface="Trebuchet MS" panose="020B0603020202020204" pitchFamily="34" charset="0"/>
              </a:rPr>
              <a:t>the STD shall provide a full-time employed State engineer to be in responsible charge </a:t>
            </a:r>
            <a:r>
              <a:rPr lang="en-US" sz="1800" dirty="0">
                <a:solidFill>
                  <a:srgbClr val="000000"/>
                </a:solidFill>
                <a:latin typeface="Trebuchet MS" panose="020B0603020202020204" pitchFamily="34" charset="0"/>
              </a:rPr>
              <a:t>of the project.</a:t>
            </a:r>
          </a:p>
          <a:p>
            <a:pPr marL="0" indent="0" defTabSz="514350">
              <a:buClr>
                <a:srgbClr val="797B7E"/>
              </a:buClr>
              <a:buNone/>
            </a:pPr>
            <a:endParaRPr lang="en-US" sz="2400" b="1" dirty="0">
              <a:solidFill>
                <a:srgbClr val="000000"/>
              </a:solidFill>
              <a:latin typeface="Trebuchet MS" panose="020B0603020202020204" pitchFamily="34" charset="0"/>
            </a:endParaRPr>
          </a:p>
          <a:p>
            <a:pPr marL="0" indent="0" defTabSz="514350">
              <a:buClr>
                <a:srgbClr val="797B7E"/>
              </a:buClr>
              <a:buNone/>
            </a:pPr>
            <a:r>
              <a:rPr lang="en-US" sz="2400" b="1" dirty="0">
                <a:solidFill>
                  <a:srgbClr val="000000"/>
                </a:solidFill>
                <a:latin typeface="Trebuchet MS" panose="020B0603020202020204" pitchFamily="34" charset="0"/>
              </a:rPr>
              <a:t>If funds have to be re-paid or deemed non-participating, they are taken from NCDOT and then the municipality will be responsible for paying NCDOT (or it will be taken from your Powell Bill).</a:t>
            </a:r>
          </a:p>
          <a:p>
            <a:endParaRPr lang="en-US" dirty="0"/>
          </a:p>
        </p:txBody>
      </p:sp>
      <p:sp>
        <p:nvSpPr>
          <p:cNvPr id="6" name="Content Placeholder 1">
            <a:extLst>
              <a:ext uri="{FF2B5EF4-FFF2-40B4-BE49-F238E27FC236}">
                <a16:creationId xmlns:a16="http://schemas.microsoft.com/office/drawing/2014/main" id="{93B5F6E3-6685-4506-AFE6-9E19C98DD32B}"/>
              </a:ext>
            </a:extLst>
          </p:cNvPr>
          <p:cNvSpPr txBox="1">
            <a:spLocks/>
          </p:cNvSpPr>
          <p:nvPr/>
        </p:nvSpPr>
        <p:spPr>
          <a:xfrm>
            <a:off x="1406396" y="2357995"/>
            <a:ext cx="6326639" cy="267584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514350">
              <a:buClr>
                <a:srgbClr val="797B7E"/>
              </a:buClr>
              <a:buNone/>
            </a:pPr>
            <a:endParaRPr lang="en-US" sz="1125"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4084846570"/>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Common Terms</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pPr>
            <a:r>
              <a:rPr lang="en-US" altLang="en-US" sz="1575" b="1" dirty="0">
                <a:latin typeface="Trebuchet MS" panose="020B0603020202020204" pitchFamily="34" charset="0"/>
                <a:cs typeface="Arial" panose="020B0604020202020204" pitchFamily="34" charset="0"/>
              </a:rPr>
              <a:t>Contract Authority</a:t>
            </a:r>
            <a:br>
              <a:rPr lang="en-US" altLang="en-US" sz="1575" dirty="0">
                <a:latin typeface="Trebuchet MS" panose="020B0603020202020204" pitchFamily="34" charset="0"/>
                <a:cs typeface="Arial" panose="020B0604020202020204" pitchFamily="34" charset="0"/>
              </a:rPr>
            </a:br>
            <a:r>
              <a:rPr lang="en-US" altLang="en-US" sz="1575" dirty="0">
                <a:latin typeface="Trebuchet MS" panose="020B0603020202020204" pitchFamily="34" charset="0"/>
                <a:cs typeface="Arial" panose="020B0604020202020204" pitchFamily="34" charset="0"/>
              </a:rPr>
              <a:t>U.S. Congress:  </a:t>
            </a:r>
            <a:r>
              <a:rPr lang="en-US" altLang="en-US" sz="1575" i="1" dirty="0">
                <a:latin typeface="Trebuchet MS" panose="020B0603020202020204" pitchFamily="34" charset="0"/>
                <a:cs typeface="Arial" panose="020B0604020202020204" pitchFamily="34" charset="0"/>
              </a:rPr>
              <a:t>“You (NCDOT) </a:t>
            </a:r>
            <a:r>
              <a:rPr lang="en-US" altLang="en-US" sz="1575" i="1" u="sng" dirty="0">
                <a:latin typeface="Trebuchet MS" panose="020B0603020202020204" pitchFamily="34" charset="0"/>
                <a:cs typeface="Arial" panose="020B0604020202020204" pitchFamily="34" charset="0"/>
              </a:rPr>
              <a:t>might be able to</a:t>
            </a:r>
            <a:r>
              <a:rPr lang="en-US" altLang="en-US" sz="1575" i="1" dirty="0">
                <a:latin typeface="Trebuchet MS" panose="020B0603020202020204" pitchFamily="34" charset="0"/>
                <a:cs typeface="Arial" panose="020B0604020202020204" pitchFamily="34" charset="0"/>
              </a:rPr>
              <a:t> obligate X dollars . . .”</a:t>
            </a:r>
            <a:br>
              <a:rPr lang="en-US" altLang="en-US" sz="1575" dirty="0">
                <a:latin typeface="Trebuchet MS" panose="020B0603020202020204" pitchFamily="34" charset="0"/>
                <a:cs typeface="Arial" panose="020B0604020202020204" pitchFamily="34" charset="0"/>
              </a:rPr>
            </a:br>
            <a:br>
              <a:rPr lang="en-US" altLang="en-US" sz="1575" dirty="0">
                <a:latin typeface="Trebuchet MS" panose="020B0603020202020204" pitchFamily="34" charset="0"/>
                <a:cs typeface="Arial" panose="020B0604020202020204" pitchFamily="34" charset="0"/>
              </a:rPr>
            </a:br>
            <a:r>
              <a:rPr lang="en-US" altLang="en-US" sz="1575" b="1" dirty="0">
                <a:latin typeface="Trebuchet MS" panose="020B0603020202020204" pitchFamily="34" charset="0"/>
                <a:cs typeface="Arial" panose="020B0604020202020204" pitchFamily="34" charset="0"/>
              </a:rPr>
              <a:t>Obligation Ceiling (or Obligation Limitation)</a:t>
            </a:r>
            <a:br>
              <a:rPr lang="en-US" altLang="en-US" sz="1575" b="1" dirty="0">
                <a:latin typeface="Trebuchet MS" panose="020B0603020202020204" pitchFamily="34" charset="0"/>
                <a:cs typeface="Arial" panose="020B0604020202020204" pitchFamily="34" charset="0"/>
              </a:rPr>
            </a:br>
            <a:r>
              <a:rPr lang="en-US" altLang="en-US" sz="1575" i="1" dirty="0">
                <a:latin typeface="Trebuchet MS" panose="020B0603020202020204" pitchFamily="34" charset="0"/>
                <a:cs typeface="Arial" panose="020B0604020202020204" pitchFamily="34" charset="0"/>
              </a:rPr>
              <a:t>“. . . but, based on overall budget conditions, you can only obligate Y dollars</a:t>
            </a:r>
            <a:r>
              <a:rPr lang="en-US" altLang="en-US" sz="1575" dirty="0">
                <a:latin typeface="Trebuchet MS" panose="020B0603020202020204" pitchFamily="34" charset="0"/>
                <a:cs typeface="Arial" panose="020B0604020202020204" pitchFamily="34" charset="0"/>
              </a:rPr>
              <a:t>”</a:t>
            </a:r>
            <a:br>
              <a:rPr lang="en-US" altLang="en-US" sz="1575" dirty="0">
                <a:latin typeface="Trebuchet MS" panose="020B0603020202020204" pitchFamily="34" charset="0"/>
                <a:cs typeface="Arial" panose="020B0604020202020204" pitchFamily="34" charset="0"/>
              </a:rPr>
            </a:br>
            <a:br>
              <a:rPr lang="en-US" altLang="en-US" sz="1575" dirty="0">
                <a:latin typeface="Trebuchet MS" panose="020B0603020202020204" pitchFamily="34" charset="0"/>
                <a:cs typeface="Arial" panose="020B0604020202020204" pitchFamily="34" charset="0"/>
              </a:rPr>
            </a:br>
            <a:r>
              <a:rPr lang="en-US" altLang="en-US" sz="1575" b="1" dirty="0">
                <a:latin typeface="Trebuchet MS" panose="020B0603020202020204" pitchFamily="34" charset="0"/>
                <a:cs typeface="Arial" panose="020B0604020202020204" pitchFamily="34" charset="0"/>
              </a:rPr>
              <a:t>Funds programmed (not yet guaranteed)</a:t>
            </a:r>
            <a:br>
              <a:rPr lang="en-US" altLang="en-US" sz="1575" b="1" dirty="0">
                <a:latin typeface="Trebuchet MS" panose="020B0603020202020204" pitchFamily="34" charset="0"/>
                <a:cs typeface="Arial" panose="020B0604020202020204" pitchFamily="34" charset="0"/>
              </a:rPr>
            </a:br>
            <a:r>
              <a:rPr lang="en-US" altLang="en-US" sz="1575" i="1" dirty="0">
                <a:latin typeface="Trebuchet MS" panose="020B0603020202020204" pitchFamily="34" charset="0"/>
                <a:cs typeface="Arial" panose="020B0604020202020204" pitchFamily="34" charset="0"/>
              </a:rPr>
              <a:t>NCBOT adopts a new "Funding Program" (7-year STIP) every two years</a:t>
            </a:r>
            <a:br>
              <a:rPr lang="en-US" altLang="en-US" sz="1575" i="1" dirty="0">
                <a:latin typeface="Trebuchet MS" panose="020B0603020202020204" pitchFamily="34" charset="0"/>
                <a:cs typeface="Arial" panose="020B0604020202020204" pitchFamily="34" charset="0"/>
              </a:rPr>
            </a:br>
            <a:br>
              <a:rPr lang="en-US" altLang="en-US" sz="1575" b="1" dirty="0">
                <a:latin typeface="Trebuchet MS" panose="020B0603020202020204" pitchFamily="34" charset="0"/>
                <a:cs typeface="Arial" panose="020B0604020202020204" pitchFamily="34" charset="0"/>
              </a:rPr>
            </a:br>
            <a:r>
              <a:rPr lang="en-US" altLang="en-US" sz="1575" b="1" dirty="0">
                <a:latin typeface="Trebuchet MS" panose="020B0603020202020204" pitchFamily="34" charset="0"/>
                <a:cs typeface="Arial" panose="020B0604020202020204" pitchFamily="34" charset="0"/>
              </a:rPr>
              <a:t>Funds obligated (safe from rescission axe)</a:t>
            </a:r>
            <a:br>
              <a:rPr lang="en-US" altLang="en-US" sz="1575" b="1" dirty="0">
                <a:latin typeface="Trebuchet MS" panose="020B0603020202020204" pitchFamily="34" charset="0"/>
                <a:cs typeface="Arial" panose="020B0604020202020204" pitchFamily="34" charset="0"/>
              </a:rPr>
            </a:br>
            <a:r>
              <a:rPr lang="en-US" altLang="en-US" sz="1575" dirty="0">
                <a:latin typeface="Trebuchet MS" panose="020B0603020202020204" pitchFamily="34" charset="0"/>
                <a:cs typeface="Arial" panose="020B0604020202020204" pitchFamily="34" charset="0"/>
              </a:rPr>
              <a:t>Upon NCDOT request, FHWA agrees to reimburse for a specific project</a:t>
            </a:r>
            <a:br>
              <a:rPr lang="en-US" altLang="en-US" sz="1575" dirty="0">
                <a:latin typeface="Trebuchet MS" panose="020B0603020202020204" pitchFamily="34" charset="0"/>
                <a:cs typeface="Arial" panose="020B0604020202020204" pitchFamily="34" charset="0"/>
              </a:rPr>
            </a:br>
            <a:r>
              <a:rPr lang="en-US" altLang="en-US" sz="1575" dirty="0">
                <a:latin typeface="Trebuchet MS" panose="020B0603020202020204" pitchFamily="34" charset="0"/>
                <a:cs typeface="Arial" panose="020B0604020202020204" pitchFamily="34" charset="0"/>
              </a:rPr>
              <a:t> </a:t>
            </a:r>
            <a:br>
              <a:rPr lang="en-US" altLang="en-US" sz="1575" dirty="0">
                <a:latin typeface="Trebuchet MS" panose="020B0603020202020204" pitchFamily="34" charset="0"/>
                <a:cs typeface="Arial" panose="020B0604020202020204" pitchFamily="34" charset="0"/>
              </a:rPr>
            </a:br>
            <a:r>
              <a:rPr lang="en-US" altLang="en-US" sz="1575" b="1" dirty="0">
                <a:latin typeface="Trebuchet MS" panose="020B0603020202020204" pitchFamily="34" charset="0"/>
                <a:cs typeface="Arial" panose="020B0604020202020204" pitchFamily="34" charset="0"/>
              </a:rPr>
              <a:t>Rescission (</a:t>
            </a:r>
            <a:r>
              <a:rPr lang="en-US" altLang="en-US" sz="1575" b="1" i="1" dirty="0">
                <a:latin typeface="Trebuchet MS" panose="020B0603020202020204" pitchFamily="34" charset="0"/>
                <a:cs typeface="Arial" panose="020B0604020202020204" pitchFamily="34" charset="0"/>
              </a:rPr>
              <a:t>“Houston, we have a problem”</a:t>
            </a:r>
            <a:r>
              <a:rPr lang="en-US" altLang="en-US" sz="1575" b="1" dirty="0">
                <a:latin typeface="Trebuchet MS" panose="020B0603020202020204" pitchFamily="34" charset="0"/>
                <a:cs typeface="Arial" panose="020B0604020202020204" pitchFamily="34" charset="0"/>
              </a:rPr>
              <a:t>)</a:t>
            </a:r>
            <a:br>
              <a:rPr lang="en-US" altLang="en-US" sz="1575" b="1" dirty="0">
                <a:latin typeface="Trebuchet MS" panose="020B0603020202020204" pitchFamily="34" charset="0"/>
                <a:cs typeface="Arial" panose="020B0604020202020204" pitchFamily="34" charset="0"/>
              </a:rPr>
            </a:br>
            <a:r>
              <a:rPr lang="en-US" altLang="en-US" sz="1575" dirty="0">
                <a:latin typeface="Trebuchet MS" panose="020B0603020202020204" pitchFamily="34" charset="0"/>
                <a:cs typeface="Arial" panose="020B0604020202020204" pitchFamily="34" charset="0"/>
              </a:rPr>
              <a:t>Congress decreases the State’s Contract Authority</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65641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CFR 200 “The </a:t>
            </a:r>
            <a:r>
              <a:rPr lang="en-US" dirty="0" err="1"/>
              <a:t>Supercircular</a:t>
            </a:r>
            <a:r>
              <a:rPr lang="en-US" dirty="0"/>
              <a:t>”</a:t>
            </a:r>
          </a:p>
        </p:txBody>
      </p:sp>
      <p:sp>
        <p:nvSpPr>
          <p:cNvPr id="4" name="Content Placeholder 3">
            <a:extLst>
              <a:ext uri="{FF2B5EF4-FFF2-40B4-BE49-F238E27FC236}">
                <a16:creationId xmlns:a16="http://schemas.microsoft.com/office/drawing/2014/main" id="{84809F60-8F91-44A5-96FC-89C33EBBAFC6}"/>
              </a:ext>
            </a:extLst>
          </p:cNvPr>
          <p:cNvSpPr>
            <a:spLocks noGrp="1"/>
          </p:cNvSpPr>
          <p:nvPr>
            <p:ph sz="quarter" idx="1"/>
          </p:nvPr>
        </p:nvSpPr>
        <p:spPr/>
        <p:txBody>
          <a:bodyPr/>
          <a:lstStyle/>
          <a:p>
            <a:pPr defTabSz="514350"/>
            <a:r>
              <a:rPr lang="en-US" sz="1238" dirty="0">
                <a:solidFill>
                  <a:srgbClr val="000000"/>
                </a:solidFill>
                <a:latin typeface="Trebuchet MS" panose="020B0603020202020204" pitchFamily="34" charset="0"/>
              </a:rPr>
              <a:t>Period of Performance:</a:t>
            </a:r>
          </a:p>
          <a:p>
            <a:pPr marL="450056" lvl="1" indent="-192881" defTabSz="514350">
              <a:buFont typeface="Arial" panose="020B0604020202020204" pitchFamily="34" charset="0"/>
              <a:buChar char="•"/>
            </a:pPr>
            <a:r>
              <a:rPr lang="en-US" dirty="0">
                <a:solidFill>
                  <a:srgbClr val="000000"/>
                </a:solidFill>
                <a:latin typeface="Trebuchet MS" panose="020B0603020202020204" pitchFamily="34" charset="0"/>
              </a:rPr>
              <a:t>Imposes a period when project costs can be incurred</a:t>
            </a:r>
          </a:p>
          <a:p>
            <a:pPr marL="707231" lvl="2" indent="-192881" defTabSz="514350">
              <a:buFont typeface="Wingdings" panose="05000000000000000000" pitchFamily="2" charset="2"/>
              <a:buChar char="Ø"/>
            </a:pPr>
            <a:r>
              <a:rPr lang="en-US" sz="1238" dirty="0">
                <a:solidFill>
                  <a:srgbClr val="000000"/>
                </a:solidFill>
                <a:latin typeface="Trebuchet MS" panose="020B0603020202020204" pitchFamily="34" charset="0"/>
              </a:rPr>
              <a:t>Start Date (Project Effective Authorization Date) through the End Date</a:t>
            </a:r>
          </a:p>
          <a:p>
            <a:pPr marL="707231" lvl="2" indent="-192881" defTabSz="514350">
              <a:buFont typeface="Wingdings" panose="05000000000000000000" pitchFamily="2" charset="2"/>
              <a:buChar char="Ø"/>
            </a:pPr>
            <a:r>
              <a:rPr lang="en-US" sz="1238" dirty="0">
                <a:solidFill>
                  <a:srgbClr val="000000"/>
                </a:solidFill>
                <a:latin typeface="Trebuchet MS" panose="020B0603020202020204" pitchFamily="34" charset="0"/>
              </a:rPr>
              <a:t> Costs can only be incurred within start and end date</a:t>
            </a:r>
          </a:p>
          <a:p>
            <a:pPr marL="707231" lvl="2" indent="-192881" defTabSz="514350">
              <a:buFont typeface="Wingdings" panose="05000000000000000000" pitchFamily="2" charset="2"/>
              <a:buChar char="Ø"/>
            </a:pPr>
            <a:r>
              <a:rPr lang="en-US" sz="1238" dirty="0">
                <a:solidFill>
                  <a:srgbClr val="000000"/>
                </a:solidFill>
                <a:latin typeface="Trebuchet MS" panose="020B0603020202020204" pitchFamily="34" charset="0"/>
              </a:rPr>
              <a:t>After project end date - </a:t>
            </a:r>
            <a:r>
              <a:rPr lang="en-US" sz="1238" dirty="0">
                <a:solidFill>
                  <a:srgbClr val="C00000"/>
                </a:solidFill>
                <a:latin typeface="Trebuchet MS" panose="020B0603020202020204" pitchFamily="34" charset="0"/>
              </a:rPr>
              <a:t>no additional costs can be incurred</a:t>
            </a:r>
            <a:endParaRPr lang="en-US" sz="1238" dirty="0">
              <a:solidFill>
                <a:srgbClr val="000000"/>
              </a:solidFill>
              <a:latin typeface="Trebuchet MS" panose="020B0603020202020204" pitchFamily="34" charset="0"/>
            </a:endParaRPr>
          </a:p>
          <a:p>
            <a:pPr marL="707231" lvl="2" indent="-192881" defTabSz="514350">
              <a:buFont typeface="Wingdings" panose="05000000000000000000" pitchFamily="2" charset="2"/>
              <a:buChar char="Ø"/>
            </a:pPr>
            <a:r>
              <a:rPr lang="en-US" sz="1238" dirty="0">
                <a:solidFill>
                  <a:srgbClr val="000000"/>
                </a:solidFill>
                <a:latin typeface="Trebuchet MS" panose="020B0603020202020204" pitchFamily="34" charset="0"/>
              </a:rPr>
              <a:t>Requires that projects be closed out 15 months after the “End Date” established and documented on the FHWA Authorization</a:t>
            </a:r>
            <a:endParaRPr lang="en-US" sz="1238" dirty="0">
              <a:solidFill>
                <a:srgbClr val="C00000"/>
              </a:solidFill>
              <a:latin typeface="Trebuchet MS" panose="020B0603020202020204" pitchFamily="34" charset="0"/>
            </a:endParaRPr>
          </a:p>
          <a:p>
            <a:pPr marL="514350" lvl="2" defTabSz="514350"/>
            <a:endParaRPr lang="en-US" sz="1238" dirty="0">
              <a:solidFill>
                <a:srgbClr val="C00000"/>
              </a:solidFill>
              <a:latin typeface="Trebuchet MS" panose="020B0603020202020204" pitchFamily="34" charset="0"/>
            </a:endParaRPr>
          </a:p>
          <a:p>
            <a:pPr marL="450056" lvl="1" indent="-192881" defTabSz="514350">
              <a:buFont typeface="Arial" panose="020B0604020202020204" pitchFamily="34" charset="0"/>
              <a:buChar char="•"/>
            </a:pPr>
            <a:r>
              <a:rPr lang="en-US" dirty="0">
                <a:solidFill>
                  <a:srgbClr val="000000"/>
                </a:solidFill>
                <a:latin typeface="Trebuchet MS" panose="020B0603020202020204" pitchFamily="34" charset="0"/>
              </a:rPr>
              <a:t>Extension/modification of End Date is authorized by the awarding agency when there is a project delay beyond the control of the recipient/subrecipient</a:t>
            </a:r>
          </a:p>
          <a:p>
            <a:endParaRPr lang="en-US" dirty="0"/>
          </a:p>
        </p:txBody>
      </p:sp>
    </p:spTree>
    <p:extLst>
      <p:ext uri="{BB962C8B-B14F-4D97-AF65-F5344CB8AC3E}">
        <p14:creationId xmlns:p14="http://schemas.microsoft.com/office/powerpoint/2010/main" val="164360484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Project/Funds Authorization</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a:buNone/>
            </a:pPr>
            <a:r>
              <a:rPr lang="en-US" altLang="en-US" dirty="0">
                <a:latin typeface="Trebuchet MS" panose="020B0603020202020204" pitchFamily="34" charset="0"/>
              </a:rPr>
              <a:t>FHWA commitment that Federal funds are available for the project</a:t>
            </a:r>
          </a:p>
          <a:p>
            <a:pPr>
              <a:buNone/>
            </a:pPr>
            <a:endParaRPr lang="en-US" altLang="en-US" dirty="0">
              <a:latin typeface="Trebuchet MS" panose="020B0603020202020204" pitchFamily="34" charset="0"/>
            </a:endParaRPr>
          </a:p>
          <a:p>
            <a:pPr lvl="2">
              <a:buFont typeface="Wingdings" panose="05000000000000000000" pitchFamily="2" charset="2"/>
              <a:buChar char="Ø"/>
            </a:pPr>
            <a:r>
              <a:rPr lang="en-US" altLang="en-US" b="1" dirty="0">
                <a:latin typeface="Trebuchet MS" panose="020B0603020202020204" pitchFamily="34" charset="0"/>
              </a:rPr>
              <a:t>Preliminary Engineering (PE) – (you have 10 years to construct the project – “Studies” are not a good idea)  CFR 630.112(2)</a:t>
            </a:r>
          </a:p>
          <a:p>
            <a:pPr lvl="2">
              <a:buFont typeface="Wingdings" panose="05000000000000000000" pitchFamily="2" charset="2"/>
              <a:buChar char="Ø"/>
            </a:pPr>
            <a:r>
              <a:rPr lang="en-US" altLang="en-US" b="1" dirty="0">
                <a:latin typeface="Trebuchet MS" panose="020B0603020202020204" pitchFamily="34" charset="0"/>
              </a:rPr>
              <a:t> Right of Way acquisition (ROW)</a:t>
            </a:r>
          </a:p>
          <a:p>
            <a:pPr lvl="2">
              <a:buFont typeface="Wingdings" panose="05000000000000000000" pitchFamily="2" charset="2"/>
              <a:buChar char="Ø"/>
            </a:pPr>
            <a:r>
              <a:rPr lang="en-US" altLang="en-US" b="1" dirty="0">
                <a:latin typeface="Trebuchet MS" panose="020B0603020202020204" pitchFamily="34" charset="0"/>
              </a:rPr>
              <a:t> Construction (CON)</a:t>
            </a:r>
          </a:p>
          <a:p>
            <a:pPr lvl="2">
              <a:buNone/>
            </a:pPr>
            <a:endParaRPr lang="en-US" altLang="en-US" b="1" dirty="0">
              <a:latin typeface="Trebuchet MS" panose="020B0603020202020204" pitchFamily="34" charset="0"/>
            </a:endParaRPr>
          </a:p>
          <a:p>
            <a:pPr lvl="1"/>
            <a:r>
              <a:rPr lang="en-US" altLang="en-US" b="1" dirty="0">
                <a:solidFill>
                  <a:srgbClr val="C00000"/>
                </a:solidFill>
                <a:latin typeface="Trebuchet MS" panose="020B0603020202020204" pitchFamily="34" charset="0"/>
              </a:rPr>
              <a:t>Authorization is required </a:t>
            </a:r>
            <a:r>
              <a:rPr lang="en-US" altLang="en-US" b="1" u="sng" dirty="0">
                <a:solidFill>
                  <a:srgbClr val="C00000"/>
                </a:solidFill>
                <a:latin typeface="Trebuchet MS" panose="020B0603020202020204" pitchFamily="34" charset="0"/>
              </a:rPr>
              <a:t>prior</a:t>
            </a:r>
            <a:r>
              <a:rPr lang="en-US" altLang="en-US" b="1" dirty="0">
                <a:solidFill>
                  <a:srgbClr val="C00000"/>
                </a:solidFill>
                <a:latin typeface="Trebuchet MS" panose="020B0603020202020204" pitchFamily="34" charset="0"/>
              </a:rPr>
              <a:t> to incurring any expenses</a:t>
            </a:r>
          </a:p>
          <a:p>
            <a:pPr lvl="1"/>
            <a:r>
              <a:rPr lang="en-US" altLang="en-US" b="1" dirty="0">
                <a:solidFill>
                  <a:srgbClr val="C00000"/>
                </a:solidFill>
                <a:latin typeface="Trebuchet MS" panose="020B0603020202020204" pitchFamily="34" charset="0"/>
              </a:rPr>
              <a:t>End Dates should be constructed based on Historical Data </a:t>
            </a:r>
          </a:p>
          <a:p>
            <a:pPr lvl="1"/>
            <a:endParaRPr lang="en-US" altLang="en-US" b="1" dirty="0">
              <a:solidFill>
                <a:srgbClr val="FF0000"/>
              </a:solidFill>
              <a:latin typeface="Trebuchet MS" panose="020B0603020202020204" pitchFamily="34" charset="0"/>
            </a:endParaRPr>
          </a:p>
          <a:p>
            <a:pPr lvl="2"/>
            <a:r>
              <a:rPr lang="en-US" altLang="en-US" b="1" dirty="0">
                <a:latin typeface="Trebuchet MS" panose="020B0603020202020204" pitchFamily="34" charset="0"/>
              </a:rPr>
              <a:t>Work done before the date of FHWA Division authorization is NOT eligible for reimbursement </a:t>
            </a:r>
          </a:p>
          <a:p>
            <a:pPr marL="0" indent="0">
              <a:buNone/>
            </a:pPr>
            <a:endParaRPr lang="en-US" dirty="0"/>
          </a:p>
        </p:txBody>
      </p:sp>
    </p:spTree>
    <p:extLst>
      <p:ext uri="{BB962C8B-B14F-4D97-AF65-F5344CB8AC3E}">
        <p14:creationId xmlns:p14="http://schemas.microsoft.com/office/powerpoint/2010/main" val="51914042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Inactive Projects</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a:buNone/>
            </a:pPr>
            <a:r>
              <a:rPr lang="en-US" altLang="en-US" sz="1200" dirty="0">
                <a:latin typeface="Trebuchet MS" panose="020B0603020202020204" pitchFamily="34" charset="0"/>
              </a:rPr>
              <a:t>-	An Inactive Project is defined as any project (regardless of the dollar value) that has not had any expenditures charged to it in FHWA’s system in the given timeframe (6 Months).</a:t>
            </a:r>
          </a:p>
          <a:p>
            <a:pPr>
              <a:buFontTx/>
              <a:buChar char="-"/>
            </a:pPr>
            <a:endParaRPr lang="en-US" altLang="en-US" sz="1200" dirty="0">
              <a:latin typeface="Trebuchet MS" panose="020B0603020202020204" pitchFamily="34" charset="0"/>
            </a:endParaRPr>
          </a:p>
          <a:p>
            <a:pPr>
              <a:buFontTx/>
              <a:buChar char="-"/>
            </a:pPr>
            <a:r>
              <a:rPr lang="en-US" altLang="en-US" sz="1200" dirty="0">
                <a:latin typeface="Trebuchet MS" panose="020B0603020202020204" pitchFamily="34" charset="0"/>
              </a:rPr>
              <a:t>Once a project hits the 1-year report, FHWA’s Finance Section is </a:t>
            </a:r>
            <a:r>
              <a:rPr lang="en-US" altLang="en-US" sz="1200" u="sng" dirty="0">
                <a:solidFill>
                  <a:srgbClr val="C00000"/>
                </a:solidFill>
                <a:latin typeface="Trebuchet MS" panose="020B0603020202020204" pitchFamily="34" charset="0"/>
              </a:rPr>
              <a:t>REQUIRED</a:t>
            </a:r>
            <a:r>
              <a:rPr lang="en-US" altLang="en-US" sz="1200" dirty="0">
                <a:solidFill>
                  <a:srgbClr val="FFFF00"/>
                </a:solidFill>
                <a:latin typeface="Trebuchet MS" panose="020B0603020202020204" pitchFamily="34" charset="0"/>
              </a:rPr>
              <a:t> </a:t>
            </a:r>
            <a:r>
              <a:rPr lang="en-US" altLang="en-US" sz="1200" dirty="0">
                <a:latin typeface="Trebuchet MS" panose="020B0603020202020204" pitchFamily="34" charset="0"/>
              </a:rPr>
              <a:t>to </a:t>
            </a:r>
            <a:r>
              <a:rPr lang="en-US" altLang="en-US" sz="1200" dirty="0" err="1">
                <a:latin typeface="Trebuchet MS" panose="020B0603020202020204" pitchFamily="34" charset="0"/>
              </a:rPr>
              <a:t>deobligate</a:t>
            </a:r>
            <a:r>
              <a:rPr lang="en-US" altLang="en-US" sz="1200" dirty="0">
                <a:latin typeface="Trebuchet MS" panose="020B0603020202020204" pitchFamily="34" charset="0"/>
              </a:rPr>
              <a:t> the funding.</a:t>
            </a:r>
          </a:p>
          <a:p>
            <a:pPr>
              <a:buNone/>
            </a:pPr>
            <a:endParaRPr lang="en-US" altLang="en-US" sz="1200" dirty="0">
              <a:latin typeface="Trebuchet MS" panose="020B0603020202020204" pitchFamily="34" charset="0"/>
            </a:endParaRPr>
          </a:p>
          <a:p>
            <a:pPr>
              <a:buFontTx/>
              <a:buChar char="-"/>
            </a:pPr>
            <a:r>
              <a:rPr lang="en-US" altLang="en-US" sz="1200" dirty="0">
                <a:latin typeface="Trebuchet MS" panose="020B0603020202020204" pitchFamily="34" charset="0"/>
              </a:rPr>
              <a:t>Remember that the Municipal Agreement states that a project must be invoiced at least once every 6 months to keep the project active and eligible for Federal funding.</a:t>
            </a:r>
          </a:p>
          <a:p>
            <a:pPr>
              <a:buFontTx/>
              <a:buChar char="-"/>
            </a:pPr>
            <a:endParaRPr lang="en-US" altLang="en-US" sz="1200" dirty="0">
              <a:latin typeface="Trebuchet MS" panose="020B0603020202020204" pitchFamily="34" charset="0"/>
            </a:endParaRPr>
          </a:p>
          <a:p>
            <a:pPr>
              <a:buFontTx/>
              <a:buChar char="-"/>
            </a:pPr>
            <a:r>
              <a:rPr lang="en-US" altLang="en-US" sz="1200" dirty="0">
                <a:latin typeface="Trebuchet MS" panose="020B0603020202020204" pitchFamily="34" charset="0"/>
              </a:rPr>
              <a:t>The Municipal Agreement also states:</a:t>
            </a:r>
          </a:p>
          <a:p>
            <a:pPr>
              <a:buFontTx/>
              <a:buChar char="-"/>
            </a:pPr>
            <a:endParaRPr lang="en-US" altLang="en-US" sz="1350" dirty="0">
              <a:latin typeface="Trebuchet MS" panose="020B0603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E38C73AC-AD46-46A3-9677-89763C239D5E}"/>
              </a:ext>
            </a:extLst>
          </p:cNvPr>
          <p:cNvPicPr>
            <a:picLocks noChangeAspect="1"/>
          </p:cNvPicPr>
          <p:nvPr/>
        </p:nvPicPr>
        <p:blipFill>
          <a:blip r:embed="rId3"/>
          <a:stretch>
            <a:fillRect/>
          </a:stretch>
        </p:blipFill>
        <p:spPr>
          <a:xfrm>
            <a:off x="2392459" y="4140882"/>
            <a:ext cx="4322506" cy="1014466"/>
          </a:xfrm>
          <a:prstGeom prst="rect">
            <a:avLst/>
          </a:prstGeom>
        </p:spPr>
      </p:pic>
    </p:spTree>
    <p:extLst>
      <p:ext uri="{BB962C8B-B14F-4D97-AF65-F5344CB8AC3E}">
        <p14:creationId xmlns:p14="http://schemas.microsoft.com/office/powerpoint/2010/main" val="313822627"/>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Review Findings</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defRPr/>
            </a:pPr>
            <a:r>
              <a:rPr lang="en-US" sz="1125" dirty="0">
                <a:latin typeface="Trebuchet MS" panose="020B0603020202020204" pitchFamily="34" charset="0"/>
              </a:rPr>
              <a:t>1.    Expenditures occurred before FHWA Authorization was signed</a:t>
            </a:r>
          </a:p>
          <a:p>
            <a:pPr marL="0" indent="0">
              <a:buNone/>
              <a:defRPr/>
            </a:pPr>
            <a:r>
              <a:rPr lang="en-US" sz="1125" dirty="0">
                <a:latin typeface="Trebuchet MS" panose="020B0603020202020204" pitchFamily="34" charset="0"/>
              </a:rPr>
              <a:t>2.    Projects not competitively bid</a:t>
            </a:r>
          </a:p>
          <a:p>
            <a:pPr marL="300038" indent="-300038">
              <a:buNone/>
              <a:defRPr/>
            </a:pPr>
            <a:r>
              <a:rPr lang="en-US" sz="1125" dirty="0">
                <a:latin typeface="Trebuchet MS" panose="020B0603020202020204" pitchFamily="34" charset="0"/>
              </a:rPr>
              <a:t>3.	Improper pay records/diaries</a:t>
            </a:r>
          </a:p>
          <a:p>
            <a:pPr marL="300038" indent="-300038">
              <a:buNone/>
              <a:defRPr/>
            </a:pPr>
            <a:r>
              <a:rPr lang="en-US" sz="1125" dirty="0">
                <a:latin typeface="Trebuchet MS" panose="020B0603020202020204" pitchFamily="34" charset="0"/>
              </a:rPr>
              <a:t>4.	Improper weigh tickets</a:t>
            </a:r>
          </a:p>
          <a:p>
            <a:pPr marL="300038" indent="-300038">
              <a:buNone/>
              <a:defRPr/>
            </a:pPr>
            <a:r>
              <a:rPr lang="en-US" sz="1125" dirty="0">
                <a:latin typeface="Trebuchet MS" panose="020B0603020202020204" pitchFamily="34" charset="0"/>
              </a:rPr>
              <a:t>5.	Improper certified payrolls</a:t>
            </a:r>
          </a:p>
          <a:p>
            <a:pPr marL="300038" indent="-300038">
              <a:buNone/>
              <a:defRPr/>
            </a:pPr>
            <a:r>
              <a:rPr lang="en-US" sz="1125" dirty="0">
                <a:latin typeface="Trebuchet MS" panose="020B0603020202020204" pitchFamily="34" charset="0"/>
              </a:rPr>
              <a:t>6.	Improper wage rate interviews</a:t>
            </a:r>
          </a:p>
          <a:p>
            <a:pPr marL="300038" indent="-300038">
              <a:buNone/>
              <a:defRPr/>
            </a:pPr>
            <a:r>
              <a:rPr lang="en-US" sz="1125" dirty="0">
                <a:latin typeface="Trebuchet MS" panose="020B0603020202020204" pitchFamily="34" charset="0"/>
              </a:rPr>
              <a:t>7.	Improper material received reports</a:t>
            </a:r>
          </a:p>
          <a:p>
            <a:pPr marL="0" indent="0">
              <a:buNone/>
              <a:defRPr/>
            </a:pPr>
            <a:r>
              <a:rPr lang="en-US" sz="1125" dirty="0">
                <a:latin typeface="Trebuchet MS" panose="020B0603020202020204" pitchFamily="34" charset="0"/>
              </a:rPr>
              <a:t>8.    Improper Buy America Certification</a:t>
            </a:r>
          </a:p>
          <a:p>
            <a:pPr marL="0" indent="0">
              <a:buNone/>
              <a:defRPr/>
            </a:pPr>
            <a:r>
              <a:rPr lang="en-US" sz="1125" dirty="0">
                <a:latin typeface="Trebuchet MS" panose="020B0603020202020204" pitchFamily="34" charset="0"/>
              </a:rPr>
              <a:t>9.    Improper testing/test reports</a:t>
            </a:r>
          </a:p>
          <a:p>
            <a:pPr marL="300038" indent="-300038">
              <a:buNone/>
              <a:defRPr/>
            </a:pPr>
            <a:r>
              <a:rPr lang="en-US" sz="1125" dirty="0">
                <a:latin typeface="Trebuchet MS" panose="020B0603020202020204" pitchFamily="34" charset="0"/>
              </a:rPr>
              <a:t>10.   Improper DBE documentation</a:t>
            </a:r>
          </a:p>
          <a:p>
            <a:pPr marL="300038" indent="-300038">
              <a:buNone/>
              <a:defRPr/>
            </a:pPr>
            <a:r>
              <a:rPr lang="en-US" sz="1125" dirty="0">
                <a:latin typeface="Trebuchet MS" panose="020B0603020202020204" pitchFamily="34" charset="0"/>
              </a:rPr>
              <a:t>11.	Improper NCDOT oversight</a:t>
            </a:r>
          </a:p>
          <a:p>
            <a:pPr marL="300038" indent="-300038">
              <a:buNone/>
              <a:defRPr/>
            </a:pPr>
            <a:r>
              <a:rPr lang="en-US" sz="1125" dirty="0">
                <a:latin typeface="Trebuchet MS" panose="020B0603020202020204" pitchFamily="34" charset="0"/>
              </a:rPr>
              <a:t>12.	NCDOT personnel were not verifying pay quantities before approving invoices</a:t>
            </a:r>
          </a:p>
          <a:p>
            <a:pPr marL="300038" indent="-300038">
              <a:buNone/>
              <a:defRPr/>
            </a:pPr>
            <a:r>
              <a:rPr lang="en-US" sz="1125" dirty="0">
                <a:latin typeface="Trebuchet MS" panose="020B0603020202020204" pitchFamily="34" charset="0"/>
              </a:rPr>
              <a:t>13.	Force Account by local agency</a:t>
            </a:r>
          </a:p>
          <a:p>
            <a:pPr marL="300038" indent="-300038">
              <a:buNone/>
              <a:defRPr/>
            </a:pPr>
            <a:r>
              <a:rPr lang="en-US" sz="1125" dirty="0">
                <a:latin typeface="Trebuchet MS" panose="020B0603020202020204" pitchFamily="34" charset="0"/>
              </a:rPr>
              <a:t>14.	Municipality destroyed records before the end of the records retention date</a:t>
            </a:r>
          </a:p>
          <a:p>
            <a:pPr marL="0" indent="0">
              <a:buNone/>
              <a:defRPr/>
            </a:pPr>
            <a:endParaRPr lang="en-US" sz="1125" dirty="0">
              <a:latin typeface="Trebuchet MS" panose="020B0603020202020204" pitchFamily="34" charset="0"/>
            </a:endParaRPr>
          </a:p>
          <a:p>
            <a:pPr marL="300038" indent="-300038">
              <a:buNone/>
              <a:defRPr/>
            </a:pPr>
            <a:endParaRPr lang="en-US" dirty="0"/>
          </a:p>
          <a:p>
            <a:pPr marL="0" indent="0">
              <a:buNone/>
            </a:pPr>
            <a:endParaRPr lang="en-US" dirty="0"/>
          </a:p>
        </p:txBody>
      </p:sp>
    </p:spTree>
    <p:extLst>
      <p:ext uri="{BB962C8B-B14F-4D97-AF65-F5344CB8AC3E}">
        <p14:creationId xmlns:p14="http://schemas.microsoft.com/office/powerpoint/2010/main" val="751811713"/>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Items Typically Reviewed</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a:buFont typeface="Arial" pitchFamily="34" charset="0"/>
              <a:buChar char="•"/>
              <a:defRPr/>
            </a:pPr>
            <a:r>
              <a:rPr lang="en-US" sz="1013" dirty="0">
                <a:latin typeface="Trebuchet MS" panose="020B0603020202020204" pitchFamily="34" charset="0"/>
              </a:rPr>
              <a:t>Advertisement/Bid documents</a:t>
            </a:r>
          </a:p>
          <a:p>
            <a:pPr>
              <a:buFont typeface="Arial" pitchFamily="34" charset="0"/>
              <a:buChar char="•"/>
              <a:defRPr/>
            </a:pPr>
            <a:r>
              <a:rPr lang="en-US" sz="1013" dirty="0">
                <a:latin typeface="Trebuchet MS" panose="020B0603020202020204" pitchFamily="34" charset="0"/>
              </a:rPr>
              <a:t>Consultant Selection process</a:t>
            </a:r>
          </a:p>
          <a:p>
            <a:pPr>
              <a:buFont typeface="Arial" pitchFamily="34" charset="0"/>
              <a:buChar char="•"/>
              <a:defRPr/>
            </a:pPr>
            <a:r>
              <a:rPr lang="en-US" sz="1013" dirty="0">
                <a:latin typeface="Trebuchet MS" panose="020B0603020202020204" pitchFamily="34" charset="0"/>
              </a:rPr>
              <a:t>Project Diaries</a:t>
            </a:r>
          </a:p>
          <a:p>
            <a:pPr>
              <a:buFont typeface="Arial" pitchFamily="34" charset="0"/>
              <a:buChar char="•"/>
              <a:defRPr/>
            </a:pPr>
            <a:r>
              <a:rPr lang="en-US" sz="1013" dirty="0">
                <a:latin typeface="Trebuchet MS" panose="020B0603020202020204" pitchFamily="34" charset="0"/>
              </a:rPr>
              <a:t>Pay Record Books</a:t>
            </a:r>
          </a:p>
          <a:p>
            <a:pPr>
              <a:buFont typeface="Arial" pitchFamily="34" charset="0"/>
              <a:buChar char="•"/>
              <a:defRPr/>
            </a:pPr>
            <a:r>
              <a:rPr lang="en-US" sz="1013" dirty="0">
                <a:latin typeface="Trebuchet MS" panose="020B0603020202020204" pitchFamily="34" charset="0"/>
              </a:rPr>
              <a:t>Concrete/Asphalt/ABC test results/frequencies</a:t>
            </a:r>
          </a:p>
          <a:p>
            <a:pPr>
              <a:buFont typeface="Arial" pitchFamily="34" charset="0"/>
              <a:buChar char="•"/>
              <a:defRPr/>
            </a:pPr>
            <a:r>
              <a:rPr lang="en-US" sz="1013" dirty="0">
                <a:latin typeface="Trebuchet MS" panose="020B0603020202020204" pitchFamily="34" charset="0"/>
              </a:rPr>
              <a:t>Weight tickets</a:t>
            </a:r>
          </a:p>
          <a:p>
            <a:pPr>
              <a:buFont typeface="Arial" pitchFamily="34" charset="0"/>
              <a:buChar char="•"/>
              <a:defRPr/>
            </a:pPr>
            <a:r>
              <a:rPr lang="en-US" sz="1013" dirty="0">
                <a:latin typeface="Trebuchet MS" panose="020B0603020202020204" pitchFamily="34" charset="0"/>
              </a:rPr>
              <a:t>Pay Estimates</a:t>
            </a:r>
          </a:p>
          <a:p>
            <a:pPr>
              <a:buFont typeface="Arial" pitchFamily="34" charset="0"/>
              <a:buChar char="•"/>
              <a:defRPr/>
            </a:pPr>
            <a:r>
              <a:rPr lang="en-US" sz="1013" dirty="0">
                <a:latin typeface="Trebuchet MS" panose="020B0603020202020204" pitchFamily="34" charset="0"/>
              </a:rPr>
              <a:t>Supplemental Agreements</a:t>
            </a:r>
          </a:p>
          <a:p>
            <a:pPr>
              <a:buFont typeface="Arial" pitchFamily="34" charset="0"/>
              <a:buChar char="•"/>
              <a:defRPr/>
            </a:pPr>
            <a:r>
              <a:rPr lang="en-US" sz="1013" dirty="0">
                <a:latin typeface="Trebuchet MS" panose="020B0603020202020204" pitchFamily="34" charset="0"/>
              </a:rPr>
              <a:t>Wage Rates/Interviews</a:t>
            </a:r>
          </a:p>
          <a:p>
            <a:pPr>
              <a:buFont typeface="Arial" pitchFamily="34" charset="0"/>
              <a:buChar char="•"/>
              <a:defRPr/>
            </a:pPr>
            <a:r>
              <a:rPr lang="en-US" sz="1013" dirty="0">
                <a:latin typeface="Trebuchet MS" panose="020B0603020202020204" pitchFamily="34" charset="0"/>
              </a:rPr>
              <a:t>DBE/Subcontractors</a:t>
            </a:r>
          </a:p>
          <a:p>
            <a:pPr>
              <a:buFont typeface="Arial" pitchFamily="34" charset="0"/>
              <a:buChar char="•"/>
              <a:defRPr/>
            </a:pPr>
            <a:r>
              <a:rPr lang="en-US" sz="1013" dirty="0">
                <a:latin typeface="Trebuchet MS" panose="020B0603020202020204" pitchFamily="34" charset="0"/>
              </a:rPr>
              <a:t>Grading</a:t>
            </a:r>
          </a:p>
          <a:p>
            <a:pPr>
              <a:buFont typeface="Arial" pitchFamily="34" charset="0"/>
              <a:buChar char="•"/>
              <a:defRPr/>
            </a:pPr>
            <a:r>
              <a:rPr lang="en-US" sz="1013" dirty="0">
                <a:latin typeface="Trebuchet MS" panose="020B0603020202020204" pitchFamily="34" charset="0"/>
              </a:rPr>
              <a:t>Traffic Control</a:t>
            </a:r>
          </a:p>
          <a:p>
            <a:pPr>
              <a:buFont typeface="Arial" pitchFamily="34" charset="0"/>
              <a:buChar char="•"/>
              <a:defRPr/>
            </a:pPr>
            <a:r>
              <a:rPr lang="en-US" sz="1013" dirty="0">
                <a:latin typeface="Trebuchet MS" panose="020B0603020202020204" pitchFamily="34" charset="0"/>
              </a:rPr>
              <a:t>Erosion Control</a:t>
            </a:r>
          </a:p>
          <a:p>
            <a:pPr>
              <a:buFont typeface="Arial" pitchFamily="34" charset="0"/>
              <a:buChar char="•"/>
              <a:defRPr/>
            </a:pPr>
            <a:r>
              <a:rPr lang="en-US" sz="1013" dirty="0">
                <a:latin typeface="Trebuchet MS" panose="020B0603020202020204" pitchFamily="34" charset="0"/>
              </a:rPr>
              <a:t>Signs</a:t>
            </a:r>
          </a:p>
          <a:p>
            <a:pPr>
              <a:buFont typeface="Arial" pitchFamily="34" charset="0"/>
              <a:buChar char="•"/>
              <a:defRPr/>
            </a:pPr>
            <a:r>
              <a:rPr lang="en-US" sz="1013" dirty="0">
                <a:latin typeface="Trebuchet MS" panose="020B0603020202020204" pitchFamily="34" charset="0"/>
              </a:rPr>
              <a:t>Material Certifications</a:t>
            </a:r>
          </a:p>
          <a:p>
            <a:pPr>
              <a:buFont typeface="Arial" pitchFamily="34" charset="0"/>
              <a:buChar char="•"/>
              <a:defRPr/>
            </a:pPr>
            <a:r>
              <a:rPr lang="en-US" sz="1013" dirty="0">
                <a:latin typeface="Trebuchet MS" panose="020B0603020202020204" pitchFamily="34" charset="0"/>
              </a:rPr>
              <a:t>Job-site Posters</a:t>
            </a:r>
          </a:p>
          <a:p>
            <a:pPr>
              <a:buFont typeface="Arial" pitchFamily="34" charset="0"/>
              <a:buChar char="•"/>
              <a:defRPr/>
            </a:pPr>
            <a:r>
              <a:rPr lang="en-US" sz="1013" dirty="0">
                <a:latin typeface="Trebuchet MS" panose="020B0603020202020204" pitchFamily="34" charset="0"/>
              </a:rPr>
              <a:t>LPA/NCDOT Oversight</a:t>
            </a:r>
          </a:p>
          <a:p>
            <a:pPr>
              <a:buFont typeface="Arial" pitchFamily="34" charset="0"/>
              <a:buChar char="•"/>
              <a:defRPr/>
            </a:pPr>
            <a:r>
              <a:rPr lang="en-US" sz="1013" dirty="0">
                <a:latin typeface="Trebuchet MS" panose="020B0603020202020204" pitchFamily="34" charset="0"/>
              </a:rPr>
              <a:t>Project Final Acceptance Process</a:t>
            </a:r>
          </a:p>
          <a:p>
            <a:pPr>
              <a:buFont typeface="Arial" pitchFamily="34" charset="0"/>
              <a:buChar char="•"/>
              <a:defRPr/>
            </a:pPr>
            <a:endParaRPr lang="en-US" sz="1013" dirty="0">
              <a:latin typeface="Trebuchet MS" panose="020B0603020202020204" pitchFamily="34" charset="0"/>
            </a:endParaRPr>
          </a:p>
          <a:p>
            <a:pPr marL="0" indent="0">
              <a:buNone/>
              <a:defRPr/>
            </a:pPr>
            <a:endParaRPr lang="en-US" sz="1125" dirty="0">
              <a:latin typeface="Trebuchet MS" panose="020B0603020202020204" pitchFamily="34" charset="0"/>
            </a:endParaRPr>
          </a:p>
          <a:p>
            <a:pPr marL="300038" indent="-300038">
              <a:buNone/>
              <a:defRPr/>
            </a:pPr>
            <a:endParaRPr lang="en-US" dirty="0"/>
          </a:p>
          <a:p>
            <a:pPr marL="0" indent="0">
              <a:buNone/>
            </a:pPr>
            <a:endParaRPr lang="en-US" dirty="0"/>
          </a:p>
        </p:txBody>
      </p:sp>
    </p:spTree>
    <p:extLst>
      <p:ext uri="{BB962C8B-B14F-4D97-AF65-F5344CB8AC3E}">
        <p14:creationId xmlns:p14="http://schemas.microsoft.com/office/powerpoint/2010/main" val="222056853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Autofit/>
          </a:bodyPr>
          <a:lstStyle/>
          <a:p>
            <a:pPr>
              <a:lnSpc>
                <a:spcPct val="100000"/>
              </a:lnSpc>
            </a:pPr>
            <a:r>
              <a:rPr lang="en-US" altLang="en-US" sz="3200" dirty="0">
                <a:effectLst>
                  <a:outerShdw blurRad="38100" dist="38100" dir="2700000" algn="tl">
                    <a:srgbClr val="000000">
                      <a:alpha val="43137"/>
                    </a:srgbClr>
                  </a:outerShdw>
                </a:effectLst>
              </a:rPr>
              <a:t>Following the Money &amp;</a:t>
            </a:r>
            <a:br>
              <a:rPr lang="en-US" altLang="en-US" sz="3200" dirty="0">
                <a:effectLst>
                  <a:outerShdw blurRad="38100" dist="38100" dir="2700000" algn="tl">
                    <a:srgbClr val="000000">
                      <a:alpha val="43137"/>
                    </a:srgbClr>
                  </a:outerShdw>
                </a:effectLst>
              </a:rPr>
            </a:br>
            <a:r>
              <a:rPr lang="en-US" altLang="en-US" sz="3200" dirty="0">
                <a:effectLst>
                  <a:outerShdw blurRad="38100" dist="38100" dir="2700000" algn="tl">
                    <a:srgbClr val="000000">
                      <a:alpha val="43137"/>
                    </a:srgbClr>
                  </a:outerShdw>
                </a:effectLst>
              </a:rPr>
              <a:t>Scope, Funding and Schedule Changes</a:t>
            </a:r>
          </a:p>
        </p:txBody>
      </p:sp>
      <p:sp>
        <p:nvSpPr>
          <p:cNvPr id="4" name="Content Placeholder 3">
            <a:extLst>
              <a:ext uri="{FF2B5EF4-FFF2-40B4-BE49-F238E27FC236}">
                <a16:creationId xmlns:a16="http://schemas.microsoft.com/office/drawing/2014/main" id="{BF1D897C-F418-47A0-9CD2-584658869926}"/>
              </a:ext>
            </a:extLst>
          </p:cNvPr>
          <p:cNvSpPr>
            <a:spLocks noGrp="1"/>
          </p:cNvSpPr>
          <p:nvPr>
            <p:ph idx="1"/>
          </p:nvPr>
        </p:nvSpPr>
        <p:spPr>
          <a:xfrm>
            <a:off x="579120" y="1981200"/>
            <a:ext cx="8229600" cy="2620963"/>
          </a:xfrm>
        </p:spPr>
        <p:txBody>
          <a:bodyPr>
            <a:normAutofit fontScale="92500" lnSpcReduction="20000"/>
          </a:bodyPr>
          <a:lstStyle/>
          <a:p>
            <a:r>
              <a:rPr lang="en-US" altLang="en-US" dirty="0"/>
              <a:t>All LAPP Awarded projects are funded with CAMPO STBG-DA and TAP appropriations, NC CMAQ allocations, and CRP funds.</a:t>
            </a:r>
          </a:p>
          <a:p>
            <a:r>
              <a:rPr lang="en-US" altLang="en-US" dirty="0"/>
              <a:t>Funds are programmed (not yet guaranteed). CAMPO over-programs because some projects get delayed or cancelled. </a:t>
            </a:r>
          </a:p>
          <a:p>
            <a:r>
              <a:rPr lang="en-US" altLang="en-US" dirty="0"/>
              <a:t>Funds obligated by FHWA are committed to the project.</a:t>
            </a:r>
          </a:p>
          <a:p>
            <a:r>
              <a:rPr lang="en-US" altLang="en-US" dirty="0"/>
              <a:t>FFY (Oct 1-Sept 30)</a:t>
            </a:r>
            <a:endParaRPr lang="en-US" dirty="0"/>
          </a:p>
        </p:txBody>
      </p:sp>
      <p:sp>
        <p:nvSpPr>
          <p:cNvPr id="2" name="Rectangle 1"/>
          <p:cNvSpPr/>
          <p:nvPr/>
        </p:nvSpPr>
        <p:spPr>
          <a:xfrm>
            <a:off x="731520" y="3352800"/>
            <a:ext cx="7924800" cy="400110"/>
          </a:xfrm>
          <a:prstGeom prst="rect">
            <a:avLst/>
          </a:prstGeom>
        </p:spPr>
        <p:txBody>
          <a:bodyPr wrap="square">
            <a:spAutoFit/>
          </a:bodyPr>
          <a:lstStyle/>
          <a:p>
            <a:pPr algn="ctr"/>
            <a:r>
              <a:rPr lang="en-US" altLang="en-US" sz="2000" dirty="0"/>
              <a:t>.</a:t>
            </a:r>
          </a:p>
        </p:txBody>
      </p:sp>
    </p:spTree>
    <p:extLst>
      <p:ext uri="{BB962C8B-B14F-4D97-AF65-F5344CB8AC3E}">
        <p14:creationId xmlns:p14="http://schemas.microsoft.com/office/powerpoint/2010/main" val="326451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Preliminary Project Reviews</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defRPr/>
            </a:pPr>
            <a:endParaRPr lang="en-US" sz="1125" dirty="0">
              <a:latin typeface="Trebuchet MS" panose="020B0603020202020204" pitchFamily="34" charset="0"/>
            </a:endParaRPr>
          </a:p>
          <a:p>
            <a:pPr marL="300038" indent="-300038">
              <a:buNone/>
              <a:defRPr/>
            </a:pPr>
            <a:endParaRPr lang="en-US" dirty="0"/>
          </a:p>
          <a:p>
            <a:pPr marL="0" indent="0">
              <a:buNone/>
            </a:pPr>
            <a:endParaRPr lang="en-US" dirty="0"/>
          </a:p>
        </p:txBody>
      </p:sp>
      <p:sp>
        <p:nvSpPr>
          <p:cNvPr id="4" name="Rectangle 3"/>
          <p:cNvSpPr/>
          <p:nvPr/>
        </p:nvSpPr>
        <p:spPr>
          <a:xfrm>
            <a:off x="301752" y="2323619"/>
            <a:ext cx="7558790" cy="2793072"/>
          </a:xfrm>
          <a:prstGeom prst="rect">
            <a:avLst/>
          </a:prstGeom>
        </p:spPr>
        <p:txBody>
          <a:bodyPr wrap="square">
            <a:spAutoFit/>
          </a:bodyPr>
          <a:lstStyle/>
          <a:p>
            <a:pPr defTabSz="514350">
              <a:defRPr/>
            </a:pPr>
            <a:r>
              <a:rPr lang="en-US" sz="1350" dirty="0">
                <a:solidFill>
                  <a:srgbClr val="000000"/>
                </a:solidFill>
                <a:latin typeface="Trebuchet MS" panose="020B0603020202020204" pitchFamily="34" charset="0"/>
              </a:rPr>
              <a:t>LPA Program Manager will be conducting two types of reviews:</a:t>
            </a:r>
          </a:p>
          <a:p>
            <a:pPr defTabSz="514350">
              <a:defRPr/>
            </a:pPr>
            <a:endParaRPr lang="en-US" sz="1350" dirty="0">
              <a:solidFill>
                <a:srgbClr val="000000"/>
              </a:solidFill>
              <a:latin typeface="Trebuchet MS" panose="020B0603020202020204" pitchFamily="34" charset="0"/>
            </a:endParaRPr>
          </a:p>
          <a:p>
            <a:pPr defTabSz="514350">
              <a:defRPr/>
            </a:pPr>
            <a:r>
              <a:rPr lang="en-US" sz="1350" b="1" dirty="0">
                <a:solidFill>
                  <a:srgbClr val="000000"/>
                </a:solidFill>
                <a:latin typeface="Trebuchet MS" panose="020B0603020202020204" pitchFamily="34" charset="0"/>
              </a:rPr>
              <a:t>Pre-Construction Conference Attendance/Review </a:t>
            </a:r>
            <a:r>
              <a:rPr lang="en-US" sz="1350" dirty="0">
                <a:solidFill>
                  <a:srgbClr val="000000"/>
                </a:solidFill>
                <a:latin typeface="Trebuchet MS" panose="020B0603020202020204" pitchFamily="34" charset="0"/>
              </a:rPr>
              <a:t>– When you receive your Concurrence In Award letter from NCDOT, it will have on it that an invitation to the Pre-Construction Conference should be sent to your NCDOT contact, NCDOT M&amp;T Contact, as well as myself.  </a:t>
            </a:r>
          </a:p>
          <a:p>
            <a:pPr defTabSz="514350">
              <a:defRPr/>
            </a:pPr>
            <a:endParaRPr lang="en-US" sz="1350" dirty="0">
              <a:solidFill>
                <a:srgbClr val="000000"/>
              </a:solidFill>
              <a:latin typeface="Trebuchet MS" panose="020B0603020202020204" pitchFamily="34" charset="0"/>
            </a:endParaRPr>
          </a:p>
          <a:p>
            <a:pPr defTabSz="514350">
              <a:defRPr/>
            </a:pPr>
            <a:r>
              <a:rPr lang="en-US" sz="1350" dirty="0">
                <a:solidFill>
                  <a:srgbClr val="000000"/>
                </a:solidFill>
                <a:latin typeface="Trebuchet MS" panose="020B0603020202020204" pitchFamily="34" charset="0"/>
              </a:rPr>
              <a:t>Please don’t “forget” to invite NCDOT.  Someone from DOT (or their representative) needs to be at each Pre-Construction Conference. </a:t>
            </a:r>
          </a:p>
          <a:p>
            <a:pPr defTabSz="514350">
              <a:defRPr/>
            </a:pPr>
            <a:endParaRPr lang="en-US" sz="1350" dirty="0">
              <a:solidFill>
                <a:srgbClr val="000000"/>
              </a:solidFill>
              <a:latin typeface="Trebuchet MS" panose="020B0603020202020204" pitchFamily="34" charset="0"/>
            </a:endParaRPr>
          </a:p>
          <a:p>
            <a:pPr defTabSz="514350">
              <a:defRPr/>
            </a:pPr>
            <a:r>
              <a:rPr lang="en-US" sz="1350" b="1" dirty="0">
                <a:solidFill>
                  <a:srgbClr val="000000"/>
                </a:solidFill>
                <a:latin typeface="Trebuchet MS" panose="020B0603020202020204" pitchFamily="34" charset="0"/>
              </a:rPr>
              <a:t>Records Reviews </a:t>
            </a:r>
            <a:r>
              <a:rPr lang="en-US" sz="1350" dirty="0">
                <a:solidFill>
                  <a:srgbClr val="000000"/>
                </a:solidFill>
                <a:latin typeface="Trebuchet MS" panose="020B0603020202020204" pitchFamily="34" charset="0"/>
              </a:rPr>
              <a:t>– Will consist of a review of all project records and documentation for the project around 50%-75% of project completion.  (I will provide a copy of the checklist that I use!)  </a:t>
            </a:r>
            <a:endParaRPr lang="en-US" sz="1125" dirty="0">
              <a:solidFill>
                <a:srgbClr val="000000"/>
              </a:solidFill>
              <a:latin typeface="Trebuchet MS" panose="020B0603020202020204" pitchFamily="34" charset="0"/>
            </a:endParaRPr>
          </a:p>
          <a:p>
            <a:pPr defTabSz="514350">
              <a:defRPr/>
            </a:pPr>
            <a:endParaRPr lang="en-US" sz="135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97718475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Material Certification</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defRPr/>
            </a:pPr>
            <a:r>
              <a:rPr lang="en-US" sz="1238" dirty="0">
                <a:latin typeface="Trebuchet MS" panose="020B0603020202020204" pitchFamily="34" charset="0"/>
              </a:rPr>
              <a:t>In order to achieve project final certification, the NCDOT (Materials &amp; Test Unit) will need to certify your project (requested by an NCDOT-1446B form).  Please make sure all records are available for their review.  </a:t>
            </a:r>
          </a:p>
          <a:p>
            <a:pPr marL="0" indent="0">
              <a:buNone/>
              <a:defRPr/>
            </a:pPr>
            <a:endParaRPr lang="en-US" sz="1238" dirty="0">
              <a:solidFill>
                <a:srgbClr val="FF0000"/>
              </a:solidFill>
              <a:latin typeface="Trebuchet MS" panose="020B0603020202020204" pitchFamily="34" charset="0"/>
            </a:endParaRPr>
          </a:p>
          <a:p>
            <a:pPr marL="0" indent="0">
              <a:buNone/>
              <a:defRPr/>
            </a:pPr>
            <a:r>
              <a:rPr lang="en-US" sz="1238" dirty="0">
                <a:solidFill>
                  <a:srgbClr val="C00000"/>
                </a:solidFill>
                <a:latin typeface="Trebuchet MS" panose="020B0603020202020204" pitchFamily="34" charset="0"/>
              </a:rPr>
              <a:t>Note to NCDOT &amp; Municipalities:  </a:t>
            </a:r>
            <a:r>
              <a:rPr lang="en-US" sz="1238" dirty="0">
                <a:latin typeface="Trebuchet MS" panose="020B0603020202020204" pitchFamily="34" charset="0"/>
              </a:rPr>
              <a:t>Please schedule M&amp;T’s review, the punch list walk through, final invoice, etc. as soon as you can in the final acceptance process to ensure proper (and timely) project closeout.</a:t>
            </a:r>
          </a:p>
          <a:p>
            <a:pPr marL="0" indent="0">
              <a:buNone/>
              <a:defRPr/>
            </a:pPr>
            <a:endParaRPr lang="en-US" sz="1238" dirty="0">
              <a:latin typeface="Trebuchet MS" panose="020B0603020202020204" pitchFamily="34" charset="0"/>
            </a:endParaRPr>
          </a:p>
          <a:p>
            <a:pPr marL="0" indent="0">
              <a:buNone/>
              <a:defRPr/>
            </a:pPr>
            <a:r>
              <a:rPr lang="en-US" sz="1238" dirty="0">
                <a:latin typeface="Trebuchet MS" panose="020B0603020202020204" pitchFamily="34" charset="0"/>
              </a:rPr>
              <a:t>2 CFR 200  (aka: </a:t>
            </a:r>
            <a:r>
              <a:rPr lang="en-US" sz="1238" dirty="0" err="1">
                <a:latin typeface="Trebuchet MS" panose="020B0603020202020204" pitchFamily="34" charset="0"/>
              </a:rPr>
              <a:t>Supercircular</a:t>
            </a:r>
            <a:r>
              <a:rPr lang="en-US" sz="1238" dirty="0">
                <a:latin typeface="Trebuchet MS" panose="020B0603020202020204" pitchFamily="34" charset="0"/>
              </a:rPr>
              <a:t>)  - Requires that projects be closed out 15 months after the “End Date” established and documented on the FHWA Authorization.  </a:t>
            </a:r>
          </a:p>
          <a:p>
            <a:pPr marL="0" indent="0">
              <a:buNone/>
              <a:defRPr/>
            </a:pPr>
            <a:endParaRPr lang="en-US" sz="1238" dirty="0">
              <a:latin typeface="Trebuchet MS" panose="020B0603020202020204" pitchFamily="34" charset="0"/>
            </a:endParaRPr>
          </a:p>
          <a:p>
            <a:pPr marL="0" indent="0">
              <a:buNone/>
              <a:defRPr/>
            </a:pPr>
            <a:r>
              <a:rPr lang="en-US" sz="1238" dirty="0">
                <a:latin typeface="Trebuchet MS" panose="020B0603020202020204" pitchFamily="34" charset="0"/>
              </a:rPr>
              <a:t>If timeframes are not met, the </a:t>
            </a:r>
            <a:r>
              <a:rPr lang="en-US" sz="1238" dirty="0" err="1">
                <a:latin typeface="Trebuchet MS" panose="020B0603020202020204" pitchFamily="34" charset="0"/>
              </a:rPr>
              <a:t>Supercircular</a:t>
            </a:r>
            <a:r>
              <a:rPr lang="en-US" sz="1238" dirty="0">
                <a:latin typeface="Trebuchet MS" panose="020B0603020202020204" pitchFamily="34" charset="0"/>
              </a:rPr>
              <a:t> states that ALL project funds shall be taken back.</a:t>
            </a:r>
          </a:p>
          <a:p>
            <a:pPr marL="0" indent="0">
              <a:buNone/>
            </a:pPr>
            <a:endParaRPr lang="en-US" dirty="0"/>
          </a:p>
        </p:txBody>
      </p:sp>
    </p:spTree>
    <p:extLst>
      <p:ext uri="{BB962C8B-B14F-4D97-AF65-F5344CB8AC3E}">
        <p14:creationId xmlns:p14="http://schemas.microsoft.com/office/powerpoint/2010/main" val="3152843409"/>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Project Closeout &amp; Records Retention</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pPr>
            <a:r>
              <a:rPr lang="en-US" dirty="0"/>
              <a:t>A Federal project is not closed out until FHWA closes it in our project tracking system (FMIS).  After NCDOT fiscal has received the NCDOT-1446B and the Material Certification Letter from M&amp;T, they close the project in their accounting system and send it electronically to our FMIS system for closure.</a:t>
            </a:r>
          </a:p>
          <a:p>
            <a:pPr marL="0" indent="0">
              <a:buNone/>
            </a:pPr>
            <a:endParaRPr lang="en-US" dirty="0"/>
          </a:p>
          <a:p>
            <a:pPr marL="0" indent="0">
              <a:buNone/>
            </a:pPr>
            <a:r>
              <a:rPr lang="en-US" dirty="0"/>
              <a:t>A Final Voucher Date is assigned to the project once it has been closed in FMIS.</a:t>
            </a:r>
          </a:p>
          <a:p>
            <a:pPr marL="0" indent="0">
              <a:buNone/>
            </a:pPr>
            <a:endParaRPr lang="en-US" dirty="0"/>
          </a:p>
          <a:p>
            <a:pPr marL="0" indent="0">
              <a:buNone/>
            </a:pPr>
            <a:r>
              <a:rPr lang="en-US" dirty="0"/>
              <a:t>The NCDOT Division will send the municipality a letter letting you know what your Final Voucher Date is.</a:t>
            </a:r>
          </a:p>
          <a:p>
            <a:pPr marL="0" indent="0">
              <a:buNone/>
            </a:pPr>
            <a:endParaRPr lang="en-US" dirty="0"/>
          </a:p>
          <a:p>
            <a:pPr marL="0" indent="0">
              <a:buNone/>
            </a:pPr>
            <a:r>
              <a:rPr lang="en-US" dirty="0">
                <a:solidFill>
                  <a:srgbClr val="C00000"/>
                </a:solidFill>
              </a:rPr>
              <a:t>Keep all project records for three years after the Final Voucher Date as they can be audited by FHWA until that time!</a:t>
            </a:r>
          </a:p>
        </p:txBody>
      </p:sp>
    </p:spTree>
    <p:extLst>
      <p:ext uri="{BB962C8B-B14F-4D97-AF65-F5344CB8AC3E}">
        <p14:creationId xmlns:p14="http://schemas.microsoft.com/office/powerpoint/2010/main" val="3731548143"/>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Example of Items That Are Not Eligible</a:t>
            </a:r>
            <a:endParaRPr lang="en-US" dirty="0">
              <a:solidFill>
                <a:schemeClr val="bg1"/>
              </a:solidFill>
            </a:endParaRPr>
          </a:p>
        </p:txBody>
      </p:sp>
      <p:pic>
        <p:nvPicPr>
          <p:cNvPr id="5" name="Content Placeholder 4">
            <a:extLst>
              <a:ext uri="{FF2B5EF4-FFF2-40B4-BE49-F238E27FC236}">
                <a16:creationId xmlns:a16="http://schemas.microsoft.com/office/drawing/2014/main" id="{FCD71AAF-289F-4D03-8AC8-1AE874D00EA5}"/>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463109" y="2379368"/>
            <a:ext cx="2045029" cy="1363625"/>
          </a:xfrm>
        </p:spPr>
      </p:pic>
      <p:pic>
        <p:nvPicPr>
          <p:cNvPr id="7" name="Picture 6">
            <a:extLst>
              <a:ext uri="{FF2B5EF4-FFF2-40B4-BE49-F238E27FC236}">
                <a16:creationId xmlns:a16="http://schemas.microsoft.com/office/drawing/2014/main" id="{5BFF6C38-8840-487A-97AE-56DABE6D70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774" y="2469340"/>
            <a:ext cx="1563716" cy="2547308"/>
          </a:xfrm>
          <a:prstGeom prst="rect">
            <a:avLst/>
          </a:prstGeom>
        </p:spPr>
      </p:pic>
      <p:pic>
        <p:nvPicPr>
          <p:cNvPr id="9" name="Picture 8">
            <a:extLst>
              <a:ext uri="{FF2B5EF4-FFF2-40B4-BE49-F238E27FC236}">
                <a16:creationId xmlns:a16="http://schemas.microsoft.com/office/drawing/2014/main" id="{BDFF271D-9895-4099-BEFE-A55D6CFBA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486" y="3856269"/>
            <a:ext cx="2092650" cy="1177116"/>
          </a:xfrm>
          <a:prstGeom prst="rect">
            <a:avLst/>
          </a:prstGeom>
        </p:spPr>
      </p:pic>
      <p:pic>
        <p:nvPicPr>
          <p:cNvPr id="11" name="Picture 10">
            <a:extLst>
              <a:ext uri="{FF2B5EF4-FFF2-40B4-BE49-F238E27FC236}">
                <a16:creationId xmlns:a16="http://schemas.microsoft.com/office/drawing/2014/main" id="{202ED003-1A02-489F-B0DF-24202A5951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6171" y="2715829"/>
            <a:ext cx="1960352" cy="1960352"/>
          </a:xfrm>
          <a:prstGeom prst="rect">
            <a:avLst/>
          </a:prstGeom>
        </p:spPr>
      </p:pic>
    </p:spTree>
    <p:extLst>
      <p:ext uri="{BB962C8B-B14F-4D97-AF65-F5344CB8AC3E}">
        <p14:creationId xmlns:p14="http://schemas.microsoft.com/office/powerpoint/2010/main" val="1475111100"/>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25" dirty="0"/>
              <a:t>Don’t Be Afraid To Ask For Help!</a:t>
            </a:r>
            <a:endParaRPr lang="en-US" dirty="0">
              <a:solidFill>
                <a:schemeClr val="bg1"/>
              </a:solidFill>
            </a:endParaRPr>
          </a:p>
        </p:txBody>
      </p:sp>
      <p:sp>
        <p:nvSpPr>
          <p:cNvPr id="3" name="Content Placeholder 2"/>
          <p:cNvSpPr>
            <a:spLocks noGrp="1"/>
          </p:cNvSpPr>
          <p:nvPr>
            <p:ph sz="quarter" idx="1"/>
          </p:nvPr>
        </p:nvSpPr>
        <p:spPr/>
        <p:txBody>
          <a:bodyPr>
            <a:normAutofit/>
          </a:bodyPr>
          <a:lstStyle/>
          <a:p>
            <a:pPr marL="0" indent="0">
              <a:buNone/>
            </a:pPr>
            <a:r>
              <a:rPr lang="en-US" sz="1575" b="1" dirty="0">
                <a:solidFill>
                  <a:srgbClr val="C00000"/>
                </a:solidFill>
                <a:latin typeface="Trebuchet MS" panose="020B0603020202020204" pitchFamily="34" charset="0"/>
              </a:rPr>
              <a:t>Remember:</a:t>
            </a:r>
            <a:r>
              <a:rPr lang="en-US" sz="1575" dirty="0">
                <a:latin typeface="Trebuchet MS" panose="020B0603020202020204" pitchFamily="34" charset="0"/>
              </a:rPr>
              <a:t>  If you have questions, run into a problem or don’t know how to handle something, please ask your NCDOT partners. They are there to help you and to keep you out of trouble!</a:t>
            </a:r>
          </a:p>
          <a:p>
            <a:pPr marL="0" indent="0">
              <a:buNone/>
            </a:pPr>
            <a:endParaRPr lang="en-US" sz="1575" dirty="0">
              <a:latin typeface="Trebuchet MS" panose="020B0603020202020204" pitchFamily="34" charset="0"/>
            </a:endParaRPr>
          </a:p>
          <a:p>
            <a:pPr marL="0" indent="0">
              <a:buNone/>
            </a:pPr>
            <a:endParaRPr lang="en-US" sz="1575" dirty="0">
              <a:latin typeface="Trebuchet MS" panose="020B0603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27BAC180-F430-48CD-A6CD-C82395213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8352" y="3082878"/>
            <a:ext cx="2261201" cy="1695901"/>
          </a:xfrm>
          <a:prstGeom prst="rect">
            <a:avLst/>
          </a:prstGeom>
        </p:spPr>
      </p:pic>
    </p:spTree>
    <p:extLst>
      <p:ext uri="{BB962C8B-B14F-4D97-AF65-F5344CB8AC3E}">
        <p14:creationId xmlns:p14="http://schemas.microsoft.com/office/powerpoint/2010/main" val="1203888530"/>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25" dirty="0"/>
              <a:t>Questions?</a:t>
            </a:r>
          </a:p>
        </p:txBody>
      </p:sp>
      <p:sp>
        <p:nvSpPr>
          <p:cNvPr id="3" name="Content Placeholder 2"/>
          <p:cNvSpPr>
            <a:spLocks noGrp="1"/>
          </p:cNvSpPr>
          <p:nvPr>
            <p:ph sz="quarter" idx="1"/>
          </p:nvPr>
        </p:nvSpPr>
        <p:spPr/>
        <p:txBody>
          <a:bodyPr>
            <a:normAutofit/>
          </a:bodyPr>
          <a:lstStyle/>
          <a:p>
            <a:pPr marL="0" indent="0" algn="ctr">
              <a:buNone/>
            </a:pPr>
            <a:endParaRPr lang="en-US" sz="675" dirty="0">
              <a:latin typeface="Trebuchet MS" panose="020B0603020202020204" pitchFamily="34" charset="0"/>
            </a:endParaRPr>
          </a:p>
          <a:p>
            <a:pPr marL="0" indent="0" algn="ctr">
              <a:buNone/>
            </a:pPr>
            <a:endParaRPr lang="en-US" sz="675" dirty="0">
              <a:latin typeface="Trebuchet MS" panose="020B0603020202020204" pitchFamily="34" charset="0"/>
            </a:endParaRPr>
          </a:p>
          <a:p>
            <a:pPr marL="0" indent="0" algn="ctr">
              <a:buNone/>
            </a:pPr>
            <a:endParaRPr lang="en-US" sz="675" dirty="0">
              <a:latin typeface="Trebuchet MS" panose="020B0603020202020204" pitchFamily="34" charset="0"/>
            </a:endParaRPr>
          </a:p>
          <a:p>
            <a:pPr marL="0" indent="0" algn="ctr">
              <a:buNone/>
            </a:pPr>
            <a:endParaRPr lang="en-US" sz="675" dirty="0">
              <a:latin typeface="Trebuchet MS" panose="020B0603020202020204" pitchFamily="34" charset="0"/>
            </a:endParaRPr>
          </a:p>
          <a:p>
            <a:pPr marL="0" indent="0" algn="ctr">
              <a:buNone/>
            </a:pPr>
            <a:endParaRPr lang="en-US" b="1" dirty="0">
              <a:solidFill>
                <a:srgbClr val="FF0000"/>
              </a:solidFill>
              <a:latin typeface="Trebuchet MS" panose="020B0603020202020204" pitchFamily="34" charset="0"/>
            </a:endParaRPr>
          </a:p>
          <a:p>
            <a:pPr marL="0" indent="0" algn="ctr">
              <a:buNone/>
            </a:pPr>
            <a:endParaRPr lang="en-US" b="1" dirty="0">
              <a:solidFill>
                <a:srgbClr val="FF0000"/>
              </a:solidFill>
              <a:latin typeface="Trebuchet MS" panose="020B0603020202020204" pitchFamily="34" charset="0"/>
            </a:endParaRPr>
          </a:p>
          <a:p>
            <a:pPr marL="0" indent="0" algn="ctr">
              <a:buNone/>
            </a:pPr>
            <a:r>
              <a:rPr lang="en-US" b="1" dirty="0">
                <a:solidFill>
                  <a:srgbClr val="FF0000"/>
                </a:solidFill>
                <a:latin typeface="Trebuchet MS" panose="020B0603020202020204" pitchFamily="34" charset="0"/>
              </a:rPr>
              <a:t>Tammy Richards</a:t>
            </a:r>
          </a:p>
          <a:p>
            <a:pPr marL="0" indent="0" algn="ctr">
              <a:buNone/>
            </a:pPr>
            <a:r>
              <a:rPr lang="en-US" b="1" dirty="0">
                <a:solidFill>
                  <a:srgbClr val="FF0000"/>
                </a:solidFill>
                <a:latin typeface="Trebuchet MS" panose="020B0603020202020204" pitchFamily="34" charset="0"/>
              </a:rPr>
              <a:t>FHWA – Local Programs Manager </a:t>
            </a:r>
          </a:p>
          <a:p>
            <a:pPr marL="0" indent="0" algn="ctr">
              <a:buNone/>
            </a:pPr>
            <a:r>
              <a:rPr lang="en-US" b="1" dirty="0">
                <a:solidFill>
                  <a:srgbClr val="FF0000"/>
                </a:solidFill>
                <a:latin typeface="Trebuchet MS" panose="020B0603020202020204" pitchFamily="34" charset="0"/>
              </a:rPr>
              <a:t>(919) 747-7005</a:t>
            </a:r>
          </a:p>
          <a:p>
            <a:pPr marL="0" indent="0" algn="ctr">
              <a:buNone/>
            </a:pPr>
            <a:r>
              <a:rPr lang="en-US" b="1" dirty="0">
                <a:solidFill>
                  <a:srgbClr val="FF0000"/>
                </a:solidFill>
                <a:latin typeface="Trebuchet MS" panose="020B0603020202020204" pitchFamily="34" charset="0"/>
                <a:hlinkClick r:id="rId2"/>
              </a:rPr>
              <a:t>Tammy.Richards@dot.gov</a:t>
            </a:r>
            <a:endParaRPr lang="en-US" b="1" dirty="0">
              <a:solidFill>
                <a:srgbClr val="FF0000"/>
              </a:solidFill>
              <a:latin typeface="Trebuchet MS" panose="020B0603020202020204" pitchFamily="34" charset="0"/>
            </a:endParaRPr>
          </a:p>
          <a:p>
            <a:pPr marL="0" indent="0" algn="ctr">
              <a:buNone/>
            </a:pPr>
            <a:endParaRPr lang="en-US" b="1" dirty="0">
              <a:solidFill>
                <a:srgbClr val="FF0000"/>
              </a:solidFill>
              <a:latin typeface="Trebuchet MS" panose="020B0603020202020204" pitchFamily="34" charset="0"/>
            </a:endParaRPr>
          </a:p>
          <a:p>
            <a:pPr marL="0" indent="0" algn="ctr">
              <a:buNone/>
            </a:pPr>
            <a:endParaRPr lang="en-US" b="1" dirty="0">
              <a:solidFill>
                <a:srgbClr val="0070C0"/>
              </a:solidFill>
              <a:latin typeface="Trebuchet MS" panose="020B0603020202020204" pitchFamily="34" charset="0"/>
            </a:endParaRPr>
          </a:p>
          <a:p>
            <a:pPr marL="0" indent="0" algn="ctr">
              <a:buNone/>
            </a:pPr>
            <a:endParaRPr lang="en-US" b="1" dirty="0">
              <a:solidFill>
                <a:srgbClr val="0070C0"/>
              </a:solidFill>
              <a:latin typeface="Trebuchet MS" panose="020B0603020202020204" pitchFamily="34" charset="0"/>
            </a:endParaRPr>
          </a:p>
          <a:p>
            <a:pPr marL="0" indent="0" algn="ctr">
              <a:buNone/>
            </a:pPr>
            <a:endParaRPr lang="en-US" b="1" dirty="0">
              <a:solidFill>
                <a:srgbClr val="0070C0"/>
              </a:solidFill>
              <a:latin typeface="Trebuchet MS" panose="020B0603020202020204" pitchFamily="34" charset="0"/>
            </a:endParaRPr>
          </a:p>
          <a:p>
            <a:pPr marL="0" indent="0" algn="ctr">
              <a:buNone/>
            </a:pPr>
            <a:endParaRPr lang="en-US" b="1"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591240583"/>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Application Overview for Local Projects	</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Marta Matthews and Raymond Hayes, PE</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August 17,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0974" y="1256721"/>
            <a:ext cx="243378" cy="347683"/>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2294" y="7141114"/>
            <a:ext cx="347684" cy="347683"/>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8117" y="1248029"/>
            <a:ext cx="330299" cy="365067"/>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1939" y="1265414"/>
            <a:ext cx="347684" cy="3302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0818" y="1274105"/>
            <a:ext cx="312915" cy="312915"/>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15742" y="1866384"/>
            <a:ext cx="312915" cy="312915"/>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67044" y="7155143"/>
            <a:ext cx="278147" cy="341888"/>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24194" y="1901152"/>
            <a:ext cx="382452" cy="243378"/>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09323" y="1886666"/>
            <a:ext cx="382452" cy="272352"/>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2126" y="1849000"/>
            <a:ext cx="295531" cy="347683"/>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650511" y="2516609"/>
            <a:ext cx="382452" cy="272352"/>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53582" y="7184116"/>
            <a:ext cx="382452" cy="312915"/>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89425" y="2478944"/>
            <a:ext cx="312915" cy="347683"/>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57171" y="2496328"/>
            <a:ext cx="278147" cy="312915"/>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6050" y="2478944"/>
            <a:ext cx="243378" cy="347683"/>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580974" y="3029559"/>
            <a:ext cx="243378" cy="347683"/>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299" y="5700891"/>
            <a:ext cx="382452" cy="382451"/>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77835" y="3046943"/>
            <a:ext cx="289736" cy="312915"/>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362964" y="3046943"/>
            <a:ext cx="289736" cy="312915"/>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90818" y="3046943"/>
            <a:ext cx="312915" cy="312915"/>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54711" y="3536016"/>
            <a:ext cx="382452" cy="278147"/>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998117" y="3501248"/>
            <a:ext cx="330299" cy="347683"/>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391939" y="3483864"/>
            <a:ext cx="347684" cy="382451"/>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90818" y="3536016"/>
            <a:ext cx="312915" cy="278147"/>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598358" y="4070348"/>
            <a:ext cx="278147" cy="3302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945966" y="4047168"/>
            <a:ext cx="225995" cy="376657"/>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426707" y="4058758"/>
            <a:ext cx="417220" cy="353478"/>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00857" y="4066067"/>
            <a:ext cx="347684" cy="312915"/>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598358" y="4575706"/>
            <a:ext cx="278147" cy="417220"/>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945966" y="4593091"/>
            <a:ext cx="225995" cy="382451"/>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426707" y="4645243"/>
            <a:ext cx="417220" cy="278147"/>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00857" y="4597502"/>
            <a:ext cx="347684" cy="347683"/>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633127" y="5201305"/>
            <a:ext cx="347684" cy="347683"/>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006810" y="5201305"/>
            <a:ext cx="347684" cy="347683"/>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91939" y="5236073"/>
            <a:ext cx="347684" cy="278147"/>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90818" y="5218689"/>
            <a:ext cx="312915" cy="312915"/>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2706763" y="5703931"/>
            <a:ext cx="494957" cy="494957"/>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499866" y="5611291"/>
            <a:ext cx="587597" cy="587597"/>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080447" y="5703931"/>
            <a:ext cx="494957" cy="494957"/>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2585359" y="468599"/>
            <a:ext cx="2251272" cy="871521"/>
          </a:xfrm>
          <a:prstGeom prst="rect">
            <a:avLst/>
          </a:prstGeom>
          <a:noFill/>
        </p:spPr>
        <p:txBody>
          <a:bodyPr wrap="square" rtlCol="0">
            <a:spAutoFit/>
          </a:bodyPr>
          <a:lstStyle/>
          <a:p>
            <a:pPr defTabSz="685800">
              <a:lnSpc>
                <a:spcPct val="105000"/>
              </a:lnSpc>
            </a:pPr>
            <a:r>
              <a:rPr lang="en-US" sz="975" dirty="0">
                <a:solidFill>
                  <a:srgbClr val="0B3C61"/>
                </a:solidFill>
                <a:latin typeface="Montserrat Light"/>
              </a:rPr>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21D682-C9C2-C861-CAF2-70034078147C}"/>
              </a:ext>
            </a:extLst>
          </p:cNvPr>
          <p:cNvSpPr>
            <a:spLocks noGrp="1"/>
          </p:cNvSpPr>
          <p:nvPr>
            <p:ph type="pic" sz="quarter" idx="12"/>
          </p:nvPr>
        </p:nvSpPr>
        <p:spPr/>
        <p:txBody>
          <a:bodyPr/>
          <a:lstStyle/>
          <a:p>
            <a:endParaRPr lang="en-US" dirty="0"/>
          </a:p>
        </p:txBody>
      </p:sp>
      <p:sp>
        <p:nvSpPr>
          <p:cNvPr id="3" name="Text Placeholder 2">
            <a:extLst>
              <a:ext uri="{FF2B5EF4-FFF2-40B4-BE49-F238E27FC236}">
                <a16:creationId xmlns:a16="http://schemas.microsoft.com/office/drawing/2014/main" id="{9C1DEA80-5564-5024-ABF9-C953797812FC}"/>
              </a:ext>
            </a:extLst>
          </p:cNvPr>
          <p:cNvSpPr>
            <a:spLocks noGrp="1"/>
          </p:cNvSpPr>
          <p:nvPr>
            <p:ph type="body" sz="quarter" idx="11"/>
          </p:nvPr>
        </p:nvSpPr>
        <p:spPr/>
        <p:txBody>
          <a:bodyPr/>
          <a:lstStyle/>
          <a:p>
            <a:r>
              <a:rPr lang="en-US" dirty="0"/>
              <a:t>CAMPO Applicant Training</a:t>
            </a:r>
          </a:p>
        </p:txBody>
      </p:sp>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pPr defTabSz="685800"/>
            <a:fld id="{71AF279C-F903-5C4F-9E12-139067057548}" type="slidenum">
              <a:rPr lang="en-US">
                <a:solidFill>
                  <a:srgbClr val="0B3C61"/>
                </a:solidFill>
              </a:rPr>
              <a:pPr defTabSz="685800"/>
              <a:t>67</a:t>
            </a:fld>
            <a:endParaRPr lang="en-US" dirty="0">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11963"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pPr>
            <a:r>
              <a:rPr lang="en-US" sz="975" dirty="0">
                <a:solidFill>
                  <a:srgbClr val="0B3C61"/>
                </a:solidFill>
                <a:latin typeface="Montserrat Light"/>
              </a:rPr>
              <a:t>Other slide variations are available. Select Insert above and choose “new slide” to see all the options.</a:t>
            </a:r>
          </a:p>
        </p:txBody>
      </p:sp>
      <p:sp>
        <p:nvSpPr>
          <p:cNvPr id="7" name="Isosceles Triangle 6">
            <a:extLst>
              <a:ext uri="{FF2B5EF4-FFF2-40B4-BE49-F238E27FC236}">
                <a16:creationId xmlns:a16="http://schemas.microsoft.com/office/drawing/2014/main" id="{E014E1B9-F93E-ED40-365E-C0DE2B5FB90D}"/>
              </a:ext>
            </a:extLst>
          </p:cNvPr>
          <p:cNvSpPr/>
          <p:nvPr/>
        </p:nvSpPr>
        <p:spPr>
          <a:xfrm>
            <a:off x="3028951" y="2559852"/>
            <a:ext cx="3081338" cy="204549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257175" fontAlgn="base">
              <a:spcBef>
                <a:spcPct val="0"/>
              </a:spcBef>
              <a:spcAft>
                <a:spcPct val="0"/>
              </a:spcAft>
              <a:defRPr/>
            </a:pPr>
            <a:endParaRPr lang="en-US" sz="1013">
              <a:solidFill>
                <a:prstClr val="white"/>
              </a:solidFill>
              <a:latin typeface="Calibri"/>
            </a:endParaRPr>
          </a:p>
        </p:txBody>
      </p:sp>
      <p:sp>
        <p:nvSpPr>
          <p:cNvPr id="8" name="Rectangle 7">
            <a:extLst>
              <a:ext uri="{FF2B5EF4-FFF2-40B4-BE49-F238E27FC236}">
                <a16:creationId xmlns:a16="http://schemas.microsoft.com/office/drawing/2014/main" id="{D9FBD8D7-25EB-1CC2-2643-93140BDCAE4E}"/>
              </a:ext>
            </a:extLst>
          </p:cNvPr>
          <p:cNvSpPr/>
          <p:nvPr/>
        </p:nvSpPr>
        <p:spPr>
          <a:xfrm rot="3180000">
            <a:off x="4979552" y="3169272"/>
            <a:ext cx="1152560"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SCOPE</a:t>
            </a:r>
          </a:p>
        </p:txBody>
      </p:sp>
      <p:sp>
        <p:nvSpPr>
          <p:cNvPr id="9" name="Rectangle 8">
            <a:extLst>
              <a:ext uri="{FF2B5EF4-FFF2-40B4-BE49-F238E27FC236}">
                <a16:creationId xmlns:a16="http://schemas.microsoft.com/office/drawing/2014/main" id="{F76EBB7E-1281-B2B0-26E6-817A1C0BCED3}"/>
              </a:ext>
            </a:extLst>
          </p:cNvPr>
          <p:cNvSpPr/>
          <p:nvPr/>
        </p:nvSpPr>
        <p:spPr>
          <a:xfrm rot="18420000">
            <a:off x="2704919" y="3164504"/>
            <a:ext cx="1787029"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SCHEDULE</a:t>
            </a:r>
          </a:p>
        </p:txBody>
      </p:sp>
      <p:sp>
        <p:nvSpPr>
          <p:cNvPr id="10" name="Rectangle 9">
            <a:extLst>
              <a:ext uri="{FF2B5EF4-FFF2-40B4-BE49-F238E27FC236}">
                <a16:creationId xmlns:a16="http://schemas.microsoft.com/office/drawing/2014/main" id="{B627192E-1353-0579-0E99-2FBBED4548B2}"/>
              </a:ext>
            </a:extLst>
          </p:cNvPr>
          <p:cNvSpPr/>
          <p:nvPr/>
        </p:nvSpPr>
        <p:spPr>
          <a:xfrm>
            <a:off x="3843192" y="4569486"/>
            <a:ext cx="1453603"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BUDGET</a:t>
            </a:r>
          </a:p>
        </p:txBody>
      </p:sp>
      <p:sp>
        <p:nvSpPr>
          <p:cNvPr id="11" name="TextBox 10">
            <a:extLst>
              <a:ext uri="{FF2B5EF4-FFF2-40B4-BE49-F238E27FC236}">
                <a16:creationId xmlns:a16="http://schemas.microsoft.com/office/drawing/2014/main" id="{5DD966FB-BE13-F28E-31D0-BC6B0EC3D29E}"/>
              </a:ext>
            </a:extLst>
          </p:cNvPr>
          <p:cNvSpPr txBox="1"/>
          <p:nvPr/>
        </p:nvSpPr>
        <p:spPr>
          <a:xfrm>
            <a:off x="1669774" y="1736466"/>
            <a:ext cx="5851163" cy="461665"/>
          </a:xfrm>
          <a:prstGeom prst="rect">
            <a:avLst/>
          </a:prstGeom>
          <a:noFill/>
        </p:spPr>
        <p:txBody>
          <a:bodyPr wrap="square" rtlCol="0">
            <a:spAutoFit/>
          </a:bodyPr>
          <a:lstStyle/>
          <a:p>
            <a:pPr algn="ctr" defTabSz="685800"/>
            <a:r>
              <a:rPr lang="en-US" sz="2400" dirty="0">
                <a:solidFill>
                  <a:srgbClr val="0B3C61"/>
                </a:solidFill>
                <a:latin typeface="Montserrat Light"/>
              </a:rPr>
              <a:t>WHAT MAKES A GOOD PROJECT?</a:t>
            </a:r>
          </a:p>
        </p:txBody>
      </p:sp>
    </p:spTree>
    <p:extLst>
      <p:ext uri="{BB962C8B-B14F-4D97-AF65-F5344CB8AC3E}">
        <p14:creationId xmlns:p14="http://schemas.microsoft.com/office/powerpoint/2010/main" val="403230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21D682-C9C2-C861-CAF2-70034078147C}"/>
              </a:ext>
            </a:extLst>
          </p:cNvPr>
          <p:cNvSpPr>
            <a:spLocks noGrp="1"/>
          </p:cNvSpPr>
          <p:nvPr>
            <p:ph type="pic" sz="quarter" idx="12"/>
          </p:nvPr>
        </p:nvSpPr>
        <p:spPr/>
        <p:txBody>
          <a:bodyPr/>
          <a:lstStyle/>
          <a:p>
            <a:endParaRPr lang="en-US" dirty="0"/>
          </a:p>
        </p:txBody>
      </p:sp>
      <p:sp>
        <p:nvSpPr>
          <p:cNvPr id="3" name="Text Placeholder 2">
            <a:extLst>
              <a:ext uri="{FF2B5EF4-FFF2-40B4-BE49-F238E27FC236}">
                <a16:creationId xmlns:a16="http://schemas.microsoft.com/office/drawing/2014/main" id="{9C1DEA80-5564-5024-ABF9-C953797812FC}"/>
              </a:ext>
            </a:extLst>
          </p:cNvPr>
          <p:cNvSpPr>
            <a:spLocks noGrp="1"/>
          </p:cNvSpPr>
          <p:nvPr>
            <p:ph type="body" sz="quarter" idx="11"/>
          </p:nvPr>
        </p:nvSpPr>
        <p:spPr/>
        <p:txBody>
          <a:bodyPr/>
          <a:lstStyle/>
          <a:p>
            <a:r>
              <a:rPr lang="en-US" dirty="0"/>
              <a:t>CAMPO Applicant Training</a:t>
            </a:r>
          </a:p>
        </p:txBody>
      </p:sp>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pPr defTabSz="685800"/>
            <a:fld id="{71AF279C-F903-5C4F-9E12-139067057548}" type="slidenum">
              <a:rPr lang="en-US">
                <a:solidFill>
                  <a:srgbClr val="0B3C61"/>
                </a:solidFill>
              </a:rPr>
              <a:pPr defTabSz="685800"/>
              <a:t>68</a:t>
            </a:fld>
            <a:endParaRPr lang="en-US" dirty="0">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11963"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pPr>
            <a:r>
              <a:rPr lang="en-US" sz="975" dirty="0">
                <a:solidFill>
                  <a:srgbClr val="0B3C61"/>
                </a:solidFill>
                <a:latin typeface="Montserrat Light"/>
              </a:rPr>
              <a:t>Other slide variations are available. Select Insert above and choose “new slide” to see all the options.</a:t>
            </a:r>
          </a:p>
        </p:txBody>
      </p:sp>
      <p:sp>
        <p:nvSpPr>
          <p:cNvPr id="7" name="Isosceles Triangle 6">
            <a:extLst>
              <a:ext uri="{FF2B5EF4-FFF2-40B4-BE49-F238E27FC236}">
                <a16:creationId xmlns:a16="http://schemas.microsoft.com/office/drawing/2014/main" id="{E014E1B9-F93E-ED40-365E-C0DE2B5FB90D}"/>
              </a:ext>
            </a:extLst>
          </p:cNvPr>
          <p:cNvSpPr/>
          <p:nvPr/>
        </p:nvSpPr>
        <p:spPr>
          <a:xfrm>
            <a:off x="3028951" y="2559852"/>
            <a:ext cx="3081338" cy="204549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257175" fontAlgn="base">
              <a:spcBef>
                <a:spcPct val="0"/>
              </a:spcBef>
              <a:spcAft>
                <a:spcPct val="0"/>
              </a:spcAft>
              <a:defRPr/>
            </a:pPr>
            <a:endParaRPr lang="en-US" sz="1013">
              <a:solidFill>
                <a:prstClr val="white"/>
              </a:solidFill>
              <a:latin typeface="Calibri"/>
            </a:endParaRPr>
          </a:p>
        </p:txBody>
      </p:sp>
      <p:sp>
        <p:nvSpPr>
          <p:cNvPr id="8" name="Rectangle 7">
            <a:extLst>
              <a:ext uri="{FF2B5EF4-FFF2-40B4-BE49-F238E27FC236}">
                <a16:creationId xmlns:a16="http://schemas.microsoft.com/office/drawing/2014/main" id="{D9FBD8D7-25EB-1CC2-2643-93140BDCAE4E}"/>
              </a:ext>
            </a:extLst>
          </p:cNvPr>
          <p:cNvSpPr/>
          <p:nvPr/>
        </p:nvSpPr>
        <p:spPr>
          <a:xfrm rot="3180000">
            <a:off x="4757697" y="3169272"/>
            <a:ext cx="1596271"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DIVISION</a:t>
            </a:r>
          </a:p>
        </p:txBody>
      </p:sp>
      <p:sp>
        <p:nvSpPr>
          <p:cNvPr id="9" name="Rectangle 8">
            <a:extLst>
              <a:ext uri="{FF2B5EF4-FFF2-40B4-BE49-F238E27FC236}">
                <a16:creationId xmlns:a16="http://schemas.microsoft.com/office/drawing/2014/main" id="{F76EBB7E-1281-B2B0-26E6-817A1C0BCED3}"/>
              </a:ext>
            </a:extLst>
          </p:cNvPr>
          <p:cNvSpPr/>
          <p:nvPr/>
        </p:nvSpPr>
        <p:spPr>
          <a:xfrm rot="18420000">
            <a:off x="3059183" y="3164504"/>
            <a:ext cx="1078501"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LPMO</a:t>
            </a:r>
          </a:p>
        </p:txBody>
      </p:sp>
      <p:sp>
        <p:nvSpPr>
          <p:cNvPr id="10" name="Rectangle 9">
            <a:extLst>
              <a:ext uri="{FF2B5EF4-FFF2-40B4-BE49-F238E27FC236}">
                <a16:creationId xmlns:a16="http://schemas.microsoft.com/office/drawing/2014/main" id="{B627192E-1353-0579-0E99-2FBBED4548B2}"/>
              </a:ext>
            </a:extLst>
          </p:cNvPr>
          <p:cNvSpPr/>
          <p:nvPr/>
        </p:nvSpPr>
        <p:spPr>
          <a:xfrm>
            <a:off x="3892084" y="4569486"/>
            <a:ext cx="1355820" cy="519439"/>
          </a:xfrm>
          <a:prstGeom prst="rect">
            <a:avLst/>
          </a:prstGeom>
          <a:noFill/>
        </p:spPr>
        <p:txBody>
          <a:bodyPr wrap="none" lIns="51435" tIns="25718" rIns="51435" bIns="25718">
            <a:spAutoFit/>
          </a:bodyPr>
          <a:lstStyle/>
          <a:p>
            <a:pPr algn="ctr" defTabSz="257175" fontAlgn="base">
              <a:spcBef>
                <a:spcPct val="0"/>
              </a:spcBef>
              <a:spcAft>
                <a:spcPct val="0"/>
              </a:spcAft>
              <a:defRPr/>
            </a:pPr>
            <a:r>
              <a:rPr lang="en-US" sz="3038"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itchFamily="34" charset="0"/>
                <a:ea typeface="MS PGothic" pitchFamily="34" charset="-128"/>
              </a:rPr>
              <a:t>CAMPO</a:t>
            </a:r>
          </a:p>
        </p:txBody>
      </p:sp>
      <p:sp>
        <p:nvSpPr>
          <p:cNvPr id="11" name="TextBox 10">
            <a:extLst>
              <a:ext uri="{FF2B5EF4-FFF2-40B4-BE49-F238E27FC236}">
                <a16:creationId xmlns:a16="http://schemas.microsoft.com/office/drawing/2014/main" id="{5DD966FB-BE13-F28E-31D0-BC6B0EC3D29E}"/>
              </a:ext>
            </a:extLst>
          </p:cNvPr>
          <p:cNvSpPr txBox="1"/>
          <p:nvPr/>
        </p:nvSpPr>
        <p:spPr>
          <a:xfrm>
            <a:off x="584421" y="1736465"/>
            <a:ext cx="7144246" cy="415498"/>
          </a:xfrm>
          <a:prstGeom prst="rect">
            <a:avLst/>
          </a:prstGeom>
          <a:noFill/>
        </p:spPr>
        <p:txBody>
          <a:bodyPr wrap="square" rtlCol="0">
            <a:spAutoFit/>
          </a:bodyPr>
          <a:lstStyle/>
          <a:p>
            <a:pPr algn="ctr" defTabSz="685800"/>
            <a:r>
              <a:rPr lang="en-US" sz="2100" dirty="0">
                <a:solidFill>
                  <a:srgbClr val="0B3C61"/>
                </a:solidFill>
                <a:latin typeface="Montserrat Light"/>
              </a:rPr>
              <a:t>PROJECT COORDINATION – FHWA REQUIREMENTS</a:t>
            </a:r>
          </a:p>
        </p:txBody>
      </p:sp>
      <p:sp>
        <p:nvSpPr>
          <p:cNvPr id="4" name="Isosceles Triangle 3">
            <a:extLst>
              <a:ext uri="{FF2B5EF4-FFF2-40B4-BE49-F238E27FC236}">
                <a16:creationId xmlns:a16="http://schemas.microsoft.com/office/drawing/2014/main" id="{8E6823EA-9228-A0C1-8FC8-B8B39CEBBEA0}"/>
              </a:ext>
            </a:extLst>
          </p:cNvPr>
          <p:cNvSpPr/>
          <p:nvPr/>
        </p:nvSpPr>
        <p:spPr>
          <a:xfrm>
            <a:off x="3028951" y="2559852"/>
            <a:ext cx="3081338" cy="204549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257175" fontAlgn="base">
              <a:spcBef>
                <a:spcPct val="0"/>
              </a:spcBef>
              <a:spcAft>
                <a:spcPct val="0"/>
              </a:spcAft>
              <a:defRPr/>
            </a:pPr>
            <a:endParaRPr lang="en-US" sz="1013">
              <a:solidFill>
                <a:prstClr val="white"/>
              </a:solidFill>
              <a:latin typeface="Calibri"/>
            </a:endParaRPr>
          </a:p>
        </p:txBody>
      </p:sp>
      <p:sp>
        <p:nvSpPr>
          <p:cNvPr id="12" name="TextBox 11">
            <a:extLst>
              <a:ext uri="{FF2B5EF4-FFF2-40B4-BE49-F238E27FC236}">
                <a16:creationId xmlns:a16="http://schemas.microsoft.com/office/drawing/2014/main" id="{84C9AEBF-2FA6-6683-8A94-2BD675F98718}"/>
              </a:ext>
            </a:extLst>
          </p:cNvPr>
          <p:cNvSpPr txBox="1"/>
          <p:nvPr/>
        </p:nvSpPr>
        <p:spPr>
          <a:xfrm>
            <a:off x="4025300" y="4255779"/>
            <a:ext cx="1180131" cy="248209"/>
          </a:xfrm>
          <a:prstGeom prst="rect">
            <a:avLst/>
          </a:prstGeom>
          <a:noFill/>
        </p:spPr>
        <p:txBody>
          <a:bodyPr wrap="none" rtlCol="0">
            <a:spAutoFit/>
          </a:bodyPr>
          <a:lstStyle/>
          <a:p>
            <a:pPr defTabSz="257175" fontAlgn="base">
              <a:spcBef>
                <a:spcPct val="0"/>
              </a:spcBef>
              <a:spcAft>
                <a:spcPct val="0"/>
              </a:spcAft>
              <a:defRPr/>
            </a:pPr>
            <a:r>
              <a:rPr lang="en-US" sz="1013" i="1" dirty="0">
                <a:solidFill>
                  <a:prstClr val="white"/>
                </a:solidFill>
                <a:latin typeface="Calibri" pitchFamily="34" charset="0"/>
                <a:ea typeface="MS PGothic" pitchFamily="34" charset="-128"/>
              </a:rPr>
              <a:t>Budget Availability</a:t>
            </a:r>
          </a:p>
        </p:txBody>
      </p:sp>
      <p:sp>
        <p:nvSpPr>
          <p:cNvPr id="13" name="TextBox 12">
            <a:extLst>
              <a:ext uri="{FF2B5EF4-FFF2-40B4-BE49-F238E27FC236}">
                <a16:creationId xmlns:a16="http://schemas.microsoft.com/office/drawing/2014/main" id="{E838662D-D767-0FF4-0D4C-C717495C0183}"/>
              </a:ext>
            </a:extLst>
          </p:cNvPr>
          <p:cNvSpPr txBox="1"/>
          <p:nvPr/>
        </p:nvSpPr>
        <p:spPr>
          <a:xfrm>
            <a:off x="4562180" y="3500432"/>
            <a:ext cx="917239" cy="559961"/>
          </a:xfrm>
          <a:prstGeom prst="rect">
            <a:avLst/>
          </a:prstGeom>
          <a:noFill/>
        </p:spPr>
        <p:txBody>
          <a:bodyPr wrap="none" rtlCol="0">
            <a:spAutoFit/>
          </a:bodyPr>
          <a:lstStyle/>
          <a:p>
            <a:pPr algn="ctr" defTabSz="257175" fontAlgn="base">
              <a:spcBef>
                <a:spcPct val="0"/>
              </a:spcBef>
              <a:spcAft>
                <a:spcPct val="0"/>
              </a:spcAft>
              <a:defRPr/>
            </a:pPr>
            <a:r>
              <a:rPr lang="en-US" sz="1013" i="1" dirty="0">
                <a:solidFill>
                  <a:prstClr val="white"/>
                </a:solidFill>
                <a:latin typeface="Calibri" pitchFamily="34" charset="0"/>
                <a:ea typeface="MS PGothic" pitchFamily="34" charset="-128"/>
              </a:rPr>
              <a:t>Engineering</a:t>
            </a:r>
          </a:p>
          <a:p>
            <a:pPr algn="ctr" defTabSz="257175" fontAlgn="base">
              <a:spcBef>
                <a:spcPct val="0"/>
              </a:spcBef>
              <a:spcAft>
                <a:spcPct val="0"/>
              </a:spcAft>
              <a:defRPr/>
            </a:pPr>
            <a:r>
              <a:rPr lang="en-US" sz="1013" i="1" dirty="0">
                <a:solidFill>
                  <a:prstClr val="white"/>
                </a:solidFill>
                <a:latin typeface="Calibri" pitchFamily="34" charset="0"/>
                <a:ea typeface="MS PGothic" pitchFamily="34" charset="-128"/>
              </a:rPr>
              <a:t>Requirements</a:t>
            </a:r>
          </a:p>
          <a:p>
            <a:pPr algn="ctr" defTabSz="257175" fontAlgn="base">
              <a:spcBef>
                <a:spcPct val="0"/>
              </a:spcBef>
              <a:spcAft>
                <a:spcPct val="0"/>
              </a:spcAft>
              <a:defRPr/>
            </a:pPr>
            <a:endParaRPr lang="en-US" sz="1013" i="1" dirty="0">
              <a:solidFill>
                <a:prstClr val="white"/>
              </a:solidFill>
              <a:latin typeface="Calibri" pitchFamily="34" charset="0"/>
              <a:ea typeface="MS PGothic" pitchFamily="34" charset="-128"/>
            </a:endParaRPr>
          </a:p>
        </p:txBody>
      </p:sp>
      <p:sp>
        <p:nvSpPr>
          <p:cNvPr id="14" name="TextBox 13">
            <a:extLst>
              <a:ext uri="{FF2B5EF4-FFF2-40B4-BE49-F238E27FC236}">
                <a16:creationId xmlns:a16="http://schemas.microsoft.com/office/drawing/2014/main" id="{838AE5E8-65EB-2D83-EEC1-BE0269269906}"/>
              </a:ext>
            </a:extLst>
          </p:cNvPr>
          <p:cNvSpPr txBox="1"/>
          <p:nvPr/>
        </p:nvSpPr>
        <p:spPr>
          <a:xfrm>
            <a:off x="3628839" y="3502028"/>
            <a:ext cx="917239" cy="559961"/>
          </a:xfrm>
          <a:prstGeom prst="rect">
            <a:avLst/>
          </a:prstGeom>
          <a:noFill/>
        </p:spPr>
        <p:txBody>
          <a:bodyPr wrap="none" rtlCol="0">
            <a:spAutoFit/>
          </a:bodyPr>
          <a:lstStyle/>
          <a:p>
            <a:pPr algn="ctr" defTabSz="257175" fontAlgn="base">
              <a:spcBef>
                <a:spcPct val="0"/>
              </a:spcBef>
              <a:spcAft>
                <a:spcPct val="0"/>
              </a:spcAft>
              <a:defRPr/>
            </a:pPr>
            <a:r>
              <a:rPr lang="en-US" sz="1013" i="1" dirty="0">
                <a:solidFill>
                  <a:prstClr val="white"/>
                </a:solidFill>
                <a:latin typeface="Calibri" pitchFamily="34" charset="0"/>
                <a:ea typeface="MS PGothic" pitchFamily="34" charset="-128"/>
              </a:rPr>
              <a:t>Procedural</a:t>
            </a:r>
          </a:p>
          <a:p>
            <a:pPr algn="ctr" defTabSz="257175" fontAlgn="base">
              <a:spcBef>
                <a:spcPct val="0"/>
              </a:spcBef>
              <a:spcAft>
                <a:spcPct val="0"/>
              </a:spcAft>
              <a:defRPr/>
            </a:pPr>
            <a:r>
              <a:rPr lang="en-US" sz="1013" i="1" dirty="0">
                <a:solidFill>
                  <a:prstClr val="white"/>
                </a:solidFill>
                <a:latin typeface="Calibri" pitchFamily="34" charset="0"/>
                <a:ea typeface="MS PGothic" pitchFamily="34" charset="-128"/>
              </a:rPr>
              <a:t>Requirements</a:t>
            </a:r>
          </a:p>
          <a:p>
            <a:pPr algn="ctr" defTabSz="257175" fontAlgn="base">
              <a:spcBef>
                <a:spcPct val="0"/>
              </a:spcBef>
              <a:spcAft>
                <a:spcPct val="0"/>
              </a:spcAft>
              <a:defRPr/>
            </a:pPr>
            <a:r>
              <a:rPr lang="en-US" sz="1013" i="1" dirty="0">
                <a:solidFill>
                  <a:prstClr val="white"/>
                </a:solidFill>
                <a:latin typeface="Calibri" pitchFamily="34" charset="0"/>
                <a:ea typeface="MS PGothic" pitchFamily="34" charset="-128"/>
              </a:rPr>
              <a:t>/Agreements</a:t>
            </a:r>
          </a:p>
        </p:txBody>
      </p:sp>
    </p:spTree>
    <p:extLst>
      <p:ext uri="{BB962C8B-B14F-4D97-AF65-F5344CB8AC3E}">
        <p14:creationId xmlns:p14="http://schemas.microsoft.com/office/powerpoint/2010/main" val="39298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4904047" cy="3233696"/>
          </a:xfrm>
        </p:spPr>
        <p:txBody>
          <a:bodyPr>
            <a:normAutofit/>
          </a:bodyPr>
          <a:lstStyle/>
          <a:p>
            <a:pPr>
              <a:lnSpc>
                <a:spcPct val="150000"/>
              </a:lnSpc>
            </a:pPr>
            <a:r>
              <a:rPr lang="en-US" dirty="0"/>
              <a:t>Initial Source of Funding</a:t>
            </a:r>
          </a:p>
          <a:p>
            <a:pPr>
              <a:lnSpc>
                <a:spcPct val="150000"/>
              </a:lnSpc>
            </a:pPr>
            <a:r>
              <a:rPr lang="en-US" dirty="0"/>
              <a:t>Manages Scoring &amp; Project Selection Process</a:t>
            </a:r>
          </a:p>
          <a:p>
            <a:pPr>
              <a:lnSpc>
                <a:spcPct val="150000"/>
              </a:lnSpc>
            </a:pPr>
            <a:r>
              <a:rPr lang="en-US" dirty="0"/>
              <a:t>Additional funding for your Project</a:t>
            </a:r>
          </a:p>
          <a:p>
            <a:pPr>
              <a:lnSpc>
                <a:spcPct val="150000"/>
              </a:lnSpc>
            </a:pPr>
            <a:r>
              <a:rPr lang="en-US" dirty="0"/>
              <a:t>Transferring funds from one Project to Another</a:t>
            </a:r>
          </a:p>
          <a:p>
            <a:pPr>
              <a:lnSpc>
                <a:spcPct val="150000"/>
              </a:lnSpc>
            </a:pPr>
            <a:r>
              <a:rPr lang="en-US" dirty="0"/>
              <a:t>Scope Changes to your Project</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CAMPO – CHANDLER HAGEN</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69</a:t>
            </a:fld>
            <a:endParaRPr lang="en-US">
              <a:solidFill>
                <a:srgbClr val="0B3C61"/>
              </a:solidFill>
            </a:endParaRPr>
          </a:p>
        </p:txBody>
      </p:sp>
      <p:pic>
        <p:nvPicPr>
          <p:cNvPr id="8" name="Picture 7">
            <a:extLst>
              <a:ext uri="{FF2B5EF4-FFF2-40B4-BE49-F238E27FC236}">
                <a16:creationId xmlns:a16="http://schemas.microsoft.com/office/drawing/2014/main" id="{CF0146B5-578F-498C-F52E-03F965EE35B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78324" y="2735228"/>
            <a:ext cx="2032562" cy="2405399"/>
          </a:xfrm>
          <a:prstGeom prst="rect">
            <a:avLst/>
          </a:prstGeom>
          <a:noFill/>
        </p:spPr>
      </p:pic>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Tree>
    <p:extLst>
      <p:ext uri="{BB962C8B-B14F-4D97-AF65-F5344CB8AC3E}">
        <p14:creationId xmlns:p14="http://schemas.microsoft.com/office/powerpoint/2010/main" val="3330602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6196-2BA9-48DF-9E62-99232004CD7A}"/>
              </a:ext>
            </a:extLst>
          </p:cNvPr>
          <p:cNvSpPr>
            <a:spLocks noGrp="1"/>
          </p:cNvSpPr>
          <p:nvPr>
            <p:ph type="title"/>
          </p:nvPr>
        </p:nvSpPr>
        <p:spPr/>
        <p:txBody>
          <a:bodyPr/>
          <a:lstStyle/>
          <a:p>
            <a:r>
              <a:rPr lang="en-US" dirty="0">
                <a:solidFill>
                  <a:schemeClr val="accent1">
                    <a:lumMod val="75000"/>
                  </a:schemeClr>
                </a:solidFill>
              </a:rPr>
              <a:t>FFY 25 Schedule</a:t>
            </a:r>
          </a:p>
        </p:txBody>
      </p:sp>
      <p:sp>
        <p:nvSpPr>
          <p:cNvPr id="215042" name="Rectangle 2"/>
          <p:cNvSpPr>
            <a:spLocks noGrp="1" noChangeArrowheads="1"/>
          </p:cNvSpPr>
          <p:nvPr>
            <p:ph idx="1"/>
          </p:nvPr>
        </p:nvSpPr>
        <p:spPr>
          <a:xfrm>
            <a:off x="424832" y="1524000"/>
            <a:ext cx="8229600" cy="4602163"/>
          </a:xfrm>
        </p:spPr>
        <p:txBody>
          <a:bodyPr>
            <a:normAutofit/>
          </a:bodyPr>
          <a:lstStyle/>
          <a:p>
            <a:pPr eaLnBrk="1" hangingPunct="1">
              <a:lnSpc>
                <a:spcPct val="110000"/>
              </a:lnSpc>
              <a:spcBef>
                <a:spcPts val="600"/>
              </a:spcBef>
              <a:defRPr/>
            </a:pPr>
            <a:r>
              <a:rPr lang="en-US" sz="2000" dirty="0"/>
              <a:t>August 17, 2023</a:t>
            </a:r>
          </a:p>
          <a:p>
            <a:pPr lvl="1">
              <a:lnSpc>
                <a:spcPct val="110000"/>
              </a:lnSpc>
              <a:spcBef>
                <a:spcPts val="600"/>
              </a:spcBef>
              <a:defRPr/>
            </a:pPr>
            <a:r>
              <a:rPr lang="en-US" sz="1800" dirty="0"/>
              <a:t>Call for Projects Opens</a:t>
            </a:r>
          </a:p>
          <a:p>
            <a:pPr lvl="1">
              <a:lnSpc>
                <a:spcPct val="110000"/>
              </a:lnSpc>
              <a:spcBef>
                <a:spcPts val="600"/>
              </a:spcBef>
              <a:defRPr/>
            </a:pPr>
            <a:r>
              <a:rPr lang="en-US" sz="1800" b="1" dirty="0">
                <a:solidFill>
                  <a:schemeClr val="accent1">
                    <a:lumMod val="75000"/>
                  </a:schemeClr>
                </a:solidFill>
              </a:rPr>
              <a:t>Training for LAPP applicants</a:t>
            </a:r>
          </a:p>
          <a:p>
            <a:pPr eaLnBrk="1" hangingPunct="1">
              <a:lnSpc>
                <a:spcPct val="110000"/>
              </a:lnSpc>
              <a:spcBef>
                <a:spcPts val="600"/>
              </a:spcBef>
              <a:defRPr/>
            </a:pPr>
            <a:r>
              <a:rPr lang="en-US" sz="2000" dirty="0"/>
              <a:t>September 20, 2023 </a:t>
            </a:r>
            <a:endParaRPr lang="en-US" sz="2200" dirty="0"/>
          </a:p>
          <a:p>
            <a:pPr lvl="1">
              <a:lnSpc>
                <a:spcPct val="110000"/>
              </a:lnSpc>
              <a:spcBef>
                <a:spcPts val="600"/>
              </a:spcBef>
              <a:defRPr/>
            </a:pPr>
            <a:r>
              <a:rPr lang="en-US" sz="1800" dirty="0">
                <a:highlight>
                  <a:srgbClr val="FFFF00"/>
                </a:highlight>
              </a:rPr>
              <a:t>Deadline to sign up for pre-submittal meeting</a:t>
            </a:r>
          </a:p>
          <a:p>
            <a:pPr eaLnBrk="1" hangingPunct="1">
              <a:lnSpc>
                <a:spcPct val="110000"/>
              </a:lnSpc>
              <a:spcBef>
                <a:spcPts val="600"/>
              </a:spcBef>
              <a:defRPr/>
            </a:pPr>
            <a:r>
              <a:rPr lang="en-US" sz="2000" dirty="0"/>
              <a:t>September 25, 26, &amp; 28</a:t>
            </a:r>
          </a:p>
          <a:p>
            <a:pPr lvl="1" eaLnBrk="1" hangingPunct="1">
              <a:lnSpc>
                <a:spcPct val="110000"/>
              </a:lnSpc>
              <a:spcBef>
                <a:spcPts val="600"/>
              </a:spcBef>
              <a:defRPr/>
            </a:pPr>
            <a:r>
              <a:rPr lang="en-US" sz="1800" dirty="0"/>
              <a:t>Pre-submittal project meetings</a:t>
            </a:r>
            <a:endParaRPr lang="en-US" sz="1600" dirty="0"/>
          </a:p>
          <a:p>
            <a:pPr eaLnBrk="1" hangingPunct="1">
              <a:lnSpc>
                <a:spcPct val="110000"/>
              </a:lnSpc>
              <a:spcBef>
                <a:spcPts val="600"/>
              </a:spcBef>
              <a:defRPr/>
            </a:pPr>
            <a:r>
              <a:rPr lang="en-US" sz="2000" b="1" u="sng" dirty="0"/>
              <a:t>October 31, 2023, at noon</a:t>
            </a:r>
          </a:p>
          <a:p>
            <a:pPr lvl="1" eaLnBrk="1" hangingPunct="1">
              <a:lnSpc>
                <a:spcPct val="110000"/>
              </a:lnSpc>
              <a:spcBef>
                <a:spcPts val="600"/>
              </a:spcBef>
              <a:defRPr/>
            </a:pPr>
            <a:r>
              <a:rPr lang="en-US" sz="1800" b="1" dirty="0"/>
              <a:t>Call for projects closes</a:t>
            </a:r>
          </a:p>
          <a:p>
            <a:pPr lvl="1" eaLnBrk="1" hangingPunct="1">
              <a:lnSpc>
                <a:spcPct val="80000"/>
              </a:lnSpc>
              <a:spcBef>
                <a:spcPts val="600"/>
              </a:spcBef>
              <a:defRPr/>
            </a:pPr>
            <a:endParaRPr lang="en-US" sz="1800" dirty="0"/>
          </a:p>
          <a:p>
            <a:pPr lvl="1" eaLnBrk="1" hangingPunct="1">
              <a:lnSpc>
                <a:spcPct val="80000"/>
              </a:lnSpc>
              <a:spcBef>
                <a:spcPts val="600"/>
              </a:spcBef>
              <a:defRPr/>
            </a:pPr>
            <a:endParaRPr lang="en-US" sz="1800" dirty="0"/>
          </a:p>
        </p:txBody>
      </p:sp>
      <p:sp>
        <p:nvSpPr>
          <p:cNvPr id="37891" name="Rectangle 3"/>
          <p:cNvSpPr>
            <a:spLocks noChangeArrowheads="1"/>
          </p:cNvSpPr>
          <p:nvPr/>
        </p:nvSpPr>
        <p:spPr bwMode="auto">
          <a:xfrm>
            <a:off x="4038600" y="304800"/>
            <a:ext cx="4648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2F5897"/>
              </a:solidFill>
              <a:effectLst/>
              <a:uLnTx/>
              <a:uFillTx/>
              <a:latin typeface="Century Gothic"/>
              <a:ea typeface="+mn-ea"/>
              <a:cs typeface="+mn-cs"/>
            </a:endParaRPr>
          </a:p>
        </p:txBody>
      </p:sp>
    </p:spTree>
    <p:extLst>
      <p:ext uri="{BB962C8B-B14F-4D97-AF65-F5344CB8AC3E}">
        <p14:creationId xmlns:p14="http://schemas.microsoft.com/office/powerpoint/2010/main" val="48904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04800" y="2653568"/>
            <a:ext cx="4904047" cy="3233696"/>
          </a:xfrm>
        </p:spPr>
        <p:txBody>
          <a:bodyPr>
            <a:normAutofit/>
          </a:bodyPr>
          <a:lstStyle/>
          <a:p>
            <a:pPr>
              <a:lnSpc>
                <a:spcPct val="150000"/>
              </a:lnSpc>
            </a:pPr>
            <a:r>
              <a:rPr lang="en-US" dirty="0"/>
              <a:t>EBS (Enterprise Business Services)</a:t>
            </a:r>
          </a:p>
          <a:p>
            <a:pPr>
              <a:lnSpc>
                <a:spcPct val="150000"/>
              </a:lnSpc>
            </a:pPr>
            <a:r>
              <a:rPr lang="en-US" dirty="0"/>
              <a:t>Agreement / Supplemental Agreements</a:t>
            </a:r>
          </a:p>
          <a:p>
            <a:pPr>
              <a:lnSpc>
                <a:spcPct val="150000"/>
              </a:lnSpc>
            </a:pPr>
            <a:r>
              <a:rPr lang="en-US" dirty="0"/>
              <a:t>Funding Authorizations</a:t>
            </a:r>
          </a:p>
          <a:p>
            <a:pPr>
              <a:lnSpc>
                <a:spcPct val="150000"/>
              </a:lnSpc>
            </a:pPr>
            <a:r>
              <a:rPr lang="en-US" dirty="0"/>
              <a:t>Professional Services Reviews</a:t>
            </a:r>
          </a:p>
          <a:p>
            <a:pPr lvl="1">
              <a:lnSpc>
                <a:spcPct val="150000"/>
              </a:lnSpc>
            </a:pPr>
            <a:r>
              <a:rPr lang="en-US" dirty="0"/>
              <a:t>RFLOI</a:t>
            </a:r>
          </a:p>
          <a:p>
            <a:pPr lvl="1">
              <a:lnSpc>
                <a:spcPct val="150000"/>
              </a:lnSpc>
            </a:pPr>
            <a:r>
              <a:rPr lang="en-US" dirty="0"/>
              <a:t>Man-day estimates</a:t>
            </a:r>
          </a:p>
          <a:p>
            <a:pPr lvl="1">
              <a:lnSpc>
                <a:spcPct val="150000"/>
              </a:lnSpc>
            </a:pPr>
            <a:r>
              <a:rPr lang="en-US" dirty="0"/>
              <a:t>Contracts</a:t>
            </a:r>
          </a:p>
          <a:p>
            <a:pPr>
              <a:lnSpc>
                <a:spcPct val="150000"/>
              </a:lnSpc>
            </a:pPr>
            <a:r>
              <a:rPr lang="en-US" dirty="0"/>
              <a:t>PE Claims (reimbursements)</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Local Programs Management Office (LPMO)</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70</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
        <p:nvSpPr>
          <p:cNvPr id="2" name="TextBox 1">
            <a:extLst>
              <a:ext uri="{FF2B5EF4-FFF2-40B4-BE49-F238E27FC236}">
                <a16:creationId xmlns:a16="http://schemas.microsoft.com/office/drawing/2014/main" id="{A84B7989-3F28-6A8C-D4E3-927038481879}"/>
              </a:ext>
            </a:extLst>
          </p:cNvPr>
          <p:cNvSpPr txBox="1"/>
          <p:nvPr/>
        </p:nvSpPr>
        <p:spPr>
          <a:xfrm>
            <a:off x="4017168" y="2145530"/>
            <a:ext cx="2808799" cy="636072"/>
          </a:xfrm>
          <a:prstGeom prst="rect">
            <a:avLst/>
          </a:prstGeom>
          <a:noFill/>
          <a:ln w="22225">
            <a:solidFill>
              <a:schemeClr val="accent1"/>
            </a:solidFill>
          </a:ln>
        </p:spPr>
        <p:txBody>
          <a:bodyPr wrap="square" rtlCol="0">
            <a:spAutoFit/>
          </a:bodyPr>
          <a:lstStyle/>
          <a:p>
            <a:pPr defTabSz="685800">
              <a:spcBef>
                <a:spcPts val="450"/>
              </a:spcBef>
              <a:spcAft>
                <a:spcPts val="450"/>
              </a:spcAft>
            </a:pPr>
            <a:r>
              <a:rPr lang="en-US" sz="1350" b="1" dirty="0">
                <a:solidFill>
                  <a:srgbClr val="0B3C61"/>
                </a:solidFill>
                <a:latin typeface="Montserrat Light"/>
              </a:rPr>
              <a:t>Division 4 &amp; 6: Justin Jorgensen</a:t>
            </a:r>
          </a:p>
          <a:p>
            <a:pPr defTabSz="685800">
              <a:spcBef>
                <a:spcPts val="450"/>
              </a:spcBef>
              <a:spcAft>
                <a:spcPts val="450"/>
              </a:spcAft>
            </a:pPr>
            <a:r>
              <a:rPr lang="en-US" sz="1350" b="1" dirty="0">
                <a:solidFill>
                  <a:srgbClr val="0B3C61"/>
                </a:solidFill>
                <a:latin typeface="Montserrat Light"/>
              </a:rPr>
              <a:t>Division 5: Sheila Gibbs</a:t>
            </a:r>
          </a:p>
        </p:txBody>
      </p:sp>
    </p:spTree>
    <p:extLst>
      <p:ext uri="{BB962C8B-B14F-4D97-AF65-F5344CB8AC3E}">
        <p14:creationId xmlns:p14="http://schemas.microsoft.com/office/powerpoint/2010/main" val="3010957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567619" y="2900357"/>
            <a:ext cx="3738014" cy="2825459"/>
          </a:xfrm>
        </p:spPr>
        <p:txBody>
          <a:bodyPr>
            <a:normAutofit fontScale="92500" lnSpcReduction="20000"/>
          </a:bodyPr>
          <a:lstStyle/>
          <a:p>
            <a:pPr>
              <a:lnSpc>
                <a:spcPct val="150000"/>
              </a:lnSpc>
            </a:pPr>
            <a:r>
              <a:rPr lang="en-US" dirty="0"/>
              <a:t>CE Document and CE Consultation</a:t>
            </a:r>
          </a:p>
          <a:p>
            <a:pPr>
              <a:lnSpc>
                <a:spcPct val="150000"/>
              </a:lnSpc>
            </a:pPr>
            <a:r>
              <a:rPr lang="en-US" dirty="0"/>
              <a:t>ROW Appraisal Review</a:t>
            </a:r>
          </a:p>
          <a:p>
            <a:pPr>
              <a:lnSpc>
                <a:spcPct val="150000"/>
              </a:lnSpc>
            </a:pPr>
            <a:r>
              <a:rPr lang="en-US" dirty="0"/>
              <a:t>ROW Certification</a:t>
            </a:r>
          </a:p>
          <a:p>
            <a:pPr>
              <a:lnSpc>
                <a:spcPct val="150000"/>
              </a:lnSpc>
            </a:pPr>
            <a:r>
              <a:rPr lang="en-US" dirty="0"/>
              <a:t>Utility/RR Certification</a:t>
            </a:r>
          </a:p>
          <a:p>
            <a:pPr>
              <a:lnSpc>
                <a:spcPct val="150000"/>
              </a:lnSpc>
            </a:pPr>
            <a:r>
              <a:rPr lang="en-US" dirty="0"/>
              <a:t>Plans (25%, 65%, 90% and Final)</a:t>
            </a:r>
          </a:p>
          <a:p>
            <a:pPr>
              <a:lnSpc>
                <a:spcPct val="150000"/>
              </a:lnSpc>
            </a:pPr>
            <a:r>
              <a:rPr lang="en-US" dirty="0"/>
              <a:t>ROW/Construction Claims (reimbursements)</a:t>
            </a:r>
          </a:p>
          <a:p>
            <a:pPr>
              <a:lnSpc>
                <a:spcPct val="150000"/>
              </a:lnSpc>
            </a:pPr>
            <a:r>
              <a:rPr lang="en-US" dirty="0"/>
              <a:t>Contract Proposal</a:t>
            </a:r>
          </a:p>
          <a:p>
            <a:pPr>
              <a:lnSpc>
                <a:spcPct val="150000"/>
              </a:lnSpc>
            </a:pPr>
            <a:r>
              <a:rPr lang="en-US" dirty="0"/>
              <a:t>Closeout</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8"/>
            <a:ext cx="8426513" cy="427449"/>
          </a:xfrm>
        </p:spPr>
        <p:txBody>
          <a:bodyPr/>
          <a:lstStyle/>
          <a:p>
            <a:pPr>
              <a:lnSpc>
                <a:spcPct val="150000"/>
              </a:lnSpc>
              <a:spcBef>
                <a:spcPts val="450"/>
              </a:spcBef>
              <a:spcAft>
                <a:spcPts val="450"/>
              </a:spcAft>
            </a:pPr>
            <a:r>
              <a:rPr lang="en-US" dirty="0"/>
              <a:t>DIVISION OFFICE</a:t>
            </a:r>
            <a:endParaRPr lang="en-US" sz="900" dirty="0">
              <a:latin typeface="Montserrat Light" panose="00000400000000000000" pitchFamily="2" charset="0"/>
            </a:endParaRP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71</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
        <p:nvSpPr>
          <p:cNvPr id="2" name="TextBox 1">
            <a:extLst>
              <a:ext uri="{FF2B5EF4-FFF2-40B4-BE49-F238E27FC236}">
                <a16:creationId xmlns:a16="http://schemas.microsoft.com/office/drawing/2014/main" id="{CD17A523-DCE6-41E4-8311-674FA581EFD2}"/>
              </a:ext>
            </a:extLst>
          </p:cNvPr>
          <p:cNvSpPr txBox="1"/>
          <p:nvPr/>
        </p:nvSpPr>
        <p:spPr>
          <a:xfrm>
            <a:off x="3995531" y="1829298"/>
            <a:ext cx="2808799" cy="972061"/>
          </a:xfrm>
          <a:prstGeom prst="rect">
            <a:avLst/>
          </a:prstGeom>
          <a:noFill/>
          <a:ln w="22225">
            <a:solidFill>
              <a:schemeClr val="accent1"/>
            </a:solidFill>
          </a:ln>
        </p:spPr>
        <p:txBody>
          <a:bodyPr wrap="square" rtlCol="0">
            <a:spAutoFit/>
          </a:bodyPr>
          <a:lstStyle/>
          <a:p>
            <a:pPr defTabSz="685800">
              <a:spcBef>
                <a:spcPts val="450"/>
              </a:spcBef>
              <a:spcAft>
                <a:spcPts val="450"/>
              </a:spcAft>
            </a:pPr>
            <a:r>
              <a:rPr lang="en-US" sz="1350" b="1" dirty="0">
                <a:solidFill>
                  <a:srgbClr val="0B3C61"/>
                </a:solidFill>
                <a:latin typeface="Montserrat Light"/>
              </a:rPr>
              <a:t>Division 4: Addison Gainey</a:t>
            </a:r>
          </a:p>
          <a:p>
            <a:pPr defTabSz="685800">
              <a:spcBef>
                <a:spcPts val="450"/>
              </a:spcBef>
              <a:spcAft>
                <a:spcPts val="450"/>
              </a:spcAft>
            </a:pPr>
            <a:r>
              <a:rPr lang="en-US" sz="1350" b="1" dirty="0">
                <a:solidFill>
                  <a:srgbClr val="0B3C61"/>
                </a:solidFill>
                <a:latin typeface="Montserrat Light"/>
              </a:rPr>
              <a:t>Division 5: Raymond Hayes</a:t>
            </a:r>
          </a:p>
          <a:p>
            <a:pPr defTabSz="685800">
              <a:spcBef>
                <a:spcPts val="450"/>
              </a:spcBef>
              <a:spcAft>
                <a:spcPts val="450"/>
              </a:spcAft>
            </a:pPr>
            <a:r>
              <a:rPr lang="en-US" sz="1350" b="1" dirty="0">
                <a:solidFill>
                  <a:srgbClr val="0B3C61"/>
                </a:solidFill>
                <a:latin typeface="Montserrat Light"/>
              </a:rPr>
              <a:t>Division 6: Cedrick Graham</a:t>
            </a:r>
          </a:p>
        </p:txBody>
      </p:sp>
    </p:spTree>
    <p:extLst>
      <p:ext uri="{BB962C8B-B14F-4D97-AF65-F5344CB8AC3E}">
        <p14:creationId xmlns:p14="http://schemas.microsoft.com/office/powerpoint/2010/main" val="943166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4904047" cy="3233696"/>
          </a:xfrm>
        </p:spPr>
        <p:txBody>
          <a:bodyPr>
            <a:normAutofit/>
          </a:bodyPr>
          <a:lstStyle/>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LPMO or DIVISION</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72</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pic>
        <p:nvPicPr>
          <p:cNvPr id="3" name="Graphic 2" descr="Cheers outline">
            <a:extLst>
              <a:ext uri="{FF2B5EF4-FFF2-40B4-BE49-F238E27FC236}">
                <a16:creationId xmlns:a16="http://schemas.microsoft.com/office/drawing/2014/main" id="{7E69C960-687F-B70A-0A8C-9C308AA71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9100" y="3086100"/>
            <a:ext cx="2438069" cy="2438069"/>
          </a:xfrm>
          <a:prstGeom prst="rect">
            <a:avLst/>
          </a:prstGeom>
        </p:spPr>
      </p:pic>
      <p:sp>
        <p:nvSpPr>
          <p:cNvPr id="4" name="TextBox 3">
            <a:extLst>
              <a:ext uri="{FF2B5EF4-FFF2-40B4-BE49-F238E27FC236}">
                <a16:creationId xmlns:a16="http://schemas.microsoft.com/office/drawing/2014/main" id="{76419834-3100-3F66-BAF9-3834C7D7D2BA}"/>
              </a:ext>
            </a:extLst>
          </p:cNvPr>
          <p:cNvSpPr txBox="1"/>
          <p:nvPr/>
        </p:nvSpPr>
        <p:spPr>
          <a:xfrm>
            <a:off x="405517" y="2276558"/>
            <a:ext cx="3923969" cy="715581"/>
          </a:xfrm>
          <a:prstGeom prst="rect">
            <a:avLst/>
          </a:prstGeom>
          <a:noFill/>
        </p:spPr>
        <p:txBody>
          <a:bodyPr wrap="square" rtlCol="0">
            <a:spAutoFit/>
          </a:bodyPr>
          <a:lstStyle/>
          <a:p>
            <a:pPr defTabSz="685800"/>
            <a:r>
              <a:rPr lang="en-US" sz="1350" dirty="0">
                <a:solidFill>
                  <a:srgbClr val="0B3C61"/>
                </a:solidFill>
                <a:latin typeface="Montserrat Light"/>
              </a:rPr>
              <a:t>We all work together, so please reach out for questions or assistance as you work through your project.</a:t>
            </a:r>
          </a:p>
        </p:txBody>
      </p:sp>
    </p:spTree>
    <p:extLst>
      <p:ext uri="{BB962C8B-B14F-4D97-AF65-F5344CB8AC3E}">
        <p14:creationId xmlns:p14="http://schemas.microsoft.com/office/powerpoint/2010/main" val="2351626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90094" y="2417404"/>
            <a:ext cx="3087994" cy="2119313"/>
          </a:xfrm>
        </p:spPr>
        <p:txBody>
          <a:bodyPr>
            <a:normAutofit/>
          </a:bodyPr>
          <a:lstStyle/>
          <a:p>
            <a:pPr marL="0" indent="0">
              <a:lnSpc>
                <a:spcPct val="150000"/>
              </a:lnSpc>
              <a:buNone/>
            </a:pPr>
            <a:r>
              <a:rPr lang="en-US" dirty="0"/>
              <a:t>AVAILABLE TOOLS</a:t>
            </a:r>
          </a:p>
          <a:p>
            <a:pPr>
              <a:lnSpc>
                <a:spcPct val="150000"/>
              </a:lnSpc>
            </a:pPr>
            <a:r>
              <a:rPr lang="en-US" dirty="0"/>
              <a:t>EBS PORTAL</a:t>
            </a:r>
          </a:p>
          <a:p>
            <a:pPr>
              <a:lnSpc>
                <a:spcPct val="150000"/>
              </a:lnSpc>
            </a:pPr>
            <a:r>
              <a:rPr lang="en-US" dirty="0"/>
              <a:t>LPMO FORMS/TEMPLATE LETTERS</a:t>
            </a:r>
          </a:p>
          <a:p>
            <a:pPr>
              <a:lnSpc>
                <a:spcPct val="150000"/>
              </a:lnSpc>
            </a:pPr>
            <a:r>
              <a:rPr lang="en-US" dirty="0"/>
              <a:t>E-MAILS/PHONE/TEAMS</a:t>
            </a:r>
          </a:p>
          <a:p>
            <a:pPr>
              <a:lnSpc>
                <a:spcPct val="150000"/>
              </a:lnSpc>
            </a:pPr>
            <a:r>
              <a:rPr lang="en-US" dirty="0"/>
              <a:t>SHARE POINT</a:t>
            </a:r>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8"/>
            <a:ext cx="8426513" cy="427449"/>
          </a:xfrm>
        </p:spPr>
        <p:txBody>
          <a:bodyPr/>
          <a:lstStyle/>
          <a:p>
            <a:pPr>
              <a:lnSpc>
                <a:spcPct val="150000"/>
              </a:lnSpc>
              <a:spcBef>
                <a:spcPts val="450"/>
              </a:spcBef>
              <a:spcAft>
                <a:spcPts val="450"/>
              </a:spcAft>
            </a:pPr>
            <a:r>
              <a:rPr lang="en-US" dirty="0"/>
              <a:t>Project Development Communication Protocol</a:t>
            </a:r>
            <a:endParaRPr lang="en-US" sz="900" dirty="0">
              <a:latin typeface="Montserrat Light" panose="00000400000000000000" pitchFamily="2" charset="0"/>
            </a:endParaRP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73</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grpSp>
        <p:nvGrpSpPr>
          <p:cNvPr id="3" name="Group 2">
            <a:extLst>
              <a:ext uri="{FF2B5EF4-FFF2-40B4-BE49-F238E27FC236}">
                <a16:creationId xmlns:a16="http://schemas.microsoft.com/office/drawing/2014/main" id="{606A811A-6C32-B0F0-E32D-745CBB0B82D4}"/>
              </a:ext>
            </a:extLst>
          </p:cNvPr>
          <p:cNvGrpSpPr>
            <a:grpSpLocks noChangeAspect="1"/>
          </p:cNvGrpSpPr>
          <p:nvPr/>
        </p:nvGrpSpPr>
        <p:grpSpPr>
          <a:xfrm>
            <a:off x="2904214" y="2917034"/>
            <a:ext cx="4580468" cy="2698736"/>
            <a:chOff x="1325599" y="1612900"/>
            <a:chExt cx="7680854" cy="4525433"/>
          </a:xfrm>
        </p:grpSpPr>
        <p:pic>
          <p:nvPicPr>
            <p:cNvPr id="4" name="Picture 2">
              <a:extLst>
                <a:ext uri="{FF2B5EF4-FFF2-40B4-BE49-F238E27FC236}">
                  <a16:creationId xmlns:a16="http://schemas.microsoft.com/office/drawing/2014/main" id="{CA5BD1B7-B3CE-BF2A-0DD8-76B8F36436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9279" y="1612900"/>
              <a:ext cx="5547174" cy="3837895"/>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2F3EFE1-341C-2589-C8CA-E079EDA33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69"/>
            <a:stretch/>
          </p:blipFill>
          <p:spPr>
            <a:xfrm>
              <a:off x="1325599" y="3067140"/>
              <a:ext cx="5227601" cy="3071193"/>
            </a:xfrm>
            <a:prstGeom prst="rect">
              <a:avLst/>
            </a:prstGeom>
            <a:ln w="25400">
              <a:solidFill>
                <a:schemeClr val="accent1"/>
              </a:solidFill>
            </a:ln>
          </p:spPr>
        </p:pic>
      </p:grpSp>
    </p:spTree>
    <p:extLst>
      <p:ext uri="{BB962C8B-B14F-4D97-AF65-F5344CB8AC3E}">
        <p14:creationId xmlns:p14="http://schemas.microsoft.com/office/powerpoint/2010/main" val="28930630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General Overview of Project Delivery</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pPr defTabSz="685800"/>
            <a:fld id="{71AF279C-F903-5C4F-9E12-139067057548}" type="slidenum">
              <a:rPr lang="en-US">
                <a:solidFill>
                  <a:srgbClr val="0B3C61"/>
                </a:solidFill>
              </a:rPr>
              <a:pPr defTabSz="685800"/>
              <a:t>74</a:t>
            </a:fld>
            <a:endParaRPr lang="en-US" dirty="0">
              <a:solidFill>
                <a:srgbClr val="0B3C61"/>
              </a:solidFill>
            </a:endParaRPr>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CAMPO Applicant Training</a:t>
            </a:r>
          </a:p>
          <a:p>
            <a:endParaRPr lang="en-US" dirty="0"/>
          </a:p>
        </p:txBody>
      </p:sp>
      <p:sp>
        <p:nvSpPr>
          <p:cNvPr id="8" name="TextBox 8">
            <a:extLst>
              <a:ext uri="{FF2B5EF4-FFF2-40B4-BE49-F238E27FC236}">
                <a16:creationId xmlns:a16="http://schemas.microsoft.com/office/drawing/2014/main" id="{8CC40D8F-4079-BD04-0F91-D468C8B63046}"/>
              </a:ext>
            </a:extLst>
          </p:cNvPr>
          <p:cNvSpPr txBox="1"/>
          <p:nvPr/>
        </p:nvSpPr>
        <p:spPr>
          <a:xfrm>
            <a:off x="-191800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pPr>
            <a:r>
              <a:rPr lang="en-US" sz="975" dirty="0">
                <a:solidFill>
                  <a:srgbClr val="0B3C61"/>
                </a:solidFill>
                <a:latin typeface="Montserrat Light"/>
              </a:rPr>
              <a:t>Other slide variations are available. Select Insert above and choose “new slide” to see all the options.</a:t>
            </a:r>
          </a:p>
        </p:txBody>
      </p:sp>
      <p:graphicFrame>
        <p:nvGraphicFramePr>
          <p:cNvPr id="9" name="Content Placeholder 7">
            <a:extLst>
              <a:ext uri="{FF2B5EF4-FFF2-40B4-BE49-F238E27FC236}">
                <a16:creationId xmlns:a16="http://schemas.microsoft.com/office/drawing/2014/main" id="{A2D38956-C275-F9FB-EE79-4F86ED7CE30F}"/>
              </a:ext>
            </a:extLst>
          </p:cNvPr>
          <p:cNvGraphicFramePr>
            <a:graphicFrameLocks noGrp="1"/>
          </p:cNvGraphicFramePr>
          <p:nvPr>
            <p:ph idx="1"/>
          </p:nvPr>
        </p:nvGraphicFramePr>
        <p:xfrm>
          <a:off x="326232" y="2143125"/>
          <a:ext cx="7151971" cy="3142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1717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a:lnSpc>
                <a:spcPct val="150000"/>
              </a:lnSpc>
            </a:pPr>
            <a:r>
              <a:rPr lang="en-US" dirty="0"/>
              <a:t>Major Emphasis with NCDOT</a:t>
            </a:r>
          </a:p>
          <a:p>
            <a:pPr>
              <a:lnSpc>
                <a:spcPct val="150000"/>
              </a:lnSpc>
            </a:pPr>
            <a:r>
              <a:rPr lang="en-US" dirty="0"/>
              <a:t>Locally Administered Projects (LAPs) are in the STIP – must have a schedule!</a:t>
            </a:r>
          </a:p>
          <a:p>
            <a:pPr>
              <a:lnSpc>
                <a:spcPct val="150000"/>
              </a:lnSpc>
            </a:pPr>
            <a:r>
              <a:rPr lang="en-US" dirty="0"/>
              <a:t>When milestones are missed, EVERYONE gets questions</a:t>
            </a:r>
          </a:p>
          <a:p>
            <a:pPr>
              <a:lnSpc>
                <a:spcPct val="150000"/>
              </a:lnSpc>
            </a:pPr>
            <a:r>
              <a:rPr lang="en-US" dirty="0"/>
              <a:t>Be REALISTIC when setting schedules</a:t>
            </a:r>
          </a:p>
          <a:p>
            <a:pPr>
              <a:lnSpc>
                <a:spcPct val="150000"/>
              </a:lnSpc>
            </a:pPr>
            <a:r>
              <a:rPr lang="en-US" dirty="0"/>
              <a:t>Expect the Unexpected</a:t>
            </a:r>
          </a:p>
          <a:p>
            <a:pPr>
              <a:lnSpc>
                <a:spcPct val="150000"/>
              </a:lnSpc>
            </a:pPr>
            <a:r>
              <a:rPr lang="en-US" dirty="0"/>
              <a:t>Project completion occurs after completion of construction – must close out Projects to complete</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PROJECT DELIVERY</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75</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Tree>
    <p:extLst>
      <p:ext uri="{BB962C8B-B14F-4D97-AF65-F5344CB8AC3E}">
        <p14:creationId xmlns:p14="http://schemas.microsoft.com/office/powerpoint/2010/main" val="4063307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marL="0" indent="0">
              <a:lnSpc>
                <a:spcPct val="150000"/>
              </a:lnSpc>
              <a:buNone/>
            </a:pPr>
            <a:r>
              <a:rPr lang="en-US" dirty="0"/>
              <a:t>FEASIBILITY</a:t>
            </a:r>
          </a:p>
          <a:p>
            <a:pPr>
              <a:lnSpc>
                <a:spcPct val="150000"/>
              </a:lnSpc>
            </a:pPr>
            <a:r>
              <a:rPr lang="en-US" dirty="0"/>
              <a:t>POORLY DEFINED SCOPE</a:t>
            </a:r>
          </a:p>
          <a:p>
            <a:pPr>
              <a:lnSpc>
                <a:spcPct val="150000"/>
              </a:lnSpc>
            </a:pPr>
            <a:r>
              <a:rPr lang="en-US" dirty="0"/>
              <a:t>CONSTRUCTABILITY</a:t>
            </a:r>
          </a:p>
          <a:p>
            <a:pPr>
              <a:lnSpc>
                <a:spcPct val="150000"/>
              </a:lnSpc>
            </a:pPr>
            <a:r>
              <a:rPr lang="en-US" dirty="0"/>
              <a:t>AVAILABLE RIGHT OF WAY</a:t>
            </a:r>
          </a:p>
          <a:p>
            <a:pPr>
              <a:lnSpc>
                <a:spcPct val="150000"/>
              </a:lnSpc>
            </a:pPr>
            <a:r>
              <a:rPr lang="en-US" dirty="0"/>
              <a:t>EXTENT OF UTILITY CONFLICTS</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MAJOR SHOW STOPPERS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76</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Tree>
    <p:extLst>
      <p:ext uri="{BB962C8B-B14F-4D97-AF65-F5344CB8AC3E}">
        <p14:creationId xmlns:p14="http://schemas.microsoft.com/office/powerpoint/2010/main" val="3208143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marL="0" indent="0">
              <a:lnSpc>
                <a:spcPct val="150000"/>
              </a:lnSpc>
              <a:buNone/>
            </a:pPr>
            <a:r>
              <a:rPr lang="en-US" b="1" dirty="0"/>
              <a:t>FUNDING</a:t>
            </a:r>
          </a:p>
          <a:p>
            <a:pPr>
              <a:lnSpc>
                <a:spcPct val="150000"/>
              </a:lnSpc>
            </a:pPr>
            <a:r>
              <a:rPr lang="en-US" dirty="0"/>
              <a:t>Unrealistic Estimates</a:t>
            </a:r>
          </a:p>
          <a:p>
            <a:pPr>
              <a:lnSpc>
                <a:spcPct val="150000"/>
              </a:lnSpc>
            </a:pPr>
            <a:r>
              <a:rPr lang="en-US" dirty="0"/>
              <a:t>Scope Creep (or Scope Reduction)</a:t>
            </a:r>
          </a:p>
          <a:p>
            <a:pPr>
              <a:lnSpc>
                <a:spcPct val="150000"/>
              </a:lnSpc>
            </a:pPr>
            <a:r>
              <a:rPr lang="en-US" dirty="0"/>
              <a:t>Inaccurate quantities (or no quantities)</a:t>
            </a:r>
          </a:p>
          <a:p>
            <a:pPr>
              <a:lnSpc>
                <a:spcPct val="150000"/>
              </a:lnSpc>
            </a:pPr>
            <a:r>
              <a:rPr lang="en-US" dirty="0"/>
              <a:t>No estimate for Right of Way</a:t>
            </a:r>
          </a:p>
          <a:p>
            <a:pPr>
              <a:lnSpc>
                <a:spcPct val="150000"/>
              </a:lnSpc>
            </a:pPr>
            <a:r>
              <a:rPr lang="en-US" dirty="0"/>
              <a:t>No estimate for Utility Relocation</a:t>
            </a:r>
          </a:p>
          <a:p>
            <a:pPr>
              <a:lnSpc>
                <a:spcPct val="150000"/>
              </a:lnSpc>
            </a:pPr>
            <a:r>
              <a:rPr lang="en-US" dirty="0"/>
              <a:t>Environmental Issues</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MAJOR SHOW STOPPERS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77</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Tree>
    <p:extLst>
      <p:ext uri="{BB962C8B-B14F-4D97-AF65-F5344CB8AC3E}">
        <p14:creationId xmlns:p14="http://schemas.microsoft.com/office/powerpoint/2010/main" val="1907801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a:lnSpc>
                <a:spcPct val="150000"/>
              </a:lnSpc>
            </a:pPr>
            <a:r>
              <a:rPr lang="en-US" dirty="0"/>
              <a:t>Do not use bid prices from a previous project</a:t>
            </a:r>
          </a:p>
          <a:p>
            <a:pPr>
              <a:lnSpc>
                <a:spcPct val="150000"/>
              </a:lnSpc>
            </a:pPr>
            <a:r>
              <a:rPr lang="en-US" dirty="0"/>
              <a:t>NCDOT publishes average bid prices</a:t>
            </a:r>
          </a:p>
          <a:p>
            <a:pPr>
              <a:lnSpc>
                <a:spcPct val="150000"/>
              </a:lnSpc>
            </a:pPr>
            <a:r>
              <a:rPr lang="en-US" dirty="0"/>
              <a:t>Re-advertising issues/problems</a:t>
            </a:r>
          </a:p>
          <a:p>
            <a:pPr>
              <a:lnSpc>
                <a:spcPct val="150000"/>
              </a:lnSpc>
            </a:pPr>
            <a:r>
              <a:rPr lang="en-US" dirty="0"/>
              <a:t>Adjusting engineer’s estimate</a:t>
            </a:r>
          </a:p>
          <a:p>
            <a:pPr>
              <a:lnSpc>
                <a:spcPct val="150000"/>
              </a:lnSpc>
            </a:pPr>
            <a:r>
              <a:rPr lang="en-US" dirty="0"/>
              <a:t>Negotiating with bidders not permitted</a:t>
            </a:r>
          </a:p>
          <a:p>
            <a:pPr>
              <a:lnSpc>
                <a:spcPct val="150000"/>
              </a:lnSpc>
            </a:pPr>
            <a:r>
              <a:rPr lang="en-US" dirty="0"/>
              <a:t>Cost Escalation</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UNREALISTIC ESTIMATES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78</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pic>
        <p:nvPicPr>
          <p:cNvPr id="2" name="Picture 1" descr="A group of people posing for the camera&#10;&#10;Description automatically generated">
            <a:extLst>
              <a:ext uri="{FF2B5EF4-FFF2-40B4-BE49-F238E27FC236}">
                <a16:creationId xmlns:a16="http://schemas.microsoft.com/office/drawing/2014/main" id="{49AC130C-9CEE-193E-D500-4638F84533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44022" y="2485648"/>
            <a:ext cx="2972970" cy="2146484"/>
          </a:xfrm>
          <a:prstGeom prst="rect">
            <a:avLst/>
          </a:prstGeom>
        </p:spPr>
      </p:pic>
    </p:spTree>
    <p:extLst>
      <p:ext uri="{BB962C8B-B14F-4D97-AF65-F5344CB8AC3E}">
        <p14:creationId xmlns:p14="http://schemas.microsoft.com/office/powerpoint/2010/main" val="953578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a:lnSpc>
                <a:spcPct val="150000"/>
              </a:lnSpc>
            </a:pPr>
            <a:r>
              <a:rPr lang="en-US" dirty="0"/>
              <a:t>All ROW incorporated into Project must be certified</a:t>
            </a:r>
          </a:p>
          <a:p>
            <a:pPr>
              <a:lnSpc>
                <a:spcPct val="150000"/>
              </a:lnSpc>
            </a:pPr>
            <a:r>
              <a:rPr lang="en-US" dirty="0"/>
              <a:t>Must follow the “Uniform Act”</a:t>
            </a:r>
          </a:p>
          <a:p>
            <a:pPr>
              <a:lnSpc>
                <a:spcPct val="150000"/>
              </a:lnSpc>
            </a:pPr>
            <a:r>
              <a:rPr lang="en-US" dirty="0"/>
              <a:t>Condemnation</a:t>
            </a:r>
          </a:p>
          <a:p>
            <a:pPr>
              <a:lnSpc>
                <a:spcPct val="150000"/>
              </a:lnSpc>
            </a:pPr>
            <a:r>
              <a:rPr lang="en-US" dirty="0"/>
              <a:t>Multiple Property Owners</a:t>
            </a:r>
          </a:p>
          <a:p>
            <a:pPr>
              <a:lnSpc>
                <a:spcPct val="150000"/>
              </a:lnSpc>
            </a:pPr>
            <a:r>
              <a:rPr lang="en-US" dirty="0"/>
              <a:t>Title Issues</a:t>
            </a:r>
          </a:p>
          <a:p>
            <a:pPr>
              <a:lnSpc>
                <a:spcPct val="150000"/>
              </a:lnSpc>
            </a:pPr>
            <a:endParaRPr lang="en-US" dirty="0"/>
          </a:p>
          <a:p>
            <a:pPr marL="0" indent="0">
              <a:buNone/>
            </a:pPr>
            <a:r>
              <a:rPr lang="en-US" i="1" dirty="0">
                <a:effectLst>
                  <a:outerShdw blurRad="38100" dist="38100" dir="2700000" algn="tl">
                    <a:srgbClr val="000000">
                      <a:alpha val="43137"/>
                    </a:srgbClr>
                  </a:outerShdw>
                </a:effectLst>
              </a:rPr>
              <a:t>***This phase always takes longer than you think***</a:t>
            </a:r>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RIGHT OF WAY ISSUES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79</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pic>
        <p:nvPicPr>
          <p:cNvPr id="3" name="Picture 2" descr="A close up of a stop sign&#10;&#10;Description automatically generated">
            <a:extLst>
              <a:ext uri="{FF2B5EF4-FFF2-40B4-BE49-F238E27FC236}">
                <a16:creationId xmlns:a16="http://schemas.microsoft.com/office/drawing/2014/main" id="{C7C69C66-AD5F-E65F-7803-14F7EE4904B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13244" y="2664184"/>
            <a:ext cx="2972785" cy="1979875"/>
          </a:xfrm>
          <a:prstGeom prst="rect">
            <a:avLst/>
          </a:prstGeom>
        </p:spPr>
      </p:pic>
    </p:spTree>
    <p:extLst>
      <p:ext uri="{BB962C8B-B14F-4D97-AF65-F5344CB8AC3E}">
        <p14:creationId xmlns:p14="http://schemas.microsoft.com/office/powerpoint/2010/main" val="236851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D61FB8-1C08-4B22-BDF0-F12D1632CBB6}"/>
              </a:ext>
            </a:extLst>
          </p:cNvPr>
          <p:cNvSpPr>
            <a:spLocks noGrp="1"/>
          </p:cNvSpPr>
          <p:nvPr>
            <p:ph type="title"/>
          </p:nvPr>
        </p:nvSpPr>
        <p:spPr/>
        <p:txBody>
          <a:bodyPr/>
          <a:lstStyle/>
          <a:p>
            <a:r>
              <a:rPr lang="en-US" dirty="0"/>
              <a:t>FFY 25 Schedule</a:t>
            </a:r>
          </a:p>
        </p:txBody>
      </p:sp>
      <p:sp>
        <p:nvSpPr>
          <p:cNvPr id="39938" name="Rectangle 2"/>
          <p:cNvSpPr>
            <a:spLocks noGrp="1" noChangeArrowheads="1"/>
          </p:cNvSpPr>
          <p:nvPr>
            <p:ph idx="1"/>
          </p:nvPr>
        </p:nvSpPr>
        <p:spPr/>
        <p:txBody>
          <a:bodyPr>
            <a:normAutofit fontScale="92500" lnSpcReduction="10000"/>
          </a:bodyPr>
          <a:lstStyle/>
          <a:p>
            <a:pPr>
              <a:lnSpc>
                <a:spcPct val="110000"/>
              </a:lnSpc>
              <a:spcBef>
                <a:spcPts val="600"/>
              </a:spcBef>
              <a:defRPr/>
            </a:pPr>
            <a:r>
              <a:rPr lang="en-US" sz="2000" dirty="0"/>
              <a:t>November – December 2023</a:t>
            </a:r>
          </a:p>
          <a:p>
            <a:pPr lvl="1">
              <a:lnSpc>
                <a:spcPct val="110000"/>
              </a:lnSpc>
              <a:spcBef>
                <a:spcPts val="600"/>
              </a:spcBef>
              <a:defRPr/>
            </a:pPr>
            <a:r>
              <a:rPr lang="en-US" sz="1800" dirty="0"/>
              <a:t>Project Scoring</a:t>
            </a:r>
          </a:p>
          <a:p>
            <a:pPr lvl="1">
              <a:lnSpc>
                <a:spcPct val="110000"/>
              </a:lnSpc>
              <a:spcBef>
                <a:spcPts val="600"/>
              </a:spcBef>
              <a:defRPr/>
            </a:pPr>
            <a:r>
              <a:rPr lang="en-US" sz="1800" dirty="0"/>
              <a:t>Selection Committee Meetings</a:t>
            </a:r>
            <a:endParaRPr lang="en-US" altLang="en-US" sz="2000" dirty="0"/>
          </a:p>
          <a:p>
            <a:pPr eaLnBrk="1" hangingPunct="1">
              <a:lnSpc>
                <a:spcPct val="110000"/>
              </a:lnSpc>
              <a:spcBef>
                <a:spcPts val="600"/>
              </a:spcBef>
              <a:defRPr/>
            </a:pPr>
            <a:r>
              <a:rPr lang="en-US" sz="2000" dirty="0"/>
              <a:t>January 2024</a:t>
            </a:r>
          </a:p>
          <a:p>
            <a:pPr lvl="1" eaLnBrk="1" hangingPunct="1">
              <a:lnSpc>
                <a:spcPct val="110000"/>
              </a:lnSpc>
              <a:spcBef>
                <a:spcPts val="600"/>
              </a:spcBef>
              <a:defRPr/>
            </a:pPr>
            <a:r>
              <a:rPr lang="en-US" sz="1800" dirty="0"/>
              <a:t>TCC recommends project list to Executive Board for 2025 LAPP projects</a:t>
            </a:r>
            <a:endParaRPr lang="en-US" altLang="en-US" sz="2100" dirty="0"/>
          </a:p>
          <a:p>
            <a:pPr eaLnBrk="1" hangingPunct="1">
              <a:lnSpc>
                <a:spcPct val="110000"/>
              </a:lnSpc>
              <a:spcBef>
                <a:spcPts val="600"/>
              </a:spcBef>
              <a:defRPr/>
            </a:pPr>
            <a:r>
              <a:rPr lang="en-US" altLang="en-US" sz="2100" dirty="0"/>
              <a:t>January – May 2024</a:t>
            </a:r>
          </a:p>
          <a:p>
            <a:pPr lvl="1" eaLnBrk="1" hangingPunct="1">
              <a:lnSpc>
                <a:spcPct val="110000"/>
              </a:lnSpc>
              <a:spcBef>
                <a:spcPts val="600"/>
              </a:spcBef>
              <a:defRPr/>
            </a:pPr>
            <a:r>
              <a:rPr lang="en-US" altLang="en-US" sz="1800" dirty="0"/>
              <a:t>Public Involvement</a:t>
            </a:r>
          </a:p>
          <a:p>
            <a:pPr lvl="1" eaLnBrk="1" hangingPunct="1">
              <a:lnSpc>
                <a:spcPct val="110000"/>
              </a:lnSpc>
              <a:spcBef>
                <a:spcPts val="600"/>
              </a:spcBef>
              <a:defRPr/>
            </a:pPr>
            <a:r>
              <a:rPr lang="en-US" altLang="en-US" sz="1800" dirty="0"/>
              <a:t>TIP &amp; STIP Amendment Process</a:t>
            </a:r>
          </a:p>
          <a:p>
            <a:pPr lvl="1" eaLnBrk="1" hangingPunct="1">
              <a:lnSpc>
                <a:spcPct val="110000"/>
              </a:lnSpc>
              <a:spcBef>
                <a:spcPts val="600"/>
              </a:spcBef>
              <a:defRPr/>
            </a:pPr>
            <a:r>
              <a:rPr lang="en-US" altLang="en-US" sz="1800" dirty="0"/>
              <a:t>CMAQ Applications</a:t>
            </a:r>
            <a:endParaRPr lang="en-US" altLang="en-US" sz="2000" dirty="0"/>
          </a:p>
          <a:p>
            <a:pPr>
              <a:lnSpc>
                <a:spcPct val="110000"/>
              </a:lnSpc>
              <a:spcBef>
                <a:spcPts val="600"/>
              </a:spcBef>
              <a:defRPr/>
            </a:pPr>
            <a:r>
              <a:rPr lang="en-US" sz="2000" dirty="0"/>
              <a:t>February – March 2023</a:t>
            </a:r>
          </a:p>
          <a:p>
            <a:pPr lvl="1">
              <a:lnSpc>
                <a:spcPct val="110000"/>
              </a:lnSpc>
              <a:spcBef>
                <a:spcPts val="600"/>
              </a:spcBef>
              <a:defRPr/>
            </a:pPr>
            <a:r>
              <a:rPr lang="en-US" sz="1800" dirty="0"/>
              <a:t>Executive Board adopts project list </a:t>
            </a:r>
          </a:p>
          <a:p>
            <a:pPr lvl="1">
              <a:lnSpc>
                <a:spcPct val="110000"/>
              </a:lnSpc>
              <a:spcBef>
                <a:spcPts val="600"/>
              </a:spcBef>
              <a:defRPr/>
            </a:pPr>
            <a:r>
              <a:rPr lang="en-US" sz="1800" dirty="0"/>
              <a:t>Training for manager of selected LAPP projects</a:t>
            </a:r>
            <a:endParaRPr lang="en-US" altLang="en-US" sz="2000" dirty="0"/>
          </a:p>
        </p:txBody>
      </p:sp>
    </p:spTree>
    <p:extLst>
      <p:ext uri="{BB962C8B-B14F-4D97-AF65-F5344CB8AC3E}">
        <p14:creationId xmlns:p14="http://schemas.microsoft.com/office/powerpoint/2010/main" val="39664831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7"/>
            <a:ext cx="7366964" cy="3233696"/>
          </a:xfrm>
        </p:spPr>
        <p:txBody>
          <a:bodyPr>
            <a:normAutofit/>
          </a:bodyPr>
          <a:lstStyle/>
          <a:p>
            <a:pPr>
              <a:lnSpc>
                <a:spcPct val="150000"/>
              </a:lnSpc>
            </a:pPr>
            <a:r>
              <a:rPr lang="en-US" dirty="0"/>
              <a:t>Power company will not begin </a:t>
            </a:r>
            <a:r>
              <a:rPr lang="en-US" dirty="0" err="1"/>
              <a:t>eingeering</a:t>
            </a:r>
            <a:r>
              <a:rPr lang="en-US" dirty="0"/>
              <a:t> until plans are complete, at least up to Hydro</a:t>
            </a:r>
          </a:p>
          <a:p>
            <a:pPr>
              <a:lnSpc>
                <a:spcPct val="150000"/>
              </a:lnSpc>
            </a:pPr>
            <a:r>
              <a:rPr lang="en-US" dirty="0"/>
              <a:t>What about utilities underground (communication, gas, water/sewer)</a:t>
            </a:r>
          </a:p>
          <a:p>
            <a:pPr>
              <a:lnSpc>
                <a:spcPct val="150000"/>
              </a:lnSpc>
            </a:pPr>
            <a:r>
              <a:rPr lang="en-US" dirty="0"/>
              <a:t>Most underground utilities are by encroachment</a:t>
            </a:r>
          </a:p>
          <a:p>
            <a:pPr>
              <a:lnSpc>
                <a:spcPct val="150000"/>
              </a:lnSpc>
            </a:pPr>
            <a:r>
              <a:rPr lang="en-US" dirty="0"/>
              <a:t>Permanent Utility Easements (PUEs)</a:t>
            </a:r>
          </a:p>
          <a:p>
            <a:pPr>
              <a:lnSpc>
                <a:spcPct val="150000"/>
              </a:lnSpc>
            </a:pPr>
            <a:r>
              <a:rPr lang="en-US" dirty="0"/>
              <a:t>Utility /RR Certification</a:t>
            </a:r>
          </a:p>
          <a:p>
            <a:pPr>
              <a:lnSpc>
                <a:spcPct val="150000"/>
              </a:lnSpc>
            </a:pPr>
            <a:r>
              <a:rPr lang="en-US" dirty="0"/>
              <a:t>Utilities can get pricey</a:t>
            </a:r>
          </a:p>
          <a:p>
            <a:pPr>
              <a:lnSpc>
                <a:spcPct val="150000"/>
              </a:lnSpc>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UTILITY ISSUES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80</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pic>
        <p:nvPicPr>
          <p:cNvPr id="2" name="Picture 1" descr="A picture containing sky, outdoor, post, power line&#10;&#10;Description automatically generated">
            <a:extLst>
              <a:ext uri="{FF2B5EF4-FFF2-40B4-BE49-F238E27FC236}">
                <a16:creationId xmlns:a16="http://schemas.microsoft.com/office/drawing/2014/main" id="{AAB272D1-AF2E-191A-CCE1-8073BEDAD4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74435" y="3147665"/>
            <a:ext cx="3423037" cy="2567277"/>
          </a:xfrm>
          <a:prstGeom prst="rect">
            <a:avLst/>
          </a:prstGeom>
        </p:spPr>
      </p:pic>
    </p:spTree>
    <p:extLst>
      <p:ext uri="{BB962C8B-B14F-4D97-AF65-F5344CB8AC3E}">
        <p14:creationId xmlns:p14="http://schemas.microsoft.com/office/powerpoint/2010/main" val="4147792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325924" y="2051258"/>
            <a:ext cx="7366964" cy="2879048"/>
          </a:xfrm>
        </p:spPr>
        <p:txBody>
          <a:bodyPr>
            <a:normAutofit fontScale="92500"/>
          </a:bodyPr>
          <a:lstStyle/>
          <a:p>
            <a:pPr>
              <a:lnSpc>
                <a:spcPct val="150000"/>
              </a:lnSpc>
            </a:pPr>
            <a:r>
              <a:rPr lang="en-US" dirty="0"/>
              <a:t>Funds for each phase of work must be authorized </a:t>
            </a:r>
            <a:r>
              <a:rPr lang="en-US" u="sng" dirty="0"/>
              <a:t>prior to</a:t>
            </a:r>
            <a:r>
              <a:rPr lang="en-US" dirty="0"/>
              <a:t> any work being performed</a:t>
            </a:r>
          </a:p>
          <a:p>
            <a:pPr>
              <a:lnSpc>
                <a:spcPct val="150000"/>
              </a:lnSpc>
            </a:pPr>
            <a:r>
              <a:rPr lang="en-US" dirty="0"/>
              <a:t>PE is around 10-15% of your construction cost</a:t>
            </a:r>
          </a:p>
          <a:p>
            <a:pPr>
              <a:lnSpc>
                <a:spcPct val="150000"/>
              </a:lnSpc>
            </a:pPr>
            <a:r>
              <a:rPr lang="en-US" dirty="0"/>
              <a:t>ROW costs can be harder to predict</a:t>
            </a:r>
          </a:p>
          <a:p>
            <a:pPr>
              <a:lnSpc>
                <a:spcPct val="150000"/>
              </a:lnSpc>
            </a:pPr>
            <a:r>
              <a:rPr lang="en-US" dirty="0"/>
              <a:t>Contract Administration/Construction Engineering and Inspection (CEI) shouldn’t exceed 15% of construction contract, but exceptions can be made</a:t>
            </a:r>
          </a:p>
          <a:p>
            <a:pPr>
              <a:lnSpc>
                <a:spcPct val="150000"/>
              </a:lnSpc>
            </a:pPr>
            <a:r>
              <a:rPr lang="en-US" dirty="0"/>
              <a:t>Review and Oversight Agreements for NCDOT’s review of plans prior to Federal Fund availability</a:t>
            </a:r>
          </a:p>
          <a:p>
            <a:pPr>
              <a:lnSpc>
                <a:spcPct val="150000"/>
              </a:lnSpc>
            </a:pPr>
            <a:r>
              <a:rPr lang="en-US" dirty="0"/>
              <a:t>NCDOT COSTS – We will charge to your project, be prepared for NCDOT’s review costs.</a:t>
            </a:r>
          </a:p>
          <a:p>
            <a:pPr>
              <a:lnSpc>
                <a:spcPct val="150000"/>
              </a:lnSpc>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325925" y="1676169"/>
            <a:ext cx="8426513" cy="215248"/>
          </a:xfrm>
        </p:spPr>
        <p:txBody>
          <a:bodyPr/>
          <a:lstStyle/>
          <a:p>
            <a:r>
              <a:rPr lang="en-US" dirty="0"/>
              <a:t>OTHER ADMINISTRATIVE COSTS</a:t>
            </a:r>
          </a:p>
        </p:txBody>
      </p:sp>
      <p:sp>
        <p:nvSpPr>
          <p:cNvPr id="15" name="Text Placeholder 3">
            <a:extLst>
              <a:ext uri="{FF2B5EF4-FFF2-40B4-BE49-F238E27FC236}">
                <a16:creationId xmlns:a16="http://schemas.microsoft.com/office/drawing/2014/main" id="{ED99DEF2-255F-7381-2EDD-CA2A7FC4AE5B}"/>
              </a:ext>
            </a:extLst>
          </p:cNvPr>
          <p:cNvSpPr>
            <a:spLocks noGrp="1"/>
          </p:cNvSpPr>
          <p:nvPr>
            <p:ph type="body" sz="quarter" idx="12"/>
          </p:nvPr>
        </p:nvSpPr>
        <p:spPr>
          <a:xfrm>
            <a:off x="2177017" y="1019837"/>
            <a:ext cx="6589296" cy="496491"/>
          </a:xfrm>
        </p:spPr>
        <p:txBody>
          <a:bodyPr/>
          <a:lstStyle/>
          <a:p>
            <a:r>
              <a:rPr lang="en-US" dirty="0"/>
              <a:t>CAMPO Applicant Training</a:t>
            </a:r>
          </a:p>
          <a:p>
            <a:endParaRPr lang="en-US" dirty="0"/>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8443087" y="5556649"/>
            <a:ext cx="396113" cy="273844"/>
          </a:xfrm>
        </p:spPr>
        <p:txBody>
          <a:bodyPr anchor="ctr">
            <a:normAutofit/>
          </a:bodyPr>
          <a:lstStyle/>
          <a:p>
            <a:pPr defTabSz="685800">
              <a:spcAft>
                <a:spcPts val="450"/>
              </a:spcAft>
            </a:pPr>
            <a:fld id="{71AF279C-F903-5C4F-9E12-139067057548}" type="slidenum">
              <a:rPr lang="en-US">
                <a:solidFill>
                  <a:srgbClr val="0B3C61"/>
                </a:solidFill>
              </a:rPr>
              <a:pPr defTabSz="685800">
                <a:spcAft>
                  <a:spcPts val="450"/>
                </a:spcAft>
              </a:pPr>
              <a:t>81</a:t>
            </a:fld>
            <a:endParaRPr lang="en-US">
              <a:solidFill>
                <a:srgbClr val="0B3C61"/>
              </a:solidFill>
            </a:endParaRPr>
          </a:p>
        </p:txBody>
      </p:sp>
      <p:sp>
        <p:nvSpPr>
          <p:cNvPr id="6" name="TextBox 8">
            <a:extLst>
              <a:ext uri="{FF2B5EF4-FFF2-40B4-BE49-F238E27FC236}">
                <a16:creationId xmlns:a16="http://schemas.microsoft.com/office/drawing/2014/main" id="{8CC40D8F-4079-BD04-0F91-D468C8B63046}"/>
              </a:ext>
            </a:extLst>
          </p:cNvPr>
          <p:cNvSpPr txBox="1"/>
          <p:nvPr/>
        </p:nvSpPr>
        <p:spPr>
          <a:xfrm>
            <a:off x="-1937057" y="825369"/>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spcAft>
                <a:spcPts val="450"/>
              </a:spcAft>
            </a:pPr>
            <a:r>
              <a:rPr lang="en-US" sz="975" dirty="0">
                <a:solidFill>
                  <a:srgbClr val="0B3C61"/>
                </a:solidFill>
                <a:latin typeface="Montserrat Light"/>
              </a:rPr>
              <a:t>Other slide variations are available. Select Insert above and choose “new slide” to see all the options.</a:t>
            </a:r>
            <a:endParaRPr lang="en-US" sz="975">
              <a:solidFill>
                <a:srgbClr val="0B3C61"/>
              </a:solidFill>
              <a:latin typeface="Montserrat Light"/>
            </a:endParaRPr>
          </a:p>
        </p:txBody>
      </p:sp>
    </p:spTree>
    <p:extLst>
      <p:ext uri="{BB962C8B-B14F-4D97-AF65-F5344CB8AC3E}">
        <p14:creationId xmlns:p14="http://schemas.microsoft.com/office/powerpoint/2010/main" val="36324631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380E6-D580-DCC0-FC61-BC6F2B4C0280}"/>
              </a:ext>
            </a:extLst>
          </p:cNvPr>
          <p:cNvSpPr>
            <a:spLocks noGrp="1"/>
          </p:cNvSpPr>
          <p:nvPr>
            <p:ph type="title"/>
          </p:nvPr>
        </p:nvSpPr>
        <p:spPr/>
        <p:txBody>
          <a:bodyPr/>
          <a:lstStyle/>
          <a:p>
            <a:r>
              <a:rPr lang="en-US" dirty="0"/>
              <a:t>COMMUNICATION</a:t>
            </a:r>
          </a:p>
        </p:txBody>
      </p:sp>
      <p:sp>
        <p:nvSpPr>
          <p:cNvPr id="4" name="Text Placeholder 3">
            <a:extLst>
              <a:ext uri="{FF2B5EF4-FFF2-40B4-BE49-F238E27FC236}">
                <a16:creationId xmlns:a16="http://schemas.microsoft.com/office/drawing/2014/main" id="{9E8D23CD-C0C0-FE76-4305-AEE55C67101F}"/>
              </a:ext>
            </a:extLst>
          </p:cNvPr>
          <p:cNvSpPr>
            <a:spLocks noGrp="1"/>
          </p:cNvSpPr>
          <p:nvPr>
            <p:ph type="body" sz="quarter" idx="12"/>
          </p:nvPr>
        </p:nvSpPr>
        <p:spPr/>
        <p:txBody>
          <a:bodyPr/>
          <a:lstStyle/>
          <a:p>
            <a:r>
              <a:rPr lang="en-US" dirty="0"/>
              <a:t>CAMPO Applicant Training</a:t>
            </a:r>
          </a:p>
          <a:p>
            <a:endParaRPr lang="en-US" dirty="0"/>
          </a:p>
        </p:txBody>
      </p:sp>
      <p:sp>
        <p:nvSpPr>
          <p:cNvPr id="5" name="Text Placeholder 4">
            <a:extLst>
              <a:ext uri="{FF2B5EF4-FFF2-40B4-BE49-F238E27FC236}">
                <a16:creationId xmlns:a16="http://schemas.microsoft.com/office/drawing/2014/main" id="{826E3F98-7B36-C9C4-6C8A-F58085BAE9A6}"/>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22ABB76C-4FD5-A256-32B4-DC7A62FEA7E6}"/>
              </a:ext>
            </a:extLst>
          </p:cNvPr>
          <p:cNvSpPr>
            <a:spLocks noGrp="1"/>
          </p:cNvSpPr>
          <p:nvPr>
            <p:ph type="sldNum" sz="quarter" idx="4"/>
          </p:nvPr>
        </p:nvSpPr>
        <p:spPr/>
        <p:txBody>
          <a:bodyPr/>
          <a:lstStyle/>
          <a:p>
            <a:pPr defTabSz="685800"/>
            <a:fld id="{71AF279C-F903-5C4F-9E12-139067057548}" type="slidenum">
              <a:rPr lang="en-US">
                <a:solidFill>
                  <a:srgbClr val="0B3C61"/>
                </a:solidFill>
              </a:rPr>
              <a:pPr defTabSz="685800"/>
              <a:t>82</a:t>
            </a:fld>
            <a:endParaRPr lang="en-US" dirty="0">
              <a:solidFill>
                <a:srgbClr val="0B3C61"/>
              </a:solidFill>
            </a:endParaRPr>
          </a:p>
        </p:txBody>
      </p:sp>
      <p:pic>
        <p:nvPicPr>
          <p:cNvPr id="8" name="Content Placeholder 5">
            <a:extLst>
              <a:ext uri="{FF2B5EF4-FFF2-40B4-BE49-F238E27FC236}">
                <a16:creationId xmlns:a16="http://schemas.microsoft.com/office/drawing/2014/main" id="{13356CDA-76E7-602D-6A78-C9256E002D66}"/>
              </a:ext>
            </a:extLst>
          </p:cNvPr>
          <p:cNvPicPr>
            <a:picLocks noGrp="1" noChangeAspect="1"/>
          </p:cNvPicPr>
          <p:nvPr>
            <p:ph idx="14"/>
          </p:nvPr>
        </p:nvPicPr>
        <p:blipFill>
          <a:blip r:embed="rId2"/>
          <a:stretch>
            <a:fillRect/>
          </a:stretch>
        </p:blipFill>
        <p:spPr>
          <a:xfrm>
            <a:off x="1317929" y="2562805"/>
            <a:ext cx="6456542" cy="2360457"/>
          </a:xfrm>
          <a:prstGeom prst="rect">
            <a:avLst/>
          </a:prstGeom>
        </p:spPr>
      </p:pic>
      <p:sp>
        <p:nvSpPr>
          <p:cNvPr id="9" name="TextBox 8">
            <a:extLst>
              <a:ext uri="{FF2B5EF4-FFF2-40B4-BE49-F238E27FC236}">
                <a16:creationId xmlns:a16="http://schemas.microsoft.com/office/drawing/2014/main" id="{21E9FCF7-D737-574A-4322-4AE569DD7961}"/>
              </a:ext>
            </a:extLst>
          </p:cNvPr>
          <p:cNvSpPr txBox="1"/>
          <p:nvPr/>
        </p:nvSpPr>
        <p:spPr>
          <a:xfrm>
            <a:off x="1973911" y="2115544"/>
            <a:ext cx="4884089" cy="461665"/>
          </a:xfrm>
          <a:prstGeom prst="rect">
            <a:avLst/>
          </a:prstGeom>
          <a:noFill/>
        </p:spPr>
        <p:txBody>
          <a:bodyPr wrap="square" rtlCol="0">
            <a:spAutoFit/>
          </a:bodyPr>
          <a:lstStyle/>
          <a:p>
            <a:pPr algn="ctr" defTabSz="685800"/>
            <a:r>
              <a:rPr lang="en-US" sz="2400" b="1" i="1" spc="113" dirty="0">
                <a:solidFill>
                  <a:srgbClr val="0B3C61"/>
                </a:solidFill>
                <a:latin typeface="Montserrat Light"/>
              </a:rPr>
              <a:t>KEEP IN TOUCH!!!</a:t>
            </a:r>
          </a:p>
        </p:txBody>
      </p:sp>
    </p:spTree>
    <p:extLst>
      <p:ext uri="{BB962C8B-B14F-4D97-AF65-F5344CB8AC3E}">
        <p14:creationId xmlns:p14="http://schemas.microsoft.com/office/powerpoint/2010/main" val="4100073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292C-BEEE-A87F-49B7-ECEEFB8AC9E0}"/>
              </a:ext>
            </a:extLst>
          </p:cNvPr>
          <p:cNvSpPr>
            <a:spLocks noGrp="1"/>
          </p:cNvSpPr>
          <p:nvPr>
            <p:ph type="ctrTitle"/>
          </p:nvPr>
        </p:nvSpPr>
        <p:spPr/>
        <p:txBody>
          <a:bodyPr/>
          <a:lstStyle/>
          <a:p>
            <a:r>
              <a:rPr lang="en-US" dirty="0"/>
              <a:t>QUESTIONS?</a:t>
            </a:r>
          </a:p>
        </p:txBody>
      </p:sp>
      <p:sp>
        <p:nvSpPr>
          <p:cNvPr id="3" name="Text Placeholder 2">
            <a:extLst>
              <a:ext uri="{FF2B5EF4-FFF2-40B4-BE49-F238E27FC236}">
                <a16:creationId xmlns:a16="http://schemas.microsoft.com/office/drawing/2014/main" id="{9AE0FE71-EFC1-1E4C-F919-CC03FE796E83}"/>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54F69709-E240-993C-A155-27941CCBE46A}"/>
              </a:ext>
            </a:extLst>
          </p:cNvPr>
          <p:cNvSpPr>
            <a:spLocks noGrp="1"/>
          </p:cNvSpPr>
          <p:nvPr>
            <p:ph type="sldNum" sz="quarter" idx="4"/>
          </p:nvPr>
        </p:nvSpPr>
        <p:spPr/>
        <p:txBody>
          <a:bodyPr/>
          <a:lstStyle/>
          <a:p>
            <a:pPr defTabSz="685800"/>
            <a:fld id="{71AF279C-F903-5C4F-9E12-139067057548}" type="slidenum">
              <a:rPr lang="en-US">
                <a:solidFill>
                  <a:srgbClr val="FFFFFF"/>
                </a:solidFill>
              </a:rPr>
              <a:pPr defTabSz="685800"/>
              <a:t>83</a:t>
            </a:fld>
            <a:endParaRPr lang="en-US" dirty="0">
              <a:solidFill>
                <a:srgbClr val="FFFFFF"/>
              </a:solidFill>
            </a:endParaRPr>
          </a:p>
        </p:txBody>
      </p:sp>
    </p:spTree>
    <p:extLst>
      <p:ext uri="{BB962C8B-B14F-4D97-AF65-F5344CB8AC3E}">
        <p14:creationId xmlns:p14="http://schemas.microsoft.com/office/powerpoint/2010/main" val="24692761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F79C-C244-A09B-E19A-CBB325C9AB8D}"/>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734C10F0-850E-C204-4BE1-FDA8D7B9AE7D}"/>
              </a:ext>
            </a:extLst>
          </p:cNvPr>
          <p:cNvSpPr>
            <a:spLocks noGrp="1"/>
          </p:cNvSpPr>
          <p:nvPr>
            <p:ph type="body" sz="quarter" idx="16"/>
          </p:nvPr>
        </p:nvSpPr>
        <p:spPr/>
        <p:txBody>
          <a:bodyPr/>
          <a:lstStyle/>
          <a:p>
            <a:r>
              <a:rPr lang="en-US" dirty="0"/>
              <a:t>Raymond Hayes</a:t>
            </a:r>
          </a:p>
        </p:txBody>
      </p:sp>
      <p:sp>
        <p:nvSpPr>
          <p:cNvPr id="4" name="Text Placeholder 3">
            <a:extLst>
              <a:ext uri="{FF2B5EF4-FFF2-40B4-BE49-F238E27FC236}">
                <a16:creationId xmlns:a16="http://schemas.microsoft.com/office/drawing/2014/main" id="{90459373-3D4B-DFC4-90A8-2643E568A743}"/>
              </a:ext>
            </a:extLst>
          </p:cNvPr>
          <p:cNvSpPr>
            <a:spLocks noGrp="1"/>
          </p:cNvSpPr>
          <p:nvPr>
            <p:ph type="body" sz="quarter" idx="17"/>
          </p:nvPr>
        </p:nvSpPr>
        <p:spPr/>
        <p:txBody>
          <a:bodyPr/>
          <a:lstStyle/>
          <a:p>
            <a:r>
              <a:rPr lang="en-US" dirty="0"/>
              <a:t>Ext-rjhayes@ncdot.gov</a:t>
            </a:r>
          </a:p>
        </p:txBody>
      </p:sp>
      <p:sp>
        <p:nvSpPr>
          <p:cNvPr id="5" name="Text Placeholder 4">
            <a:extLst>
              <a:ext uri="{FF2B5EF4-FFF2-40B4-BE49-F238E27FC236}">
                <a16:creationId xmlns:a16="http://schemas.microsoft.com/office/drawing/2014/main" id="{7C7FA4EF-B4A4-5BDB-B3D4-19B60012DBF0}"/>
              </a:ext>
            </a:extLst>
          </p:cNvPr>
          <p:cNvSpPr>
            <a:spLocks noGrp="1"/>
          </p:cNvSpPr>
          <p:nvPr>
            <p:ph type="body" sz="quarter" idx="18"/>
          </p:nvPr>
        </p:nvSpPr>
        <p:spPr/>
        <p:txBody>
          <a:bodyPr/>
          <a:lstStyle/>
          <a:p>
            <a:r>
              <a:rPr lang="en-US" dirty="0"/>
              <a:t>919-628-8999</a:t>
            </a:r>
          </a:p>
        </p:txBody>
      </p:sp>
      <p:sp>
        <p:nvSpPr>
          <p:cNvPr id="6" name="Text Placeholder 5">
            <a:extLst>
              <a:ext uri="{FF2B5EF4-FFF2-40B4-BE49-F238E27FC236}">
                <a16:creationId xmlns:a16="http://schemas.microsoft.com/office/drawing/2014/main" id="{4A61BD16-6AD6-4EB1-33CF-58943A95720E}"/>
              </a:ext>
            </a:extLst>
          </p:cNvPr>
          <p:cNvSpPr>
            <a:spLocks noGrp="1"/>
          </p:cNvSpPr>
          <p:nvPr>
            <p:ph type="body" sz="quarter" idx="19"/>
          </p:nvPr>
        </p:nvSpPr>
        <p:spPr>
          <a:xfrm>
            <a:off x="724978" y="3119253"/>
            <a:ext cx="1511327" cy="316706"/>
          </a:xfrm>
        </p:spPr>
        <p:txBody>
          <a:bodyPr/>
          <a:lstStyle/>
          <a:p>
            <a:r>
              <a:rPr lang="en-US" dirty="0"/>
              <a:t>Sheila Gibbs</a:t>
            </a:r>
          </a:p>
        </p:txBody>
      </p:sp>
      <p:sp>
        <p:nvSpPr>
          <p:cNvPr id="7" name="Text Placeholder 6">
            <a:extLst>
              <a:ext uri="{FF2B5EF4-FFF2-40B4-BE49-F238E27FC236}">
                <a16:creationId xmlns:a16="http://schemas.microsoft.com/office/drawing/2014/main" id="{7A93F03F-3C1A-5D18-2431-4A36A7EE3C29}"/>
              </a:ext>
            </a:extLst>
          </p:cNvPr>
          <p:cNvSpPr>
            <a:spLocks noGrp="1"/>
          </p:cNvSpPr>
          <p:nvPr>
            <p:ph type="body" sz="quarter" idx="20"/>
          </p:nvPr>
        </p:nvSpPr>
        <p:spPr/>
        <p:txBody>
          <a:bodyPr/>
          <a:lstStyle/>
          <a:p>
            <a:r>
              <a:rPr lang="en-US" dirty="0"/>
              <a:t>sbgibbs@ncdot.gov</a:t>
            </a:r>
          </a:p>
        </p:txBody>
      </p:sp>
      <p:sp>
        <p:nvSpPr>
          <p:cNvPr id="8" name="Text Placeholder 7">
            <a:extLst>
              <a:ext uri="{FF2B5EF4-FFF2-40B4-BE49-F238E27FC236}">
                <a16:creationId xmlns:a16="http://schemas.microsoft.com/office/drawing/2014/main" id="{56811DBF-3BF0-30B0-8AFD-927BA818E21A}"/>
              </a:ext>
            </a:extLst>
          </p:cNvPr>
          <p:cNvSpPr>
            <a:spLocks noGrp="1"/>
          </p:cNvSpPr>
          <p:nvPr>
            <p:ph type="body" sz="quarter" idx="21"/>
          </p:nvPr>
        </p:nvSpPr>
        <p:spPr/>
        <p:txBody>
          <a:bodyPr/>
          <a:lstStyle/>
          <a:p>
            <a:r>
              <a:rPr lang="en-US" dirty="0"/>
              <a:t>919-707-6625</a:t>
            </a:r>
          </a:p>
        </p:txBody>
      </p:sp>
      <p:sp>
        <p:nvSpPr>
          <p:cNvPr id="9" name="TextBox 8">
            <a:extLst>
              <a:ext uri="{FF2B5EF4-FFF2-40B4-BE49-F238E27FC236}">
                <a16:creationId xmlns:a16="http://schemas.microsoft.com/office/drawing/2014/main" id="{8CC40D8F-4079-BD04-0F91-D468C8B63046}"/>
              </a:ext>
            </a:extLst>
          </p:cNvPr>
          <p:cNvSpPr txBox="1"/>
          <p:nvPr/>
        </p:nvSpPr>
        <p:spPr>
          <a:xfrm>
            <a:off x="-2003732" y="857250"/>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pPr>
            <a:r>
              <a:rPr lang="en-US" sz="975" dirty="0">
                <a:solidFill>
                  <a:srgbClr val="0B3C61"/>
                </a:solidFill>
                <a:latin typeface="Montserrat Light"/>
              </a:rPr>
              <a:t>Other slide variations are available. Select Insert above and choose “new slide” to see all the options.</a:t>
            </a:r>
          </a:p>
        </p:txBody>
      </p:sp>
    </p:spTree>
    <p:extLst>
      <p:ext uri="{BB962C8B-B14F-4D97-AF65-F5344CB8AC3E}">
        <p14:creationId xmlns:p14="http://schemas.microsoft.com/office/powerpoint/2010/main" val="402341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1946582" y="845146"/>
            <a:ext cx="1835763" cy="7139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05000"/>
              </a:lnSpc>
            </a:pPr>
            <a:r>
              <a:rPr lang="en-US" sz="975" dirty="0">
                <a:solidFill>
                  <a:srgbClr val="0B3C61"/>
                </a:solidFill>
                <a:latin typeface="Montserrat Light"/>
              </a:rPr>
              <a:t>Other slide variations are available. Select Insert above and choose “new slide” to see all the options.</a:t>
            </a:r>
          </a:p>
        </p:txBody>
      </p:sp>
    </p:spTree>
    <p:extLst>
      <p:ext uri="{BB962C8B-B14F-4D97-AF65-F5344CB8AC3E}">
        <p14:creationId xmlns:p14="http://schemas.microsoft.com/office/powerpoint/2010/main" val="1389431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308E0-CC83-4805-BC94-D881543D07B6}"/>
              </a:ext>
            </a:extLst>
          </p:cNvPr>
          <p:cNvSpPr>
            <a:spLocks noGrp="1"/>
          </p:cNvSpPr>
          <p:nvPr>
            <p:ph type="title"/>
          </p:nvPr>
        </p:nvSpPr>
        <p:spPr/>
        <p:txBody>
          <a:bodyPr/>
          <a:lstStyle/>
          <a:p>
            <a:r>
              <a:rPr lang="en-US" dirty="0"/>
              <a:t>NCDOT</a:t>
            </a:r>
            <a:br>
              <a:rPr lang="en-US" dirty="0"/>
            </a:br>
            <a:r>
              <a:rPr lang="en-US" u="sng" dirty="0"/>
              <a:t>Right of Way</a:t>
            </a:r>
            <a:endParaRPr lang="en-US" dirty="0"/>
          </a:p>
        </p:txBody>
      </p:sp>
      <p:sp>
        <p:nvSpPr>
          <p:cNvPr id="2" name="Content Placeholder 1"/>
          <p:cNvSpPr>
            <a:spLocks noGrp="1"/>
          </p:cNvSpPr>
          <p:nvPr>
            <p:ph type="body" idx="1"/>
          </p:nvPr>
        </p:nvSpPr>
        <p:spPr/>
        <p:txBody>
          <a:bodyPr>
            <a:normAutofit/>
          </a:bodyPr>
          <a:lstStyle/>
          <a:p>
            <a:pPr marL="0" indent="0" algn="ctr">
              <a:buNone/>
            </a:pPr>
            <a:r>
              <a:rPr lang="en-US" sz="2400" dirty="0"/>
              <a:t>Division Office: Authorization &amp; Certification </a:t>
            </a:r>
          </a:p>
          <a:p>
            <a:pPr marL="0" indent="0" algn="ctr">
              <a:buNone/>
            </a:pPr>
            <a:r>
              <a:rPr lang="en-US" sz="2400" dirty="0"/>
              <a:t>Raleigh Office: Appraisal Review</a:t>
            </a:r>
          </a:p>
        </p:txBody>
      </p:sp>
    </p:spTree>
    <p:extLst>
      <p:ext uri="{BB962C8B-B14F-4D97-AF65-F5344CB8AC3E}">
        <p14:creationId xmlns:p14="http://schemas.microsoft.com/office/powerpoint/2010/main" val="12055508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r>
              <a:rPr lang="en-US" altLang="en-US" sz="3200" dirty="0"/>
              <a:t>Right of Way Acquisition</a:t>
            </a:r>
          </a:p>
        </p:txBody>
      </p:sp>
      <p:sp>
        <p:nvSpPr>
          <p:cNvPr id="63491" name="Content Placeholder 2"/>
          <p:cNvSpPr>
            <a:spLocks noGrp="1"/>
          </p:cNvSpPr>
          <p:nvPr>
            <p:ph idx="1"/>
          </p:nvPr>
        </p:nvSpPr>
        <p:spPr/>
        <p:txBody>
          <a:bodyPr>
            <a:normAutofit/>
          </a:bodyPr>
          <a:lstStyle/>
          <a:p>
            <a:pPr marL="0" indent="0">
              <a:buNone/>
            </a:pPr>
            <a:r>
              <a:rPr lang="en-US" altLang="en-US" sz="2400" i="1" u="sng" dirty="0"/>
              <a:t>GETTING STARTED</a:t>
            </a:r>
            <a:endParaRPr lang="en-US" altLang="en-US" b="1" dirty="0"/>
          </a:p>
          <a:p>
            <a:r>
              <a:rPr lang="en-US" altLang="en-US" b="1" dirty="0"/>
              <a:t>MUNICIPAL AGREEMENT/SUPPLEMENTALS</a:t>
            </a:r>
          </a:p>
          <a:p>
            <a:pPr lvl="1">
              <a:buFont typeface="Arial" panose="020B0604020202020204" pitchFamily="34" charset="0"/>
              <a:buChar char="•"/>
            </a:pPr>
            <a:r>
              <a:rPr lang="en-US" altLang="en-US" dirty="0"/>
              <a:t>MUST BE SIGNED</a:t>
            </a:r>
          </a:p>
          <a:p>
            <a:pPr lvl="1">
              <a:buFont typeface="Arial" panose="020B0604020202020204" pitchFamily="34" charset="0"/>
              <a:buChar char="•"/>
            </a:pPr>
            <a:r>
              <a:rPr lang="en-US" altLang="en-US" dirty="0"/>
              <a:t>READ RIGHT OF WAY SECTIONS FOR ADHERENCE</a:t>
            </a:r>
          </a:p>
          <a:p>
            <a:pPr lvl="1">
              <a:buFont typeface="Arial" panose="020B0604020202020204" pitchFamily="34" charset="0"/>
              <a:buChar char="•"/>
            </a:pPr>
            <a:r>
              <a:rPr lang="en-US" altLang="en-US" dirty="0"/>
              <a:t>MUST BE SUBMITTED WITH VALUATIONS/APPRAISALS</a:t>
            </a:r>
          </a:p>
          <a:p>
            <a:pPr lvl="1">
              <a:buFont typeface="Arial" panose="020B0604020202020204" pitchFamily="34" charset="0"/>
              <a:buChar char="•"/>
            </a:pPr>
            <a:endParaRPr lang="en-US" altLang="en-US" sz="1650" b="1" dirty="0"/>
          </a:p>
          <a:p>
            <a:r>
              <a:rPr lang="en-US" altLang="en-US" b="1" dirty="0"/>
              <a:t>CONSTRUCTION PLANS</a:t>
            </a:r>
          </a:p>
          <a:p>
            <a:pPr lvl="1">
              <a:buFont typeface="Arial" panose="020B0604020202020204" pitchFamily="34" charset="0"/>
              <a:buChar char="•"/>
            </a:pPr>
            <a:r>
              <a:rPr lang="en-US" altLang="en-US" dirty="0"/>
              <a:t>IDENTIFY THE EXISTING RIGHT OF WAY LIMITS</a:t>
            </a:r>
          </a:p>
          <a:p>
            <a:pPr lvl="1">
              <a:buFont typeface="Arial" panose="020B0604020202020204" pitchFamily="34" charset="0"/>
              <a:buChar char="•"/>
            </a:pPr>
            <a:r>
              <a:rPr lang="en-US" altLang="en-US" dirty="0"/>
              <a:t>PREFER A PARCEL NUMBER, OWNER’S NAME, DEED REFERENCE, AND PIN</a:t>
            </a:r>
          </a:p>
          <a:p>
            <a:pPr lvl="1">
              <a:buFont typeface="Arial" panose="020B0604020202020204" pitchFamily="34" charset="0"/>
              <a:buChar char="•"/>
            </a:pPr>
            <a:r>
              <a:rPr lang="en-US" altLang="en-US" dirty="0"/>
              <a:t>MUST BE APPROVED AND SUBMITTED WITH VALUATIONS/APPRAISALS</a:t>
            </a:r>
          </a:p>
          <a:p>
            <a:pPr marL="342900" lvl="1" indent="0">
              <a:buNone/>
            </a:pPr>
            <a:endParaRPr lang="en-US" altLang="en-US" dirty="0"/>
          </a:p>
          <a:p>
            <a:pPr lvl="1">
              <a:buFont typeface="Courier New" panose="02070309020205020404" pitchFamily="49" charset="0"/>
              <a:buChar char="o"/>
            </a:pPr>
            <a:endParaRPr lang="en-US" altLang="en-US" dirty="0"/>
          </a:p>
          <a:p>
            <a:pPr marL="342900" lvl="1" indent="0">
              <a:buNone/>
            </a:pPr>
            <a:endParaRPr lang="en-US" altLang="en-US" sz="1125" b="1" dirty="0">
              <a:latin typeface="Trebuchet MS" pitchFamily="34" charset="0"/>
            </a:endParaRPr>
          </a:p>
        </p:txBody>
      </p:sp>
    </p:spTree>
    <p:extLst>
      <p:ext uri="{BB962C8B-B14F-4D97-AF65-F5344CB8AC3E}">
        <p14:creationId xmlns:p14="http://schemas.microsoft.com/office/powerpoint/2010/main" val="1814838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r>
              <a:rPr lang="en-US" altLang="en-US" sz="3200" dirty="0"/>
              <a:t>Right of Way Acquisition</a:t>
            </a:r>
          </a:p>
        </p:txBody>
      </p:sp>
      <p:sp>
        <p:nvSpPr>
          <p:cNvPr id="63491" name="Content Placeholder 2"/>
          <p:cNvSpPr>
            <a:spLocks noGrp="1"/>
          </p:cNvSpPr>
          <p:nvPr>
            <p:ph idx="1"/>
          </p:nvPr>
        </p:nvSpPr>
        <p:spPr/>
        <p:txBody>
          <a:bodyPr>
            <a:normAutofit/>
          </a:bodyPr>
          <a:lstStyle/>
          <a:p>
            <a:pPr marL="0" indent="0">
              <a:buNone/>
            </a:pPr>
            <a:r>
              <a:rPr lang="en-US" altLang="en-US" sz="2400" i="1" u="sng" dirty="0"/>
              <a:t>NEXT</a:t>
            </a:r>
            <a:endParaRPr lang="en-US" altLang="en-US" b="1" u="sng" dirty="0">
              <a:latin typeface="Trebuchet MS" pitchFamily="34" charset="0"/>
            </a:endParaRPr>
          </a:p>
          <a:p>
            <a:r>
              <a:rPr lang="en-US" altLang="en-US" b="1" dirty="0"/>
              <a:t>PROGRESS REPORTS AND TIME CHARGES</a:t>
            </a:r>
          </a:p>
          <a:p>
            <a:pPr lvl="1"/>
            <a:r>
              <a:rPr lang="en-US" altLang="en-US" dirty="0"/>
              <a:t>PARCEL ENTRY SPREADSHEET TO SET UP IN NCDOT SAP</a:t>
            </a:r>
          </a:p>
          <a:p>
            <a:pPr lvl="1"/>
            <a:r>
              <a:rPr lang="en-US" altLang="en-US" dirty="0"/>
              <a:t>REPORT B TO TRACK PROJECT PROGRESS</a:t>
            </a:r>
          </a:p>
          <a:p>
            <a:pPr lvl="2"/>
            <a:endParaRPr lang="en-US" altLang="en-US" sz="1400" dirty="0"/>
          </a:p>
          <a:p>
            <a:r>
              <a:rPr lang="en-US" altLang="en-US" b="1" dirty="0">
                <a:solidFill>
                  <a:schemeClr val="bg1">
                    <a:lumMod val="50000"/>
                  </a:schemeClr>
                </a:solidFill>
              </a:rPr>
              <a:t>APPRAISAL/VALUATIONS</a:t>
            </a:r>
          </a:p>
          <a:p>
            <a:pPr lvl="1"/>
            <a:r>
              <a:rPr lang="en-US" altLang="en-US" dirty="0"/>
              <a:t>ALL APPRAISALS AND VALUATIONS MUST BE APPROVED BY NCDOT PRIOR TO OFFERS</a:t>
            </a:r>
          </a:p>
          <a:p>
            <a:pPr lvl="1"/>
            <a:r>
              <a:rPr lang="en-US" altLang="en-US" dirty="0"/>
              <a:t>WAIVER VALUATIONS CAN BE USED FOR VALUES $10,000.00 OR LESS</a:t>
            </a:r>
          </a:p>
          <a:p>
            <a:pPr lvl="1"/>
            <a:r>
              <a:rPr lang="en-US" altLang="en-US" dirty="0"/>
              <a:t>VALUES IN EXCESS OF $10,000 AND CONDEMNATIONS MUST BE APPRAISED BY NCDOT RECOMMENDED APPRAISERS  </a:t>
            </a:r>
            <a:r>
              <a:rPr lang="en-US" altLang="en-US" u="sng" dirty="0"/>
              <a:t>AND</a:t>
            </a:r>
            <a:r>
              <a:rPr lang="en-US" altLang="en-US" dirty="0"/>
              <a:t> REVIEWED BY NCDOT AREA APPRAISAL DEPARTMENT </a:t>
            </a:r>
          </a:p>
          <a:p>
            <a:pPr lvl="1"/>
            <a:r>
              <a:rPr lang="en-US" altLang="en-US" dirty="0"/>
              <a:t>OWNERS MUST KNOW THEY HAVE A RIGHT TO ACCOMPANY THE APPRAISER WAIVER VALUATIONS APPROVALS CAN BE FACE TO FACE OR EMAILED</a:t>
            </a:r>
          </a:p>
          <a:p>
            <a:pPr lvl="2">
              <a:buFont typeface="Courier New" panose="02070309020205020404" pitchFamily="49" charset="0"/>
              <a:buChar char="o"/>
            </a:pPr>
            <a:endParaRPr lang="en-US" altLang="en-US" sz="1400" dirty="0"/>
          </a:p>
          <a:p>
            <a:pPr lvl="2">
              <a:buFont typeface="Courier New" panose="02070309020205020404" pitchFamily="49" charset="0"/>
              <a:buChar char="o"/>
            </a:pPr>
            <a:endParaRPr lang="en-US" altLang="en-US" sz="1400" dirty="0"/>
          </a:p>
          <a:p>
            <a:pPr marL="342900" lvl="1" indent="0">
              <a:buNone/>
            </a:pPr>
            <a:endParaRPr lang="en-US" altLang="en-US" b="1" dirty="0">
              <a:latin typeface="Trebuchet MS" pitchFamily="34" charset="0"/>
            </a:endParaRPr>
          </a:p>
        </p:txBody>
      </p:sp>
    </p:spTree>
    <p:extLst>
      <p:ext uri="{BB962C8B-B14F-4D97-AF65-F5344CB8AC3E}">
        <p14:creationId xmlns:p14="http://schemas.microsoft.com/office/powerpoint/2010/main" val="3161615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r>
              <a:rPr lang="en-US" altLang="en-US" sz="3200" dirty="0"/>
              <a:t>Right of Way Acquisition</a:t>
            </a:r>
          </a:p>
        </p:txBody>
      </p:sp>
      <p:sp>
        <p:nvSpPr>
          <p:cNvPr id="63491" name="Content Placeholder 2"/>
          <p:cNvSpPr>
            <a:spLocks noGrp="1"/>
          </p:cNvSpPr>
          <p:nvPr>
            <p:ph idx="1"/>
          </p:nvPr>
        </p:nvSpPr>
        <p:spPr/>
        <p:txBody>
          <a:bodyPr>
            <a:normAutofit/>
          </a:bodyPr>
          <a:lstStyle/>
          <a:p>
            <a:endParaRPr lang="en-US" altLang="en-US" sz="800" b="1" u="sng" dirty="0"/>
          </a:p>
          <a:p>
            <a:r>
              <a:rPr lang="en-US" altLang="en-US" b="1" u="sng" dirty="0"/>
              <a:t>DEEDS/AGREEMENTS</a:t>
            </a:r>
            <a:endParaRPr lang="en-US" altLang="en-US" b="1" dirty="0"/>
          </a:p>
          <a:p>
            <a:pPr lvl="1" eaLnBrk="1" hangingPunct="1">
              <a:buFont typeface="Courier New" panose="02070309020205020404" pitchFamily="49" charset="0"/>
              <a:buChar char="o"/>
            </a:pPr>
            <a:r>
              <a:rPr lang="en-US" altLang="en-US" sz="1600" dirty="0"/>
              <a:t>ALL DEEDS/AGREEMENTS MUST HAVE A LEGAL DESCRIPTION </a:t>
            </a:r>
          </a:p>
          <a:p>
            <a:pPr lvl="1" eaLnBrk="1" hangingPunct="1">
              <a:buFont typeface="Courier New" panose="02070309020205020404" pitchFamily="49" charset="0"/>
              <a:buChar char="o"/>
            </a:pPr>
            <a:r>
              <a:rPr lang="en-US" altLang="en-US" sz="1600" dirty="0"/>
              <a:t>LAND CONVEYED TO THE NCDOT MUST BE VETTED AND ACCEPTED</a:t>
            </a:r>
          </a:p>
          <a:p>
            <a:pPr lvl="2">
              <a:buFont typeface="Courier New" panose="02070309020205020404" pitchFamily="49" charset="0"/>
              <a:buChar char="o"/>
            </a:pPr>
            <a:r>
              <a:rPr lang="en-US" altLang="en-US" dirty="0"/>
              <a:t>IF NCDOT WILL CONSTRUCT AND/OR MAINTAIN THE RIGHT OF WAY, DEEDS WILL NEED TO BE CONVEYED FROM THE OWNER TO THE LPA WITHOUT SPECIAL PROVISIONS THAT WILL EXTEND TO THE NCDOT</a:t>
            </a:r>
          </a:p>
          <a:p>
            <a:pPr lvl="2">
              <a:buFont typeface="Courier New" panose="02070309020205020404" pitchFamily="49" charset="0"/>
              <a:buChar char="o"/>
            </a:pPr>
            <a:r>
              <a:rPr lang="en-US" altLang="en-US" dirty="0"/>
              <a:t>AFTER THE PLANS HAVE RECEIVED NCDOT FINAL APPROVALS  OR FINAL CONSTRUCTION APPROVAL THE LPA WILL REQUEST TO CONVEY RIGHT OF WAY TO THE NCDOT FOR ACCEPTANCE</a:t>
            </a:r>
          </a:p>
          <a:p>
            <a:pPr lvl="2">
              <a:buFont typeface="Courier New" panose="02070309020205020404" pitchFamily="49" charset="0"/>
              <a:buChar char="o"/>
            </a:pPr>
            <a:r>
              <a:rPr lang="en-US" altLang="en-US" dirty="0"/>
              <a:t>THE NCDOT MUST ACCEPT ALL RIGHT OF WAY TO VALIDATE THE CONVEYANCE</a:t>
            </a:r>
          </a:p>
          <a:p>
            <a:pPr marL="342900" lvl="1" indent="0">
              <a:buNone/>
            </a:pPr>
            <a:endParaRPr lang="en-US" altLang="en-US" sz="1400" b="1" dirty="0">
              <a:latin typeface="Trebuchet MS" pitchFamily="34" charset="0"/>
            </a:endParaRPr>
          </a:p>
          <a:p>
            <a:pPr eaLnBrk="1" hangingPunct="1"/>
            <a:endParaRPr lang="en-US" altLang="en-US" sz="1600" dirty="0">
              <a:latin typeface="Trebuchet MS" pitchFamily="34" charset="0"/>
            </a:endParaRPr>
          </a:p>
        </p:txBody>
      </p:sp>
    </p:spTree>
    <p:extLst>
      <p:ext uri="{BB962C8B-B14F-4D97-AF65-F5344CB8AC3E}">
        <p14:creationId xmlns:p14="http://schemas.microsoft.com/office/powerpoint/2010/main" val="401790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p:txBody>
          <a:bodyPr>
            <a:normAutofit/>
          </a:bodyPr>
          <a:lstStyle/>
          <a:p>
            <a:pPr eaLnBrk="1" hangingPunct="1">
              <a:lnSpc>
                <a:spcPct val="110000"/>
              </a:lnSpc>
              <a:spcBef>
                <a:spcPts val="600"/>
              </a:spcBef>
              <a:defRPr/>
            </a:pPr>
            <a:r>
              <a:rPr lang="en-US" altLang="en-US" sz="2000" dirty="0"/>
              <a:t>March – September 2024</a:t>
            </a:r>
          </a:p>
          <a:p>
            <a:pPr lvl="1" eaLnBrk="1" hangingPunct="1">
              <a:lnSpc>
                <a:spcPct val="110000"/>
              </a:lnSpc>
              <a:spcBef>
                <a:spcPts val="600"/>
              </a:spcBef>
              <a:defRPr/>
            </a:pPr>
            <a:r>
              <a:rPr lang="en-US" altLang="en-US" sz="1800" dirty="0"/>
              <a:t>Municipal Agreements signed by local gov.</a:t>
            </a:r>
          </a:p>
          <a:p>
            <a:pPr lvl="1" eaLnBrk="1" hangingPunct="1">
              <a:lnSpc>
                <a:spcPct val="110000"/>
              </a:lnSpc>
              <a:spcBef>
                <a:spcPts val="600"/>
              </a:spcBef>
              <a:defRPr/>
            </a:pPr>
            <a:r>
              <a:rPr lang="en-US" altLang="en-US" sz="1800" b="1" dirty="0">
                <a:solidFill>
                  <a:schemeClr val="accent1">
                    <a:lumMod val="75000"/>
                  </a:schemeClr>
                </a:solidFill>
              </a:rPr>
              <a:t>Municipal Agreements signed by NCDOT by September 15</a:t>
            </a:r>
            <a:r>
              <a:rPr lang="en-US" altLang="en-US" sz="1800" b="1" baseline="30000" dirty="0">
                <a:solidFill>
                  <a:schemeClr val="accent1">
                    <a:lumMod val="75000"/>
                  </a:schemeClr>
                </a:solidFill>
              </a:rPr>
              <a:t>th</a:t>
            </a:r>
            <a:r>
              <a:rPr lang="en-US" altLang="en-US" sz="1800" b="1" dirty="0">
                <a:solidFill>
                  <a:schemeClr val="accent1">
                    <a:lumMod val="75000"/>
                  </a:schemeClr>
                </a:solidFill>
              </a:rPr>
              <a:t> </a:t>
            </a:r>
          </a:p>
          <a:p>
            <a:pPr lvl="1" eaLnBrk="1" hangingPunct="1">
              <a:lnSpc>
                <a:spcPct val="110000"/>
              </a:lnSpc>
              <a:spcBef>
                <a:spcPts val="600"/>
              </a:spcBef>
              <a:defRPr/>
            </a:pPr>
            <a:r>
              <a:rPr lang="en-US" altLang="en-US" sz="1800" dirty="0"/>
              <a:t>FTA Request for Draft Grant # for Transit Flex Projects</a:t>
            </a:r>
          </a:p>
          <a:p>
            <a:pPr eaLnBrk="1" hangingPunct="1">
              <a:lnSpc>
                <a:spcPct val="110000"/>
              </a:lnSpc>
              <a:spcBef>
                <a:spcPts val="600"/>
              </a:spcBef>
              <a:defRPr/>
            </a:pPr>
            <a:r>
              <a:rPr lang="en-US" altLang="en-US" sz="2000" dirty="0"/>
              <a:t>May -June 2024*</a:t>
            </a:r>
          </a:p>
          <a:p>
            <a:pPr lvl="1" eaLnBrk="1" hangingPunct="1">
              <a:lnSpc>
                <a:spcPct val="110000"/>
              </a:lnSpc>
              <a:spcBef>
                <a:spcPts val="600"/>
              </a:spcBef>
              <a:defRPr/>
            </a:pPr>
            <a:r>
              <a:rPr lang="en-US" altLang="en-US" sz="1800" dirty="0"/>
              <a:t>Begin Process for FFY 2026 LAPP</a:t>
            </a:r>
          </a:p>
          <a:p>
            <a:pPr lvl="1" eaLnBrk="1" hangingPunct="1">
              <a:lnSpc>
                <a:spcPct val="110000"/>
              </a:lnSpc>
              <a:spcBef>
                <a:spcPts val="600"/>
              </a:spcBef>
              <a:defRPr/>
            </a:pPr>
            <a:r>
              <a:rPr lang="en-US" altLang="en-US" sz="1800" dirty="0"/>
              <a:t>Final Submittals for FFY 2024 Roadway and Bike/Ped Projects</a:t>
            </a:r>
          </a:p>
          <a:p>
            <a:pPr lvl="1">
              <a:lnSpc>
                <a:spcPct val="110000"/>
              </a:lnSpc>
              <a:spcBef>
                <a:spcPts val="600"/>
              </a:spcBef>
              <a:defRPr/>
            </a:pPr>
            <a:r>
              <a:rPr lang="en-US" altLang="en-US" sz="1800" dirty="0"/>
              <a:t>Final Chance for FFY 2024 Transit Funds Flexed to FTA</a:t>
            </a:r>
          </a:p>
          <a:p>
            <a:pPr lvl="1" eaLnBrk="1" hangingPunct="1">
              <a:lnSpc>
                <a:spcPct val="110000"/>
              </a:lnSpc>
              <a:spcBef>
                <a:spcPts val="600"/>
              </a:spcBef>
              <a:defRPr/>
            </a:pPr>
            <a:r>
              <a:rPr lang="en-US" altLang="en-US" sz="1800" b="1" i="1" u="sng" dirty="0"/>
              <a:t>*June Reprogramming Exercise*</a:t>
            </a:r>
            <a:endParaRPr lang="en-US" altLang="en-US" sz="2000" dirty="0"/>
          </a:p>
          <a:p>
            <a:pPr eaLnBrk="1" hangingPunct="1">
              <a:lnSpc>
                <a:spcPct val="110000"/>
              </a:lnSpc>
              <a:defRPr/>
            </a:pPr>
            <a:r>
              <a:rPr lang="en-US" altLang="en-US" sz="2000" dirty="0"/>
              <a:t>October 1, 2024– September 30, 2025</a:t>
            </a:r>
          </a:p>
          <a:p>
            <a:pPr lvl="1" eaLnBrk="1" hangingPunct="1">
              <a:lnSpc>
                <a:spcPct val="110000"/>
              </a:lnSpc>
              <a:defRPr/>
            </a:pPr>
            <a:r>
              <a:rPr lang="en-US" altLang="en-US" sz="1800" dirty="0"/>
              <a:t>Obligate FFY 25 LAPP Funds</a:t>
            </a:r>
          </a:p>
        </p:txBody>
      </p:sp>
      <p:sp>
        <p:nvSpPr>
          <p:cNvPr id="5" name="Title 1">
            <a:extLst>
              <a:ext uri="{FF2B5EF4-FFF2-40B4-BE49-F238E27FC236}">
                <a16:creationId xmlns:a16="http://schemas.microsoft.com/office/drawing/2014/main" id="{D166B5A8-1D53-4460-B13F-72869F064A4B}"/>
              </a:ext>
            </a:extLst>
          </p:cNvPr>
          <p:cNvSpPr>
            <a:spLocks noGrp="1"/>
          </p:cNvSpPr>
          <p:nvPr>
            <p:ph type="title"/>
          </p:nvPr>
        </p:nvSpPr>
        <p:spPr>
          <a:xfrm>
            <a:off x="457200" y="381000"/>
            <a:ext cx="8229600" cy="1066800"/>
          </a:xfrm>
        </p:spPr>
        <p:txBody>
          <a:bodyPr/>
          <a:lstStyle/>
          <a:p>
            <a:r>
              <a:rPr lang="en-US" dirty="0"/>
              <a:t>FFY 25 Schedule</a:t>
            </a:r>
          </a:p>
        </p:txBody>
      </p:sp>
    </p:spTree>
    <p:extLst>
      <p:ext uri="{BB962C8B-B14F-4D97-AF65-F5344CB8AC3E}">
        <p14:creationId xmlns:p14="http://schemas.microsoft.com/office/powerpoint/2010/main" val="1756117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Right of Way Acquisition</a:t>
            </a:r>
          </a:p>
        </p:txBody>
      </p:sp>
      <p:sp>
        <p:nvSpPr>
          <p:cNvPr id="3" name="Content Placeholder 2"/>
          <p:cNvSpPr>
            <a:spLocks noGrp="1"/>
          </p:cNvSpPr>
          <p:nvPr>
            <p:ph idx="1"/>
          </p:nvPr>
        </p:nvSpPr>
        <p:spPr>
          <a:xfrm>
            <a:off x="457200" y="1524000"/>
            <a:ext cx="8229600" cy="4602165"/>
          </a:xfrm>
        </p:spPr>
        <p:txBody>
          <a:bodyPr>
            <a:noAutofit/>
          </a:bodyPr>
          <a:lstStyle/>
          <a:p>
            <a:pPr marL="0" indent="0" algn="ctr">
              <a:buNone/>
            </a:pPr>
            <a:r>
              <a:rPr lang="en-US" sz="2400" u="sng" dirty="0"/>
              <a:t>GUIDELINES</a:t>
            </a:r>
          </a:p>
          <a:p>
            <a:r>
              <a:rPr lang="en-US" sz="1800" b="1" dirty="0"/>
              <a:t>FOLLOW THE UNIFORM ACT OF 1970</a:t>
            </a:r>
          </a:p>
          <a:p>
            <a:pPr lvl="1">
              <a:buFont typeface="Courier New" panose="02070309020205020404" pitchFamily="49" charset="0"/>
              <a:buChar char="o"/>
            </a:pPr>
            <a:r>
              <a:rPr lang="en-US" sz="1600" dirty="0"/>
              <a:t>REQUIRED ADHERENCE IF ONE DOLLAR OF FEDERAL FUNDS IS INVOLVED IN THE PROJECT </a:t>
            </a:r>
          </a:p>
          <a:p>
            <a:r>
              <a:rPr lang="en-US" sz="1800" b="1" dirty="0"/>
              <a:t>MAKE OFFERS </a:t>
            </a:r>
          </a:p>
          <a:p>
            <a:pPr lvl="1">
              <a:buFont typeface="Courier New" panose="02070309020205020404" pitchFamily="49" charset="0"/>
              <a:buChar char="o"/>
            </a:pPr>
            <a:r>
              <a:rPr lang="en-US" sz="1600" dirty="0"/>
              <a:t>ALL OFFERS MUST BE MADE IN  WRITING</a:t>
            </a:r>
          </a:p>
          <a:p>
            <a:r>
              <a:rPr lang="en-US" sz="1800" b="1" dirty="0"/>
              <a:t>WAIVER FORMS</a:t>
            </a:r>
          </a:p>
          <a:p>
            <a:pPr lvl="1">
              <a:buFont typeface="Courier New" panose="02070309020205020404" pitchFamily="49" charset="0"/>
              <a:buChar char="o"/>
            </a:pPr>
            <a:r>
              <a:rPr lang="en-US" sz="1600" dirty="0"/>
              <a:t>MUST BE SIGNED BY PROPERTY OWNERS  FOR ALL DONATIONS</a:t>
            </a:r>
          </a:p>
          <a:p>
            <a:pPr lvl="1">
              <a:buFont typeface="Courier New" panose="02070309020205020404" pitchFamily="49" charset="0"/>
              <a:buChar char="o"/>
            </a:pPr>
            <a:r>
              <a:rPr lang="en-US" sz="1600" dirty="0"/>
              <a:t>MUST ALWAYS BE SIGNED BY THE LPA</a:t>
            </a:r>
          </a:p>
          <a:p>
            <a:r>
              <a:rPr lang="en-US" sz="1800" b="1" dirty="0"/>
              <a:t>CLEAR TITLE</a:t>
            </a:r>
          </a:p>
          <a:p>
            <a:pPr lvl="1">
              <a:buFont typeface="Courier New" panose="02070309020205020404" pitchFamily="49" charset="0"/>
              <a:buChar char="o"/>
            </a:pPr>
            <a:r>
              <a:rPr lang="en-US" sz="1600" dirty="0"/>
              <a:t>IT IS THE REPONSIBILITY OF THE LPA TO SECURE CLEAR TITLE OF THE LANDS ACQUIRED FOR CONSTRUCTION </a:t>
            </a:r>
          </a:p>
          <a:p>
            <a:pPr lvl="1">
              <a:buFont typeface="Courier New" panose="02070309020205020404" pitchFamily="49" charset="0"/>
              <a:buChar char="o"/>
            </a:pPr>
            <a:r>
              <a:rPr lang="en-US" sz="1600" dirty="0"/>
              <a:t>TITLES AND RELEASES ARE REQUIRED IF LAND IS TO BE CONVEYED TO THE NCDOT FOR MAINTAINENCE</a:t>
            </a:r>
          </a:p>
          <a:p>
            <a:r>
              <a:rPr lang="en-US" sz="1800" b="1" dirty="0"/>
              <a:t>CONDEMNATIONS</a:t>
            </a:r>
          </a:p>
          <a:p>
            <a:pPr lvl="1">
              <a:buFont typeface="Courier New" panose="02070309020205020404" pitchFamily="49" charset="0"/>
              <a:buChar char="o"/>
            </a:pPr>
            <a:r>
              <a:rPr lang="en-US" sz="1600" dirty="0"/>
              <a:t>PROPERTY OWNER RIGHTS MUST BE APPLIED</a:t>
            </a:r>
          </a:p>
        </p:txBody>
      </p:sp>
    </p:spTree>
    <p:extLst>
      <p:ext uri="{BB962C8B-B14F-4D97-AF65-F5344CB8AC3E}">
        <p14:creationId xmlns:p14="http://schemas.microsoft.com/office/powerpoint/2010/main" val="2024400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Right of Way Acquisition</a:t>
            </a:r>
          </a:p>
        </p:txBody>
      </p:sp>
      <p:sp>
        <p:nvSpPr>
          <p:cNvPr id="3" name="Content Placeholder 2"/>
          <p:cNvSpPr>
            <a:spLocks noGrp="1"/>
          </p:cNvSpPr>
          <p:nvPr>
            <p:ph idx="1"/>
          </p:nvPr>
        </p:nvSpPr>
        <p:spPr/>
        <p:txBody>
          <a:bodyPr>
            <a:noAutofit/>
          </a:bodyPr>
          <a:lstStyle/>
          <a:p>
            <a:pPr marL="0" indent="0" algn="ctr">
              <a:buNone/>
            </a:pPr>
            <a:r>
              <a:rPr lang="en-US" sz="2400" u="sng" dirty="0"/>
              <a:t>GUIDELINES</a:t>
            </a:r>
          </a:p>
          <a:p>
            <a:r>
              <a:rPr lang="en-US" sz="1800" b="1" dirty="0"/>
              <a:t>SETTLEMENTS</a:t>
            </a:r>
          </a:p>
          <a:p>
            <a:pPr lvl="1">
              <a:buFont typeface="Courier New" panose="02070309020205020404" pitchFamily="49" charset="0"/>
              <a:buChar char="o"/>
            </a:pPr>
            <a:r>
              <a:rPr lang="en-US" dirty="0"/>
              <a:t>CLAIMS ARE SETTLED ONCE THE OWNER ACCEPTS THE APPROVED JUST COMPENSATION OR NEGOTIATED AMOUNT IN WRITING BY DEED/AGREEMENT </a:t>
            </a:r>
          </a:p>
          <a:p>
            <a:r>
              <a:rPr lang="en-US" sz="1800" b="1" dirty="0"/>
              <a:t>CLOSINGS</a:t>
            </a:r>
            <a:r>
              <a:rPr lang="en-US" b="1" dirty="0"/>
              <a:t> </a:t>
            </a:r>
          </a:p>
          <a:p>
            <a:pPr lvl="1">
              <a:buFont typeface="Courier New" panose="02070309020205020404" pitchFamily="49" charset="0"/>
              <a:buChar char="o"/>
            </a:pPr>
            <a:r>
              <a:rPr lang="en-US" dirty="0"/>
              <a:t>CLAIMS ARE CLOSED ONCE THE DEED/AGREEMENT IS RECORDED IN THE COURTHOUSE</a:t>
            </a:r>
          </a:p>
          <a:p>
            <a:r>
              <a:rPr lang="en-US" sz="1800" b="1" dirty="0"/>
              <a:t>EMINENT DOMAIN</a:t>
            </a:r>
          </a:p>
          <a:p>
            <a:pPr lvl="1">
              <a:buFont typeface="Courier New" panose="02070309020205020404" pitchFamily="49" charset="0"/>
              <a:buChar char="o"/>
            </a:pPr>
            <a:r>
              <a:rPr lang="en-US" dirty="0"/>
              <a:t>CLAIMS ARE FILED ONCE THE DOCUMENTS AND JUST COMPENSATION FUNDS ARE DEPOSITED IN THE CLERK’S OFFICE VIA MEMORANDUM OF ACTION DEED BOOK AND PAGE</a:t>
            </a:r>
          </a:p>
          <a:p>
            <a:r>
              <a:rPr lang="en-US" sz="1800" b="1" dirty="0"/>
              <a:t>CERTIFIABLE CLAIM</a:t>
            </a:r>
          </a:p>
          <a:p>
            <a:pPr lvl="1">
              <a:buFont typeface="Courier New" panose="02070309020205020404" pitchFamily="49" charset="0"/>
              <a:buChar char="o"/>
            </a:pPr>
            <a:r>
              <a:rPr lang="en-US" dirty="0"/>
              <a:t>ONCE ALL CLAIMS ARE CLOSED OR FILED AND THE PROPERTY OWNER OR LIEN HOLDER HAS BEEN PAID</a:t>
            </a:r>
          </a:p>
        </p:txBody>
      </p:sp>
    </p:spTree>
    <p:extLst>
      <p:ext uri="{BB962C8B-B14F-4D97-AF65-F5344CB8AC3E}">
        <p14:creationId xmlns:p14="http://schemas.microsoft.com/office/powerpoint/2010/main" val="41442855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t>Right of Way Certification</a:t>
            </a:r>
            <a:endParaRPr lang="en-US" sz="3200" dirty="0"/>
          </a:p>
        </p:txBody>
      </p:sp>
      <p:sp>
        <p:nvSpPr>
          <p:cNvPr id="3" name="Content Placeholder 2"/>
          <p:cNvSpPr>
            <a:spLocks noGrp="1"/>
          </p:cNvSpPr>
          <p:nvPr>
            <p:ph idx="1"/>
          </p:nvPr>
        </p:nvSpPr>
        <p:spPr/>
        <p:txBody>
          <a:bodyPr>
            <a:normAutofit/>
          </a:bodyPr>
          <a:lstStyle/>
          <a:p>
            <a:endParaRPr lang="en-US" b="1" dirty="0"/>
          </a:p>
          <a:p>
            <a:r>
              <a:rPr lang="en-US" b="1" dirty="0"/>
              <a:t>CERTIFICATION REQUEST SUBMISSION PACKAGES</a:t>
            </a:r>
          </a:p>
          <a:p>
            <a:pPr lvl="1"/>
            <a:r>
              <a:rPr lang="en-US" sz="1800" dirty="0"/>
              <a:t>CHECKLIST IS AVAILABLE ON THE CAMPO WEBSITE OR UPON REQUEST</a:t>
            </a:r>
          </a:p>
          <a:p>
            <a:pPr lvl="1"/>
            <a:r>
              <a:rPr lang="en-US" altLang="en-US" sz="1800" dirty="0"/>
              <a:t>PROJECT SUBMISSION MAY TAKE 2-8 WEEKS TO BE REVIEWED</a:t>
            </a:r>
          </a:p>
          <a:p>
            <a:pPr lvl="1"/>
            <a:r>
              <a:rPr lang="en-US" sz="1800" dirty="0"/>
              <a:t>A FACE-TO-FACE CERTIFICATION MEETING CAN BE SCHEDULED IF ALL RIGHT OF WAY IS ACQUIRED</a:t>
            </a:r>
          </a:p>
          <a:p>
            <a:pPr lvl="1"/>
            <a:r>
              <a:rPr lang="en-US" sz="1800" dirty="0"/>
              <a:t>RIGHT OF WAY DISCUSSION UPON REQUEST BUT NO PARTIAL CERTIFICATION SUBMISSIONS</a:t>
            </a:r>
          </a:p>
        </p:txBody>
      </p:sp>
    </p:spTree>
    <p:extLst>
      <p:ext uri="{BB962C8B-B14F-4D97-AF65-F5344CB8AC3E}">
        <p14:creationId xmlns:p14="http://schemas.microsoft.com/office/powerpoint/2010/main" val="755711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en-US" altLang="en-US" sz="3000" dirty="0"/>
              <a:t>Right of Way Certification</a:t>
            </a:r>
          </a:p>
        </p:txBody>
      </p:sp>
      <p:sp>
        <p:nvSpPr>
          <p:cNvPr id="53251" name="Rectangle 3"/>
          <p:cNvSpPr>
            <a:spLocks noGrp="1" noChangeArrowheads="1"/>
          </p:cNvSpPr>
          <p:nvPr>
            <p:ph idx="1"/>
          </p:nvPr>
        </p:nvSpPr>
        <p:spPr/>
        <p:txBody>
          <a:bodyPr>
            <a:normAutofit/>
          </a:bodyPr>
          <a:lstStyle/>
          <a:p>
            <a:r>
              <a:rPr lang="en-US" altLang="en-US" sz="2100" dirty="0"/>
              <a:t>All acquisition must be in conformance with the “Uniform Act,” whether ROW Acquisition is being reimbursed with Federal funds or not.</a:t>
            </a:r>
          </a:p>
          <a:p>
            <a:pPr>
              <a:spcBef>
                <a:spcPct val="50000"/>
              </a:spcBef>
            </a:pPr>
            <a:r>
              <a:rPr lang="en-US" altLang="en-US" sz="2100" dirty="0"/>
              <a:t>Certification is done by the Division ROW Agent:</a:t>
            </a:r>
          </a:p>
          <a:p>
            <a:pPr lvl="1"/>
            <a:r>
              <a:rPr lang="en-US" altLang="en-US" sz="1800" dirty="0"/>
              <a:t>Div. 4		Lloyd Johnston</a:t>
            </a:r>
          </a:p>
          <a:p>
            <a:pPr lvl="1"/>
            <a:r>
              <a:rPr lang="en-US" altLang="en-US" sz="1800" dirty="0"/>
              <a:t>Div. 5		Brian Rogers</a:t>
            </a:r>
          </a:p>
          <a:p>
            <a:pPr lvl="1"/>
            <a:r>
              <a:rPr lang="en-US" altLang="en-US" sz="1800" dirty="0"/>
              <a:t>Div. 6		Raphael A. Marshall</a:t>
            </a:r>
          </a:p>
          <a:p>
            <a:pPr>
              <a:spcBef>
                <a:spcPct val="50000"/>
              </a:spcBef>
            </a:pPr>
            <a:r>
              <a:rPr lang="en-US" altLang="en-US" sz="2100" dirty="0"/>
              <a:t>Certification is the document that concurs that the LPA has legal access of all ROW needed for project.</a:t>
            </a:r>
          </a:p>
        </p:txBody>
      </p:sp>
    </p:spTree>
    <p:extLst>
      <p:ext uri="{BB962C8B-B14F-4D97-AF65-F5344CB8AC3E}">
        <p14:creationId xmlns:p14="http://schemas.microsoft.com/office/powerpoint/2010/main" val="478545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6000" dirty="0">
                <a:latin typeface="Trebuchet MS" pitchFamily="34" charset="0"/>
              </a:rPr>
              <a:t>CAMPO </a:t>
            </a:r>
            <a:endParaRPr lang="en-US" sz="6000" dirty="0"/>
          </a:p>
        </p:txBody>
      </p:sp>
      <p:sp>
        <p:nvSpPr>
          <p:cNvPr id="3" name="Text Placeholder 2">
            <a:extLst>
              <a:ext uri="{FF2B5EF4-FFF2-40B4-BE49-F238E27FC236}">
                <a16:creationId xmlns:a16="http://schemas.microsoft.com/office/drawing/2014/main" id="{FA65AD1B-9A7D-4B34-BAEE-5B720C461578}"/>
              </a:ext>
            </a:extLst>
          </p:cNvPr>
          <p:cNvSpPr>
            <a:spLocks noGrp="1"/>
          </p:cNvSpPr>
          <p:nvPr>
            <p:ph type="body" idx="1"/>
          </p:nvPr>
        </p:nvSpPr>
        <p:spPr/>
        <p:txBody>
          <a:bodyPr>
            <a:normAutofit lnSpcReduction="10000"/>
          </a:bodyPr>
          <a:lstStyle/>
          <a:p>
            <a:r>
              <a:rPr lang="en-US" altLang="en-US" sz="3200" dirty="0">
                <a:latin typeface="Trebuchet MS" pitchFamily="34" charset="0"/>
              </a:rPr>
              <a:t>Locally Administered Projects Program</a:t>
            </a:r>
          </a:p>
          <a:p>
            <a:r>
              <a:rPr lang="en-US" sz="3200" dirty="0">
                <a:latin typeface="Trebuchet MS" pitchFamily="34" charset="0"/>
              </a:rPr>
              <a:t>(LAPP)</a:t>
            </a:r>
            <a:endParaRPr lang="en-US" sz="3200" dirty="0"/>
          </a:p>
        </p:txBody>
      </p:sp>
    </p:spTree>
    <p:extLst>
      <p:ext uri="{BB962C8B-B14F-4D97-AF65-F5344CB8AC3E}">
        <p14:creationId xmlns:p14="http://schemas.microsoft.com/office/powerpoint/2010/main" val="1486742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C0F3-F009-4F71-99F8-04A3B5563501}"/>
              </a:ext>
            </a:extLst>
          </p:cNvPr>
          <p:cNvSpPr>
            <a:spLocks noGrp="1"/>
          </p:cNvSpPr>
          <p:nvPr>
            <p:ph type="title"/>
          </p:nvPr>
        </p:nvSpPr>
        <p:spPr/>
        <p:txBody>
          <a:bodyPr/>
          <a:lstStyle/>
          <a:p>
            <a:r>
              <a:rPr lang="en-US" dirty="0"/>
              <a:t>Application Process</a:t>
            </a:r>
          </a:p>
        </p:txBody>
      </p:sp>
      <p:sp>
        <p:nvSpPr>
          <p:cNvPr id="84994" name="Rectangle 2"/>
          <p:cNvSpPr>
            <a:spLocks noGrp="1" noChangeArrowheads="1"/>
          </p:cNvSpPr>
          <p:nvPr>
            <p:ph idx="1"/>
          </p:nvPr>
        </p:nvSpPr>
        <p:spPr/>
        <p:txBody>
          <a:bodyPr>
            <a:normAutofit/>
          </a:bodyPr>
          <a:lstStyle/>
          <a:p>
            <a:pPr eaLnBrk="1" hangingPunct="1"/>
            <a:r>
              <a:rPr lang="en-US" altLang="en-US" dirty="0"/>
              <a:t>Required Pre-Submittal Project Information</a:t>
            </a:r>
          </a:p>
          <a:p>
            <a:pPr lvl="1" eaLnBrk="1" hangingPunct="1"/>
            <a:r>
              <a:rPr lang="en-US" altLang="en-US" dirty="0"/>
              <a:t>Project Description</a:t>
            </a:r>
          </a:p>
          <a:p>
            <a:pPr lvl="1" eaLnBrk="1" hangingPunct="1"/>
            <a:r>
              <a:rPr lang="en-US" altLang="en-US" dirty="0"/>
              <a:t>Problem Statement</a:t>
            </a:r>
          </a:p>
          <a:p>
            <a:pPr lvl="1" eaLnBrk="1" hangingPunct="1"/>
            <a:r>
              <a:rPr lang="en-US" altLang="en-US" dirty="0"/>
              <a:t>Project Extent</a:t>
            </a:r>
          </a:p>
          <a:p>
            <a:pPr lvl="1" eaLnBrk="1" hangingPunct="1"/>
            <a:r>
              <a:rPr lang="en-US" altLang="en-US" dirty="0"/>
              <a:t>Project Budget</a:t>
            </a:r>
          </a:p>
          <a:p>
            <a:pPr lvl="1" eaLnBrk="1" hangingPunct="1"/>
            <a:r>
              <a:rPr lang="en-US" altLang="en-US" dirty="0"/>
              <a:t>Project Schedule</a:t>
            </a:r>
          </a:p>
          <a:p>
            <a:pPr lvl="1" eaLnBrk="1" hangingPunct="1"/>
            <a:r>
              <a:rPr lang="en-US" altLang="en-US" dirty="0"/>
              <a:t>Project Map and GIS layers</a:t>
            </a:r>
          </a:p>
          <a:p>
            <a:pPr lvl="1" eaLnBrk="1" hangingPunct="1"/>
            <a:r>
              <a:rPr lang="en-US" altLang="en-US" dirty="0"/>
              <a:t>Parallel Route for New Location Roadway Projects</a:t>
            </a:r>
          </a:p>
          <a:p>
            <a:pPr eaLnBrk="1" hangingPunct="1">
              <a:buFont typeface="Wingdings" pitchFamily="2" charset="2"/>
              <a:buChar char="v"/>
            </a:pPr>
            <a:r>
              <a:rPr lang="en-US" altLang="en-US" b="1" i="1" dirty="0">
                <a:solidFill>
                  <a:schemeClr val="tx1"/>
                </a:solidFill>
              </a:rPr>
              <a:t>Pre-Submittal Deadline: September 20, 2023</a:t>
            </a:r>
            <a:endParaRPr lang="en-US" altLang="en-US" sz="2800" dirty="0"/>
          </a:p>
        </p:txBody>
      </p:sp>
      <p:sp>
        <p:nvSpPr>
          <p:cNvPr id="84995" name="Rectangle 3"/>
          <p:cNvSpPr>
            <a:spLocks noChangeArrowheads="1"/>
          </p:cNvSpPr>
          <p:nvPr/>
        </p:nvSpPr>
        <p:spPr bwMode="auto">
          <a:xfrm>
            <a:off x="3886200" y="152400"/>
            <a:ext cx="4800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2F5897"/>
              </a:solidFill>
              <a:effectLst/>
              <a:uLnTx/>
              <a:uFillTx/>
              <a:latin typeface="Century Gothic"/>
              <a:ea typeface="+mn-ea"/>
              <a:cs typeface="+mn-cs"/>
            </a:endParaRPr>
          </a:p>
        </p:txBody>
      </p:sp>
    </p:spTree>
    <p:extLst>
      <p:ext uri="{BB962C8B-B14F-4D97-AF65-F5344CB8AC3E}">
        <p14:creationId xmlns:p14="http://schemas.microsoft.com/office/powerpoint/2010/main" val="817222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2B8C8F-0E4D-4E6B-95C3-E2A5EBA71211}"/>
              </a:ext>
            </a:extLst>
          </p:cNvPr>
          <p:cNvSpPr>
            <a:spLocks noGrp="1"/>
          </p:cNvSpPr>
          <p:nvPr>
            <p:ph type="title"/>
          </p:nvPr>
        </p:nvSpPr>
        <p:spPr/>
        <p:txBody>
          <a:bodyPr/>
          <a:lstStyle/>
          <a:p>
            <a:r>
              <a:rPr lang="en-US" dirty="0"/>
              <a:t>Application Process</a:t>
            </a:r>
          </a:p>
        </p:txBody>
      </p:sp>
      <p:sp>
        <p:nvSpPr>
          <p:cNvPr id="86018" name="Rectangle 2"/>
          <p:cNvSpPr>
            <a:spLocks noGrp="1" noChangeArrowheads="1"/>
          </p:cNvSpPr>
          <p:nvPr>
            <p:ph idx="1"/>
          </p:nvPr>
        </p:nvSpPr>
        <p:spPr/>
        <p:txBody>
          <a:bodyPr/>
          <a:lstStyle/>
          <a:p>
            <a:pPr eaLnBrk="1" hangingPunct="1"/>
            <a:r>
              <a:rPr lang="en-US" altLang="en-US" dirty="0"/>
              <a:t>Required Final Project Submittal Information</a:t>
            </a:r>
          </a:p>
          <a:p>
            <a:pPr lvl="1" eaLnBrk="1" hangingPunct="1"/>
            <a:r>
              <a:rPr lang="en-US" altLang="en-US" dirty="0"/>
              <a:t>TEAAS Reports (EPDO), CRF</a:t>
            </a:r>
          </a:p>
          <a:p>
            <a:pPr lvl="1" eaLnBrk="1" hangingPunct="1"/>
            <a:r>
              <a:rPr lang="en-US" altLang="en-US" dirty="0"/>
              <a:t>Problem Statement (CTP/NEPA Guidelines)</a:t>
            </a:r>
          </a:p>
          <a:p>
            <a:pPr lvl="1" eaLnBrk="1" hangingPunct="1"/>
            <a:r>
              <a:rPr lang="en-US" altLang="en-US" dirty="0"/>
              <a:t>Copy of all other pertinent project information/justification</a:t>
            </a:r>
          </a:p>
          <a:p>
            <a:pPr lvl="2"/>
            <a:r>
              <a:rPr lang="en-US" altLang="en-US" dirty="0"/>
              <a:t>Projects with rail crossings</a:t>
            </a:r>
          </a:p>
          <a:p>
            <a:pPr lvl="2"/>
            <a:r>
              <a:rPr lang="en-US" altLang="en-US" dirty="0"/>
              <a:t>Toll related projects</a:t>
            </a:r>
          </a:p>
          <a:p>
            <a:pPr lvl="2"/>
            <a:r>
              <a:rPr lang="en-US" altLang="en-US" dirty="0"/>
              <a:t>ITS specifications</a:t>
            </a:r>
          </a:p>
          <a:p>
            <a:pPr lvl="1" eaLnBrk="1" hangingPunct="1">
              <a:buFont typeface="Wingdings" pitchFamily="2" charset="2"/>
              <a:buChar char="v"/>
            </a:pPr>
            <a:r>
              <a:rPr lang="en-US" altLang="en-US" sz="2000" b="1" i="1" dirty="0">
                <a:solidFill>
                  <a:schemeClr val="tx2"/>
                </a:solidFill>
              </a:rPr>
              <a:t>Submittal Deadline October 31, 2022, noon</a:t>
            </a:r>
          </a:p>
          <a:p>
            <a:pPr eaLnBrk="1" hangingPunct="1"/>
            <a:endParaRPr lang="en-US" altLang="en-US" sz="2800" dirty="0"/>
          </a:p>
          <a:p>
            <a:pPr eaLnBrk="1" hangingPunct="1"/>
            <a:endParaRPr lang="en-US" altLang="en-US" sz="2800" dirty="0"/>
          </a:p>
        </p:txBody>
      </p:sp>
    </p:spTree>
    <p:extLst>
      <p:ext uri="{BB962C8B-B14F-4D97-AF65-F5344CB8AC3E}">
        <p14:creationId xmlns:p14="http://schemas.microsoft.com/office/powerpoint/2010/main" val="798316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noFill/>
        </p:spPr>
        <p:txBody>
          <a:bodyPr/>
          <a:lstStyle/>
          <a:p>
            <a:pPr eaLnBrk="1" hangingPunct="1"/>
            <a:r>
              <a:rPr lang="en-US" altLang="en-US" sz="3200" dirty="0"/>
              <a:t>Scoring</a:t>
            </a:r>
          </a:p>
        </p:txBody>
      </p:sp>
      <p:sp>
        <p:nvSpPr>
          <p:cNvPr id="74754" name="Rectangle 2"/>
          <p:cNvSpPr>
            <a:spLocks noGrp="1" noChangeArrowheads="1"/>
          </p:cNvSpPr>
          <p:nvPr>
            <p:ph idx="1"/>
          </p:nvPr>
        </p:nvSpPr>
        <p:spPr/>
        <p:txBody>
          <a:bodyPr>
            <a:normAutofit fontScale="85000" lnSpcReduction="10000"/>
          </a:bodyPr>
          <a:lstStyle/>
          <a:p>
            <a:r>
              <a:rPr lang="en-US" dirty="0"/>
              <a:t>Highway projects will be scored against other highway projects</a:t>
            </a:r>
          </a:p>
          <a:p>
            <a:r>
              <a:rPr lang="en-US" dirty="0"/>
              <a:t>Bicycle and pedestrian projects will be scored against other bicycle and pedestrian projects</a:t>
            </a:r>
          </a:p>
          <a:p>
            <a:r>
              <a:rPr lang="en-US" dirty="0"/>
              <a:t>Transit projects will be scored against other transit projects. </a:t>
            </a:r>
          </a:p>
          <a:p>
            <a:r>
              <a:rPr lang="en-US" dirty="0"/>
              <a:t>All projects are expected to score at least 50% of the points awarded to the top-scoring project in each mode. </a:t>
            </a:r>
          </a:p>
          <a:p>
            <a:r>
              <a:rPr lang="en-US" dirty="0"/>
              <a:t>If a project does not score at least 50% of the top project’s point value, the project will be routed to the LAPP scoring committee to determine if the project should be funded, or if the funds from that modal mix element should be reallocated to the other modal mix element to fund higher-scoring projects. </a:t>
            </a:r>
            <a:endParaRPr lang="en-US" altLang="en-US" dirty="0"/>
          </a:p>
        </p:txBody>
      </p:sp>
    </p:spTree>
    <p:extLst>
      <p:ext uri="{BB962C8B-B14F-4D97-AF65-F5344CB8AC3E}">
        <p14:creationId xmlns:p14="http://schemas.microsoft.com/office/powerpoint/2010/main" val="223933967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0FBC-3569-4EF0-9A59-80B2274D02A8}"/>
              </a:ext>
            </a:extLst>
          </p:cNvPr>
          <p:cNvSpPr>
            <a:spLocks noGrp="1"/>
          </p:cNvSpPr>
          <p:nvPr>
            <p:ph type="title"/>
          </p:nvPr>
        </p:nvSpPr>
        <p:spPr/>
        <p:txBody>
          <a:bodyPr/>
          <a:lstStyle/>
          <a:p>
            <a:r>
              <a:rPr kumimoji="0" lang="en-US" altLang="en-US" sz="3200" i="0" u="none" strike="noStrike" kern="1200" cap="none" spc="0" normalizeH="0" baseline="0" noProof="0" dirty="0">
                <a:ln>
                  <a:noFill/>
                </a:ln>
                <a:solidFill>
                  <a:srgbClr val="2F5897"/>
                </a:solidFill>
                <a:effectLst>
                  <a:outerShdw blurRad="38100" dist="38100" dir="2700000" algn="tl">
                    <a:srgbClr val="000000">
                      <a:alpha val="43137"/>
                    </a:srgbClr>
                  </a:outerShdw>
                </a:effectLst>
                <a:uLnTx/>
                <a:uFillTx/>
                <a:ea typeface="+mn-ea"/>
                <a:cs typeface="+mn-cs"/>
              </a:rPr>
              <a:t>Scoring / Prioritization: Roadway</a:t>
            </a:r>
            <a:endParaRPr lang="en-US" dirty="0">
              <a:effectLst>
                <a:outerShdw blurRad="38100" dist="38100" dir="2700000" algn="tl">
                  <a:srgbClr val="000000">
                    <a:alpha val="43137"/>
                  </a:srgbClr>
                </a:outerShdw>
              </a:effectLst>
            </a:endParaRPr>
          </a:p>
        </p:txBody>
      </p:sp>
      <p:sp>
        <p:nvSpPr>
          <p:cNvPr id="71682" name="Rectangle 3"/>
          <p:cNvSpPr>
            <a:spLocks noGrp="1" noChangeArrowheads="1"/>
          </p:cNvSpPr>
          <p:nvPr>
            <p:ph idx="1"/>
          </p:nvPr>
        </p:nvSpPr>
        <p:spPr/>
        <p:txBody>
          <a:bodyPr/>
          <a:lstStyle/>
          <a:p>
            <a:pPr eaLnBrk="1" hangingPunct="1"/>
            <a:r>
              <a:rPr lang="en-US" altLang="en-US" sz="2800" dirty="0"/>
              <a:t>Selection Criteria:</a:t>
            </a:r>
          </a:p>
          <a:p>
            <a:pPr lvl="1" eaLnBrk="1" hangingPunct="1"/>
            <a:r>
              <a:rPr lang="en-US" altLang="en-US" sz="2400" dirty="0"/>
              <a:t>Local Priority (up to 10 pts /project – 15 pts total)</a:t>
            </a:r>
          </a:p>
          <a:p>
            <a:pPr lvl="1" eaLnBrk="1" hangingPunct="1"/>
            <a:r>
              <a:rPr lang="en-US" altLang="en-US" sz="2400" dirty="0"/>
              <a:t>MTP Compliant (up to 10 pts)</a:t>
            </a:r>
          </a:p>
          <a:p>
            <a:pPr lvl="1" eaLnBrk="1" hangingPunct="1"/>
            <a:r>
              <a:rPr lang="en-US" altLang="en-US" sz="2400" dirty="0"/>
              <a:t>Prior Funding (up to 10 pts)</a:t>
            </a:r>
          </a:p>
          <a:p>
            <a:pPr lvl="1" eaLnBrk="1" hangingPunct="1"/>
            <a:r>
              <a:rPr lang="en-US" altLang="en-US" sz="2400" dirty="0"/>
              <a:t>Modal Effectiveness (up to 50 pts)</a:t>
            </a:r>
          </a:p>
          <a:p>
            <a:pPr lvl="1" eaLnBrk="1" hangingPunct="1"/>
            <a:endParaRPr lang="en-US" altLang="en-US" sz="2400" dirty="0"/>
          </a:p>
          <a:p>
            <a:pPr lvl="1" eaLnBrk="1" hangingPunct="1">
              <a:buFont typeface="Wingdings" pitchFamily="2" charset="2"/>
              <a:buChar char="v"/>
            </a:pPr>
            <a:r>
              <a:rPr lang="en-US" altLang="en-US" sz="2400" b="1" dirty="0"/>
              <a:t>Total Points		 80 pts</a:t>
            </a:r>
          </a:p>
        </p:txBody>
      </p:sp>
      <p:sp>
        <p:nvSpPr>
          <p:cNvPr id="71683" name="Rectangle 4"/>
          <p:cNvSpPr>
            <a:spLocks noChangeArrowheads="1"/>
          </p:cNvSpPr>
          <p:nvPr/>
        </p:nvSpPr>
        <p:spPr bwMode="auto">
          <a:xfrm>
            <a:off x="3886200" y="274638"/>
            <a:ext cx="4800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2F5897"/>
              </a:solidFill>
              <a:effectLst/>
              <a:uLnTx/>
              <a:uFillTx/>
              <a:latin typeface="Century Gothic"/>
              <a:ea typeface="+mn-ea"/>
              <a:cs typeface="+mn-cs"/>
            </a:endParaRPr>
          </a:p>
        </p:txBody>
      </p:sp>
    </p:spTree>
    <p:extLst>
      <p:ext uri="{BB962C8B-B14F-4D97-AF65-F5344CB8AC3E}">
        <p14:creationId xmlns:p14="http://schemas.microsoft.com/office/powerpoint/2010/main" val="12412094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559A08-1495-4886-A016-EAA696C868FE}"/>
              </a:ext>
            </a:extLst>
          </p:cNvPr>
          <p:cNvSpPr>
            <a:spLocks noGrp="1"/>
          </p:cNvSpPr>
          <p:nvPr>
            <p:ph type="title"/>
          </p:nvPr>
        </p:nvSpPr>
        <p:spPr/>
        <p:txBody>
          <a:bodyPr/>
          <a:lstStyle/>
          <a:p>
            <a:r>
              <a:rPr kumimoji="0" lang="en-US" altLang="en-US" sz="3200" i="0" u="none" strike="noStrike" kern="1200" cap="none" spc="0" normalizeH="0" baseline="0" noProof="0" dirty="0">
                <a:ln>
                  <a:noFill/>
                </a:ln>
                <a:solidFill>
                  <a:srgbClr val="2F5897"/>
                </a:solidFill>
                <a:effectLst>
                  <a:outerShdw blurRad="38100" dist="38100" dir="2700000" algn="tl">
                    <a:srgbClr val="000000">
                      <a:alpha val="43137"/>
                    </a:srgbClr>
                  </a:outerShdw>
                </a:effectLst>
                <a:uLnTx/>
                <a:uFillTx/>
                <a:ea typeface="+mn-ea"/>
                <a:cs typeface="+mn-cs"/>
              </a:rPr>
              <a:t>Scoring / Prioritization: Bike/Ped</a:t>
            </a:r>
            <a:endParaRPr lang="en-US" dirty="0">
              <a:effectLst>
                <a:outerShdw blurRad="38100" dist="38100" dir="2700000" algn="tl">
                  <a:srgbClr val="000000">
                    <a:alpha val="43137"/>
                  </a:srgbClr>
                </a:outerShdw>
              </a:effectLst>
            </a:endParaRPr>
          </a:p>
        </p:txBody>
      </p:sp>
      <p:sp>
        <p:nvSpPr>
          <p:cNvPr id="32770" name="Rectangle 2"/>
          <p:cNvSpPr>
            <a:spLocks noGrp="1" noChangeArrowheads="1"/>
          </p:cNvSpPr>
          <p:nvPr>
            <p:ph idx="1"/>
          </p:nvPr>
        </p:nvSpPr>
        <p:spPr/>
        <p:txBody>
          <a:bodyPr/>
          <a:lstStyle/>
          <a:p>
            <a:pPr eaLnBrk="1" hangingPunct="1">
              <a:defRPr/>
            </a:pPr>
            <a:r>
              <a:rPr lang="en-US" sz="2800" dirty="0"/>
              <a:t>Selection Criteria:</a:t>
            </a:r>
          </a:p>
          <a:p>
            <a:pPr lvl="1" eaLnBrk="1" hangingPunct="1">
              <a:defRPr/>
            </a:pPr>
            <a:r>
              <a:rPr lang="en-US" sz="2400" dirty="0"/>
              <a:t>Local Priority (up to 10 pts /project – 15 pts total)</a:t>
            </a:r>
          </a:p>
          <a:p>
            <a:pPr lvl="1" eaLnBrk="1" hangingPunct="1">
              <a:defRPr/>
            </a:pPr>
            <a:r>
              <a:rPr lang="en-US" sz="2400" dirty="0"/>
              <a:t>MTP/Plan Compliant (up to 10 pts)</a:t>
            </a:r>
          </a:p>
          <a:p>
            <a:pPr lvl="1" eaLnBrk="1" hangingPunct="1">
              <a:defRPr/>
            </a:pPr>
            <a:r>
              <a:rPr lang="en-US" sz="2400" dirty="0"/>
              <a:t>Prior Funding (up to 10 pts)</a:t>
            </a:r>
          </a:p>
          <a:p>
            <a:pPr lvl="1" eaLnBrk="1" hangingPunct="1">
              <a:defRPr/>
            </a:pPr>
            <a:r>
              <a:rPr lang="en-US" sz="2400" dirty="0"/>
              <a:t>Modal Effectiveness (up to 50 pts)</a:t>
            </a:r>
          </a:p>
          <a:p>
            <a:pPr lvl="1" eaLnBrk="1" hangingPunct="1">
              <a:defRPr/>
            </a:pPr>
            <a:endParaRPr lang="en-US" sz="2400" dirty="0"/>
          </a:p>
          <a:p>
            <a:pPr lvl="1" eaLnBrk="1" hangingPunct="1">
              <a:buFont typeface="Wingdings" panose="05000000000000000000" pitchFamily="2" charset="2"/>
              <a:buChar char="v"/>
              <a:defRPr/>
            </a:pPr>
            <a:r>
              <a:rPr lang="en-US" altLang="en-US" sz="2400" b="1" dirty="0"/>
              <a:t>Total Points		 80 pts</a:t>
            </a:r>
          </a:p>
          <a:p>
            <a:pPr marL="457200" lvl="1" indent="0" eaLnBrk="1" hangingPunct="1">
              <a:buFontTx/>
              <a:buNone/>
              <a:defRPr/>
            </a:pPr>
            <a:endParaRPr lang="en-US" sz="2400" dirty="0"/>
          </a:p>
          <a:p>
            <a:pPr marL="457200" lvl="1" indent="0" eaLnBrk="1" hangingPunct="1">
              <a:buFontTx/>
              <a:buNone/>
              <a:defRPr/>
            </a:pPr>
            <a:endParaRPr lang="en-US" sz="2400" dirty="0"/>
          </a:p>
        </p:txBody>
      </p:sp>
    </p:spTree>
    <p:extLst>
      <p:ext uri="{BB962C8B-B14F-4D97-AF65-F5344CB8AC3E}">
        <p14:creationId xmlns:p14="http://schemas.microsoft.com/office/powerpoint/2010/main" val="3423752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ivic">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16011</TotalTime>
  <Words>8363</Words>
  <Application>Microsoft Office PowerPoint</Application>
  <PresentationFormat>On-screen Show (4:3)</PresentationFormat>
  <Paragraphs>1137</Paragraphs>
  <Slides>126</Slides>
  <Notes>60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126</vt:i4>
      </vt:variant>
    </vt:vector>
  </HeadingPairs>
  <TitlesOfParts>
    <vt:vector size="146" baseType="lpstr">
      <vt:lpstr>Arial</vt:lpstr>
      <vt:lpstr>Calibri</vt:lpstr>
      <vt:lpstr>Century Gothic</vt:lpstr>
      <vt:lpstr>Courier New</vt:lpstr>
      <vt:lpstr>Georgia</vt:lpstr>
      <vt:lpstr>Montserrat</vt:lpstr>
      <vt:lpstr>Montserrat Light</vt:lpstr>
      <vt:lpstr>Montserrat Medium</vt:lpstr>
      <vt:lpstr>Montserrat SemiBold</vt:lpstr>
      <vt:lpstr>Palatino Linotype</vt:lpstr>
      <vt:lpstr>Symbol</vt:lpstr>
      <vt:lpstr>Times New Roman</vt:lpstr>
      <vt:lpstr>Trebuchet MS</vt:lpstr>
      <vt:lpstr>Wingdings</vt:lpstr>
      <vt:lpstr>Wingdings 2</vt:lpstr>
      <vt:lpstr>Executive</vt:lpstr>
      <vt:lpstr>1_Executive</vt:lpstr>
      <vt:lpstr>2_Executive</vt:lpstr>
      <vt:lpstr>Civic</vt:lpstr>
      <vt:lpstr>NCDOT Presentation Theme</vt:lpstr>
      <vt:lpstr>CAPITAL AREA MPO </vt:lpstr>
      <vt:lpstr>Today’s Agenda</vt:lpstr>
      <vt:lpstr>LAPP: Introduction</vt:lpstr>
      <vt:lpstr>LAPP: Introduction</vt:lpstr>
      <vt:lpstr>FFY25 Target Investment Mix</vt:lpstr>
      <vt:lpstr>Following the Money &amp; Scope, Funding and Schedule Changes</vt:lpstr>
      <vt:lpstr>FFY 25 Schedule</vt:lpstr>
      <vt:lpstr>FFY 25 Schedule</vt:lpstr>
      <vt:lpstr>FFY 25 Schedule</vt:lpstr>
      <vt:lpstr>FFY 25 Schedule*</vt:lpstr>
      <vt:lpstr>Eligibility Requirements</vt:lpstr>
      <vt:lpstr>Eligibility Requirements</vt:lpstr>
      <vt:lpstr>Eligibility Requirements</vt:lpstr>
      <vt:lpstr>Eligibility Requirements</vt:lpstr>
      <vt:lpstr>Eligibility Requirements</vt:lpstr>
      <vt:lpstr>Eligibility Requirements</vt:lpstr>
      <vt:lpstr>Eligibility Requirements</vt:lpstr>
      <vt:lpstr>Project Scope</vt:lpstr>
      <vt:lpstr>Project Submittal Limits</vt:lpstr>
      <vt:lpstr>Project Submittal Limits</vt:lpstr>
      <vt:lpstr>Unfunded Projects</vt:lpstr>
      <vt:lpstr>Pre-Submittal Process</vt:lpstr>
      <vt:lpstr>Required Pre-Submittal Information</vt:lpstr>
      <vt:lpstr>Pre-Submittal Sign-Up</vt:lpstr>
      <vt:lpstr>Cost Estimates</vt:lpstr>
      <vt:lpstr>Parallel Route Selection Requirement</vt:lpstr>
      <vt:lpstr>FHWA Transportation Conformity CMAQ/NEPA </vt:lpstr>
      <vt:lpstr>Transportation Conformity</vt:lpstr>
      <vt:lpstr>What is Transportation Conformity?</vt:lpstr>
      <vt:lpstr>CAMPO Conformity Impacted Counties</vt:lpstr>
      <vt:lpstr>What if conformity determination cannot be made?</vt:lpstr>
      <vt:lpstr>What are conformity triggers?</vt:lpstr>
      <vt:lpstr>What initiates the need for a conformity determination?</vt:lpstr>
      <vt:lpstr>Transportation Conformity Implications</vt:lpstr>
      <vt:lpstr>Planning and Transportation Conformity Amendment Timelines</vt:lpstr>
      <vt:lpstr>CMAQ</vt:lpstr>
      <vt:lpstr>Congestion Mitigation &amp; Air Quality Program (CMAQ)</vt:lpstr>
      <vt:lpstr>Eligible CMAQ Projects</vt:lpstr>
      <vt:lpstr>CMAQ</vt:lpstr>
      <vt:lpstr>CMAQ</vt:lpstr>
      <vt:lpstr>FHWA CMAQ Project Authorization</vt:lpstr>
      <vt:lpstr> NEPA</vt:lpstr>
      <vt:lpstr>NEPA</vt:lpstr>
      <vt:lpstr>When Does NEPA Apply?</vt:lpstr>
      <vt:lpstr>What must be considered?</vt:lpstr>
      <vt:lpstr>What are Classes of Actions?</vt:lpstr>
      <vt:lpstr>Categorical Exclusion (CE)</vt:lpstr>
      <vt:lpstr>What will be needed to receive the Federal Funds?</vt:lpstr>
      <vt:lpstr>Additional NEPA Resources</vt:lpstr>
      <vt:lpstr>Questions????</vt:lpstr>
      <vt:lpstr>PowerPoint Presentation</vt:lpstr>
      <vt:lpstr>FHWA’s Role</vt:lpstr>
      <vt:lpstr>NCDOT’s Role</vt:lpstr>
      <vt:lpstr>Common Terms</vt:lpstr>
      <vt:lpstr>2 CFR 200 “The Supercircular”</vt:lpstr>
      <vt:lpstr>Project/Funds Authorization</vt:lpstr>
      <vt:lpstr>Inactive Projects</vt:lpstr>
      <vt:lpstr>Review Findings</vt:lpstr>
      <vt:lpstr>Items Typically Reviewed</vt:lpstr>
      <vt:lpstr>Preliminary Project Reviews</vt:lpstr>
      <vt:lpstr>Material Certification</vt:lpstr>
      <vt:lpstr>Project Closeout &amp; Records Retention</vt:lpstr>
      <vt:lpstr>Example of Items That Are Not Eligible</vt:lpstr>
      <vt:lpstr>Don’t Be Afraid To Ask For Help!</vt:lpstr>
      <vt:lpstr>Questions?</vt:lpstr>
      <vt:lpstr>Application Overview for Local Projects </vt:lpstr>
      <vt:lpstr>PowerPoint Presentation</vt:lpstr>
      <vt:lpstr>PowerPoint Presentation</vt:lpstr>
      <vt:lpstr>CAMPO – CHANDLER HAGEN</vt:lpstr>
      <vt:lpstr>Local Programs Management Office (LPMO)</vt:lpstr>
      <vt:lpstr>DIVISION OFFICE</vt:lpstr>
      <vt:lpstr>LPMO or DIVISION</vt:lpstr>
      <vt:lpstr>Project Development Communication Protocol</vt:lpstr>
      <vt:lpstr>General Overview of Project Delivery</vt:lpstr>
      <vt:lpstr>PROJECT DELIVERY</vt:lpstr>
      <vt:lpstr>MAJOR SHOW STOPPERS</vt:lpstr>
      <vt:lpstr>MAJOR SHOW STOPPERS</vt:lpstr>
      <vt:lpstr>UNREALISTIC ESTIMATES</vt:lpstr>
      <vt:lpstr>RIGHT OF WAY ISSUES</vt:lpstr>
      <vt:lpstr>UTILITY ISSUES</vt:lpstr>
      <vt:lpstr>OTHER ADMINISTRATIVE COSTS</vt:lpstr>
      <vt:lpstr>COMMUNICATION</vt:lpstr>
      <vt:lpstr>QUESTIONS?</vt:lpstr>
      <vt:lpstr>PowerPoint Presentation</vt:lpstr>
      <vt:lpstr>PowerPoint Presentation</vt:lpstr>
      <vt:lpstr>NCDOT Right of Way</vt:lpstr>
      <vt:lpstr>Right of Way Acquisition</vt:lpstr>
      <vt:lpstr>Right of Way Acquisition</vt:lpstr>
      <vt:lpstr>Right of Way Acquisition</vt:lpstr>
      <vt:lpstr>Right of Way Acquisition</vt:lpstr>
      <vt:lpstr>Right of Way Acquisition</vt:lpstr>
      <vt:lpstr>Right of Way Certification</vt:lpstr>
      <vt:lpstr>Right of Way Certification</vt:lpstr>
      <vt:lpstr>CAMPO </vt:lpstr>
      <vt:lpstr>Application Process</vt:lpstr>
      <vt:lpstr>Application Process</vt:lpstr>
      <vt:lpstr>Scoring</vt:lpstr>
      <vt:lpstr>Scoring / Prioritization: Roadway</vt:lpstr>
      <vt:lpstr>Scoring / Prioritization: Bike/Ped</vt:lpstr>
      <vt:lpstr>Scoring / Prioritization: Transit</vt:lpstr>
      <vt:lpstr>Scoring Criteria: Local Priority</vt:lpstr>
      <vt:lpstr>Scoring Criteria: MTP/Plan Compliant</vt:lpstr>
      <vt:lpstr>Scoring Criteria: Prior Funding</vt:lpstr>
      <vt:lpstr>Scoring: Modal Effectiveness (maximum 50 points)</vt:lpstr>
      <vt:lpstr>Scoring: Roadway Effectiveness</vt:lpstr>
      <vt:lpstr>Scoring: Roadway Effectiveness</vt:lpstr>
      <vt:lpstr>Scoring: Bike/Ped Effectiveness</vt:lpstr>
      <vt:lpstr>Scoring: Bike/Ped Effectiveness</vt:lpstr>
      <vt:lpstr>Scoring: Transit Effectiveness</vt:lpstr>
      <vt:lpstr>Scoring: Transit Effectiveness</vt:lpstr>
      <vt:lpstr> Scoring: Transit Effectiveness</vt:lpstr>
      <vt:lpstr>Bundled Transit Projects: Location Requirements</vt:lpstr>
      <vt:lpstr>Equity in LAPP Scoring</vt:lpstr>
      <vt:lpstr>Equity in LAPP Scoring</vt:lpstr>
      <vt:lpstr>Equity in LAPP Scoring: Communities of Concern (CoC)</vt:lpstr>
      <vt:lpstr>Equity in LAPP Scoring: Draft Scorecard</vt:lpstr>
      <vt:lpstr>Equity in LAPP Scoring: Draft Methodology</vt:lpstr>
      <vt:lpstr>Equity in LAPP Scoring: Draft Methodology</vt:lpstr>
      <vt:lpstr>Equity in LAPP Scoring: Draft Methodology</vt:lpstr>
      <vt:lpstr>Equity in LAPP Scoring: Draft Methodology</vt:lpstr>
      <vt:lpstr>Equity in LAPP Scoring: Committee Discussion</vt:lpstr>
      <vt:lpstr> Project Scoring &amp; Prioritization </vt:lpstr>
      <vt:lpstr>Selection Process</vt:lpstr>
      <vt:lpstr>Project Reporting Requirements</vt:lpstr>
      <vt:lpstr>Important Dates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AREA MPO</dc:title>
  <dc:creator>Vetter, Gretchen</dc:creator>
  <cp:lastModifiedBy>Chandler Hagen</cp:lastModifiedBy>
  <cp:revision>65</cp:revision>
  <dcterms:created xsi:type="dcterms:W3CDTF">2017-06-13T17:35:53Z</dcterms:created>
  <dcterms:modified xsi:type="dcterms:W3CDTF">2023-08-17T14:24:37Z</dcterms:modified>
</cp:coreProperties>
</file>