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handoutMasterIdLst>
    <p:handoutMasterId r:id="rId11"/>
  </p:handoutMasterIdLst>
  <p:sldIdLst>
    <p:sldId id="257" r:id="rId2"/>
    <p:sldId id="263" r:id="rId3"/>
    <p:sldId id="272" r:id="rId4"/>
    <p:sldId id="269" r:id="rId5"/>
    <p:sldId id="271" r:id="rId6"/>
    <p:sldId id="270" r:id="rId7"/>
    <p:sldId id="260" r:id="rId8"/>
    <p:sldId id="26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A945"/>
    <a:srgbClr val="1125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73" autoAdjust="0"/>
  </p:normalViewPr>
  <p:slideViewPr>
    <p:cSldViewPr snapToGrid="0">
      <p:cViewPr varScale="1">
        <p:scale>
          <a:sx n="101" d="100"/>
          <a:sy n="101" d="100"/>
        </p:scale>
        <p:origin x="144" y="18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95" d="100"/>
          <a:sy n="95" d="100"/>
        </p:scale>
        <p:origin x="4008"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4E693BE-A899-CB9F-C5DC-C8F587DAEA4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76972F7-1E35-46E7-EA95-ED569B09CFB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07A4047-834A-064D-A722-612FEB71DF8E}" type="datetimeFigureOut">
              <a:rPr lang="en-US" smtClean="0"/>
              <a:t>4/20/2026</a:t>
            </a:fld>
            <a:endParaRPr lang="en-US"/>
          </a:p>
        </p:txBody>
      </p:sp>
      <p:sp>
        <p:nvSpPr>
          <p:cNvPr id="4" name="Footer Placeholder 3">
            <a:extLst>
              <a:ext uri="{FF2B5EF4-FFF2-40B4-BE49-F238E27FC236}">
                <a16:creationId xmlns:a16="http://schemas.microsoft.com/office/drawing/2014/main" id="{9AFB08B6-ECF3-AE3B-10F8-5D64CCC6710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05183F2-CFD0-4B0F-63B7-1DD3E427187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2D32A5D-85F7-5947-A11A-2CDA34EC6D3C}" type="slidenum">
              <a:rPr lang="en-US" smtClean="0"/>
              <a:t>‹#›</a:t>
            </a:fld>
            <a:endParaRPr lang="en-US"/>
          </a:p>
        </p:txBody>
      </p:sp>
    </p:spTree>
    <p:extLst>
      <p:ext uri="{BB962C8B-B14F-4D97-AF65-F5344CB8AC3E}">
        <p14:creationId xmlns:p14="http://schemas.microsoft.com/office/powerpoint/2010/main" val="40562934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671219-C89C-4496-B35D-0337A5BE39DB}" type="datetimeFigureOut">
              <a:rPr lang="en-US" smtClean="0"/>
              <a:t>4/20/2026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FFD76F-1D91-4276-BB73-6F39698D8FE6}" type="slidenum">
              <a:rPr lang="en-US" smtClean="0"/>
              <a:t>‹#›</a:t>
            </a:fld>
            <a:endParaRPr lang="en-US"/>
          </a:p>
        </p:txBody>
      </p:sp>
    </p:spTree>
    <p:extLst>
      <p:ext uri="{BB962C8B-B14F-4D97-AF65-F5344CB8AC3E}">
        <p14:creationId xmlns:p14="http://schemas.microsoft.com/office/powerpoint/2010/main" val="146940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descr="Logo&#10;&#10;AI-generated content may be incorrect.">
            <a:extLst>
              <a:ext uri="{FF2B5EF4-FFF2-40B4-BE49-F238E27FC236}">
                <a16:creationId xmlns:a16="http://schemas.microsoft.com/office/drawing/2014/main" id="{37BFC2EA-0AA6-F6E0-E143-F56745E90C1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Title 8">
            <a:extLst>
              <a:ext uri="{FF2B5EF4-FFF2-40B4-BE49-F238E27FC236}">
                <a16:creationId xmlns:a16="http://schemas.microsoft.com/office/drawing/2014/main" id="{7BC4348A-E524-B740-3FF7-C9FEE57BB49F}"/>
              </a:ext>
            </a:extLst>
          </p:cNvPr>
          <p:cNvSpPr>
            <a:spLocks noGrp="1"/>
          </p:cNvSpPr>
          <p:nvPr>
            <p:ph type="title" hasCustomPrompt="1"/>
          </p:nvPr>
        </p:nvSpPr>
        <p:spPr>
          <a:xfrm>
            <a:off x="838200" y="3043831"/>
            <a:ext cx="10515600" cy="770338"/>
          </a:xfrm>
          <a:prstGeom prst="rect">
            <a:avLst/>
          </a:prstGeom>
        </p:spPr>
        <p:txBody>
          <a:bodyPr/>
          <a:lstStyle>
            <a:lvl1pPr algn="ctr">
              <a:defRPr sz="6000" b="1"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TITLE</a:t>
            </a:r>
          </a:p>
        </p:txBody>
      </p:sp>
    </p:spTree>
    <p:extLst>
      <p:ext uri="{BB962C8B-B14F-4D97-AF65-F5344CB8AC3E}">
        <p14:creationId xmlns:p14="http://schemas.microsoft.com/office/powerpoint/2010/main" val="1788869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6" name="Picture 5" descr="Graphical user interface, application&#10;&#10;AI-generated content may be incorrect.">
            <a:extLst>
              <a:ext uri="{FF2B5EF4-FFF2-40B4-BE49-F238E27FC236}">
                <a16:creationId xmlns:a16="http://schemas.microsoft.com/office/drawing/2014/main" id="{0E2EF6A9-C30A-AA0E-AFC4-C3FCBB570A8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0" name="Title 8">
            <a:extLst>
              <a:ext uri="{FF2B5EF4-FFF2-40B4-BE49-F238E27FC236}">
                <a16:creationId xmlns:a16="http://schemas.microsoft.com/office/drawing/2014/main" id="{0A2637EF-BEEC-6965-8E88-12B81FB41DAC}"/>
              </a:ext>
            </a:extLst>
          </p:cNvPr>
          <p:cNvSpPr>
            <a:spLocks noGrp="1"/>
          </p:cNvSpPr>
          <p:nvPr>
            <p:ph type="title" hasCustomPrompt="1"/>
          </p:nvPr>
        </p:nvSpPr>
        <p:spPr>
          <a:xfrm>
            <a:off x="6096000" y="1806197"/>
            <a:ext cx="5449556" cy="523334"/>
          </a:xfrm>
          <a:prstGeom prst="rect">
            <a:avLst/>
          </a:prstGeom>
        </p:spPr>
        <p:txBody>
          <a:bodyPr/>
          <a:lstStyle>
            <a:lvl1pPr algn="ctr">
              <a:defRPr sz="4000" b="1" i="0">
                <a:solidFill>
                  <a:srgbClr val="112533"/>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HEADLINE</a:t>
            </a:r>
          </a:p>
        </p:txBody>
      </p:sp>
      <p:sp>
        <p:nvSpPr>
          <p:cNvPr id="2" name="Text Placeholder 13">
            <a:extLst>
              <a:ext uri="{FF2B5EF4-FFF2-40B4-BE49-F238E27FC236}">
                <a16:creationId xmlns:a16="http://schemas.microsoft.com/office/drawing/2014/main" id="{BFC325BB-73CB-3AFF-FB04-D31D1E0DC1B3}"/>
              </a:ext>
            </a:extLst>
          </p:cNvPr>
          <p:cNvSpPr>
            <a:spLocks noGrp="1"/>
          </p:cNvSpPr>
          <p:nvPr>
            <p:ph type="body" sz="quarter" idx="10"/>
          </p:nvPr>
        </p:nvSpPr>
        <p:spPr>
          <a:xfrm>
            <a:off x="1538080" y="2150446"/>
            <a:ext cx="3629821" cy="688498"/>
          </a:xfrm>
          <a:prstGeom prst="rect">
            <a:avLst/>
          </a:prstGeom>
        </p:spPr>
        <p:txBody>
          <a:bodyPr/>
          <a:lstStyle>
            <a:lvl1pPr marL="0" indent="0">
              <a:buNone/>
              <a:defRPr sz="18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edit Master text style</a:t>
            </a:r>
          </a:p>
        </p:txBody>
      </p:sp>
      <p:sp>
        <p:nvSpPr>
          <p:cNvPr id="8" name="Text Placeholder 13">
            <a:extLst>
              <a:ext uri="{FF2B5EF4-FFF2-40B4-BE49-F238E27FC236}">
                <a16:creationId xmlns:a16="http://schemas.microsoft.com/office/drawing/2014/main" id="{FF969B0A-4377-2A7B-968F-EDC4AB5F1952}"/>
              </a:ext>
            </a:extLst>
          </p:cNvPr>
          <p:cNvSpPr>
            <a:spLocks noGrp="1"/>
          </p:cNvSpPr>
          <p:nvPr>
            <p:ph type="body" sz="quarter" idx="11"/>
          </p:nvPr>
        </p:nvSpPr>
        <p:spPr>
          <a:xfrm>
            <a:off x="1538080" y="3712118"/>
            <a:ext cx="3629821" cy="688498"/>
          </a:xfrm>
          <a:prstGeom prst="rect">
            <a:avLst/>
          </a:prstGeom>
        </p:spPr>
        <p:txBody>
          <a:bodyPr/>
          <a:lstStyle>
            <a:lvl1pPr marL="0" indent="0">
              <a:buNone/>
              <a:defRPr sz="18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edit Master text style</a:t>
            </a:r>
          </a:p>
        </p:txBody>
      </p:sp>
      <p:sp>
        <p:nvSpPr>
          <p:cNvPr id="9" name="Text Placeholder 13">
            <a:extLst>
              <a:ext uri="{FF2B5EF4-FFF2-40B4-BE49-F238E27FC236}">
                <a16:creationId xmlns:a16="http://schemas.microsoft.com/office/drawing/2014/main" id="{2E19F3FE-8C29-9C81-1755-EE845DF8E48B}"/>
              </a:ext>
            </a:extLst>
          </p:cNvPr>
          <p:cNvSpPr>
            <a:spLocks noGrp="1"/>
          </p:cNvSpPr>
          <p:nvPr>
            <p:ph type="body" sz="quarter" idx="12"/>
          </p:nvPr>
        </p:nvSpPr>
        <p:spPr>
          <a:xfrm>
            <a:off x="1538080" y="5273790"/>
            <a:ext cx="3629821" cy="688498"/>
          </a:xfrm>
          <a:prstGeom prst="rect">
            <a:avLst/>
          </a:prstGeom>
        </p:spPr>
        <p:txBody>
          <a:bodyPr/>
          <a:lstStyle>
            <a:lvl1pPr marL="0" indent="0">
              <a:buNone/>
              <a:defRPr sz="18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edit Master text style</a:t>
            </a:r>
          </a:p>
        </p:txBody>
      </p:sp>
    </p:spTree>
    <p:extLst>
      <p:ext uri="{BB962C8B-B14F-4D97-AF65-F5344CB8AC3E}">
        <p14:creationId xmlns:p14="http://schemas.microsoft.com/office/powerpoint/2010/main" val="2731637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7" name="Picture 6" descr="Chart, histogram&#10;&#10;AI-generated content may be incorrect.">
            <a:extLst>
              <a:ext uri="{FF2B5EF4-FFF2-40B4-BE49-F238E27FC236}">
                <a16:creationId xmlns:a16="http://schemas.microsoft.com/office/drawing/2014/main" id="{727C9A1C-7B77-6B3B-A2C2-EFD28F9292F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Title 8">
            <a:extLst>
              <a:ext uri="{FF2B5EF4-FFF2-40B4-BE49-F238E27FC236}">
                <a16:creationId xmlns:a16="http://schemas.microsoft.com/office/drawing/2014/main" id="{0EC105FC-549C-B063-BCAE-530A1789870E}"/>
              </a:ext>
            </a:extLst>
          </p:cNvPr>
          <p:cNvSpPr>
            <a:spLocks noGrp="1"/>
          </p:cNvSpPr>
          <p:nvPr>
            <p:ph type="title" hasCustomPrompt="1"/>
          </p:nvPr>
        </p:nvSpPr>
        <p:spPr>
          <a:xfrm>
            <a:off x="247860" y="2974316"/>
            <a:ext cx="4545204" cy="454684"/>
          </a:xfrm>
          <a:prstGeom prst="rect">
            <a:avLst/>
          </a:prstGeom>
        </p:spPr>
        <p:txBody>
          <a:bodyPr/>
          <a:lstStyle>
            <a:lvl1pPr algn="ctr">
              <a:defRPr sz="4000" b="1"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HEADLINE</a:t>
            </a:r>
          </a:p>
        </p:txBody>
      </p:sp>
      <p:sp>
        <p:nvSpPr>
          <p:cNvPr id="3" name="Text Placeholder 13">
            <a:extLst>
              <a:ext uri="{FF2B5EF4-FFF2-40B4-BE49-F238E27FC236}">
                <a16:creationId xmlns:a16="http://schemas.microsoft.com/office/drawing/2014/main" id="{207F013B-28CC-61E5-F36E-918AEAC52CAD}"/>
              </a:ext>
            </a:extLst>
          </p:cNvPr>
          <p:cNvSpPr>
            <a:spLocks noGrp="1"/>
          </p:cNvSpPr>
          <p:nvPr>
            <p:ph type="body" sz="quarter" idx="11"/>
          </p:nvPr>
        </p:nvSpPr>
        <p:spPr>
          <a:xfrm>
            <a:off x="5562180" y="1393406"/>
            <a:ext cx="5027525" cy="4216283"/>
          </a:xfrm>
          <a:prstGeom prst="rect">
            <a:avLst/>
          </a:prstGeom>
        </p:spPr>
        <p:txBody>
          <a:bodyPr/>
          <a:lstStyle>
            <a:lvl1pPr marL="0" indent="0">
              <a:buNone/>
              <a:defRPr sz="1400">
                <a:solidFill>
                  <a:srgbClr val="112533"/>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edit Master text style</a:t>
            </a:r>
          </a:p>
        </p:txBody>
      </p:sp>
    </p:spTree>
    <p:extLst>
      <p:ext uri="{BB962C8B-B14F-4D97-AF65-F5344CB8AC3E}">
        <p14:creationId xmlns:p14="http://schemas.microsoft.com/office/powerpoint/2010/main" val="888528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descr="Graphical user interface, application&#10;&#10;AI-generated content may be incorrect.">
            <a:extLst>
              <a:ext uri="{FF2B5EF4-FFF2-40B4-BE49-F238E27FC236}">
                <a16:creationId xmlns:a16="http://schemas.microsoft.com/office/drawing/2014/main" id="{5F3B5885-B8C5-5E15-3D95-E7F77D29004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itle 8">
            <a:extLst>
              <a:ext uri="{FF2B5EF4-FFF2-40B4-BE49-F238E27FC236}">
                <a16:creationId xmlns:a16="http://schemas.microsoft.com/office/drawing/2014/main" id="{328382F0-F71C-C6C7-3253-CD85D23EA4C0}"/>
              </a:ext>
            </a:extLst>
          </p:cNvPr>
          <p:cNvSpPr>
            <a:spLocks noGrp="1"/>
          </p:cNvSpPr>
          <p:nvPr>
            <p:ph type="title" hasCustomPrompt="1"/>
          </p:nvPr>
        </p:nvSpPr>
        <p:spPr>
          <a:xfrm>
            <a:off x="1009021" y="2149527"/>
            <a:ext cx="2909835" cy="523334"/>
          </a:xfrm>
          <a:prstGeom prst="rect">
            <a:avLst/>
          </a:prstGeom>
        </p:spPr>
        <p:txBody>
          <a:bodyPr/>
          <a:lstStyle>
            <a:lvl1pPr algn="l">
              <a:defRPr sz="4000" b="1" i="0">
                <a:solidFill>
                  <a:srgbClr val="112533"/>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HEADLINE</a:t>
            </a:r>
          </a:p>
        </p:txBody>
      </p:sp>
      <p:sp>
        <p:nvSpPr>
          <p:cNvPr id="15" name="Text Placeholder 13">
            <a:extLst>
              <a:ext uri="{FF2B5EF4-FFF2-40B4-BE49-F238E27FC236}">
                <a16:creationId xmlns:a16="http://schemas.microsoft.com/office/drawing/2014/main" id="{8A109E89-C457-6F26-81FC-CF3AD6CBB04E}"/>
              </a:ext>
            </a:extLst>
          </p:cNvPr>
          <p:cNvSpPr>
            <a:spLocks noGrp="1"/>
          </p:cNvSpPr>
          <p:nvPr>
            <p:ph type="body" sz="quarter" idx="10"/>
          </p:nvPr>
        </p:nvSpPr>
        <p:spPr>
          <a:xfrm>
            <a:off x="1009650" y="3616325"/>
            <a:ext cx="6837363" cy="2371725"/>
          </a:xfrm>
          <a:prstGeom prst="rect">
            <a:avLst/>
          </a:prstGeom>
        </p:spPr>
        <p:txBody>
          <a:bodyPr/>
          <a:lstStyle>
            <a:lvl1pPr marL="0" indent="0">
              <a:buNone/>
              <a:defRPr sz="1800">
                <a:solidFill>
                  <a:srgbClr val="112533"/>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edit Master text style</a:t>
            </a:r>
          </a:p>
        </p:txBody>
      </p:sp>
    </p:spTree>
    <p:extLst>
      <p:ext uri="{BB962C8B-B14F-4D97-AF65-F5344CB8AC3E}">
        <p14:creationId xmlns:p14="http://schemas.microsoft.com/office/powerpoint/2010/main" val="600280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descr="A picture containing shape&#10;&#10;AI-generated content may be incorrect.">
            <a:extLst>
              <a:ext uri="{FF2B5EF4-FFF2-40B4-BE49-F238E27FC236}">
                <a16:creationId xmlns:a16="http://schemas.microsoft.com/office/drawing/2014/main" id="{24E7B1AB-FDE9-9074-2414-8DB75717F7D6}"/>
              </a:ext>
            </a:extLst>
          </p:cNvPr>
          <p:cNvPicPr>
            <a:picLocks noChangeAspect="1"/>
          </p:cNvPicPr>
          <p:nvPr userDrawn="1"/>
        </p:nvPicPr>
        <p:blipFill>
          <a:blip r:embed="rId2"/>
          <a:stretch>
            <a:fillRect/>
          </a:stretch>
        </p:blipFill>
        <p:spPr>
          <a:xfrm>
            <a:off x="-1" y="0"/>
            <a:ext cx="12192001" cy="6858001"/>
          </a:xfrm>
          <a:prstGeom prst="rect">
            <a:avLst/>
          </a:prstGeom>
        </p:spPr>
      </p:pic>
      <p:sp>
        <p:nvSpPr>
          <p:cNvPr id="6" name="Title 8">
            <a:extLst>
              <a:ext uri="{FF2B5EF4-FFF2-40B4-BE49-F238E27FC236}">
                <a16:creationId xmlns:a16="http://schemas.microsoft.com/office/drawing/2014/main" id="{A3FC42D9-5A55-E105-CC25-E7D9FB3D9618}"/>
              </a:ext>
            </a:extLst>
          </p:cNvPr>
          <p:cNvSpPr>
            <a:spLocks noGrp="1"/>
          </p:cNvSpPr>
          <p:nvPr>
            <p:ph type="title" hasCustomPrompt="1"/>
          </p:nvPr>
        </p:nvSpPr>
        <p:spPr>
          <a:xfrm>
            <a:off x="1009021" y="2536390"/>
            <a:ext cx="2909835" cy="523334"/>
          </a:xfrm>
          <a:prstGeom prst="rect">
            <a:avLst/>
          </a:prstGeom>
        </p:spPr>
        <p:txBody>
          <a:bodyPr/>
          <a:lstStyle>
            <a:lvl1pPr algn="l">
              <a:defRPr sz="4000" b="1" i="0">
                <a:solidFill>
                  <a:srgbClr val="112533"/>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HEADLINE</a:t>
            </a:r>
          </a:p>
        </p:txBody>
      </p:sp>
      <p:sp>
        <p:nvSpPr>
          <p:cNvPr id="2" name="Text Placeholder 13">
            <a:extLst>
              <a:ext uri="{FF2B5EF4-FFF2-40B4-BE49-F238E27FC236}">
                <a16:creationId xmlns:a16="http://schemas.microsoft.com/office/drawing/2014/main" id="{AEFF9B64-1749-17C0-9FF7-DB7ACD3DA3CF}"/>
              </a:ext>
            </a:extLst>
          </p:cNvPr>
          <p:cNvSpPr>
            <a:spLocks noGrp="1"/>
          </p:cNvSpPr>
          <p:nvPr>
            <p:ph type="body" sz="quarter" idx="10"/>
          </p:nvPr>
        </p:nvSpPr>
        <p:spPr>
          <a:xfrm>
            <a:off x="1009022" y="3783047"/>
            <a:ext cx="6054970" cy="2371725"/>
          </a:xfrm>
          <a:prstGeom prst="rect">
            <a:avLst/>
          </a:prstGeom>
        </p:spPr>
        <p:txBody>
          <a:bodyPr/>
          <a:lstStyle>
            <a:lvl1pPr marL="0" indent="0">
              <a:buNone/>
              <a:defRPr sz="1800">
                <a:solidFill>
                  <a:srgbClr val="112533"/>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edit Master text style</a:t>
            </a:r>
          </a:p>
        </p:txBody>
      </p:sp>
    </p:spTree>
    <p:extLst>
      <p:ext uri="{BB962C8B-B14F-4D97-AF65-F5344CB8AC3E}">
        <p14:creationId xmlns:p14="http://schemas.microsoft.com/office/powerpoint/2010/main" val="1668457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3" descr="A picture containing application&#10;&#10;AI-generated content may be incorrect.">
            <a:extLst>
              <a:ext uri="{FF2B5EF4-FFF2-40B4-BE49-F238E27FC236}">
                <a16:creationId xmlns:a16="http://schemas.microsoft.com/office/drawing/2014/main" id="{5FC40234-425E-0E65-CC6F-A5EB20CB259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Title 8">
            <a:extLst>
              <a:ext uri="{FF2B5EF4-FFF2-40B4-BE49-F238E27FC236}">
                <a16:creationId xmlns:a16="http://schemas.microsoft.com/office/drawing/2014/main" id="{DCC71537-5476-8AA9-117A-599BEFC3BDE8}"/>
              </a:ext>
            </a:extLst>
          </p:cNvPr>
          <p:cNvSpPr>
            <a:spLocks noGrp="1"/>
          </p:cNvSpPr>
          <p:nvPr>
            <p:ph type="title" hasCustomPrompt="1"/>
          </p:nvPr>
        </p:nvSpPr>
        <p:spPr>
          <a:xfrm>
            <a:off x="225878" y="1216471"/>
            <a:ext cx="2909835" cy="523334"/>
          </a:xfrm>
          <a:prstGeom prst="rect">
            <a:avLst/>
          </a:prstGeom>
        </p:spPr>
        <p:txBody>
          <a:bodyPr/>
          <a:lstStyle>
            <a:lvl1pPr algn="l">
              <a:defRPr sz="4000" b="1"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HEADLINE</a:t>
            </a:r>
          </a:p>
        </p:txBody>
      </p:sp>
      <p:sp>
        <p:nvSpPr>
          <p:cNvPr id="2" name="Text Placeholder 13">
            <a:extLst>
              <a:ext uri="{FF2B5EF4-FFF2-40B4-BE49-F238E27FC236}">
                <a16:creationId xmlns:a16="http://schemas.microsoft.com/office/drawing/2014/main" id="{E481D18D-0A50-9AB4-9CC6-1713F55D9590}"/>
              </a:ext>
            </a:extLst>
          </p:cNvPr>
          <p:cNvSpPr>
            <a:spLocks noGrp="1"/>
          </p:cNvSpPr>
          <p:nvPr>
            <p:ph type="body" sz="quarter" idx="10"/>
          </p:nvPr>
        </p:nvSpPr>
        <p:spPr>
          <a:xfrm>
            <a:off x="225878" y="2422472"/>
            <a:ext cx="2989593" cy="3872822"/>
          </a:xfrm>
          <a:prstGeom prst="rect">
            <a:avLst/>
          </a:prstGeom>
        </p:spPr>
        <p:txBody>
          <a:bodyPr/>
          <a:lstStyle>
            <a:lvl1pPr marL="0" indent="0">
              <a:buNone/>
              <a:defRPr sz="18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edit Master text style</a:t>
            </a:r>
          </a:p>
        </p:txBody>
      </p:sp>
    </p:spTree>
    <p:extLst>
      <p:ext uri="{BB962C8B-B14F-4D97-AF65-F5344CB8AC3E}">
        <p14:creationId xmlns:p14="http://schemas.microsoft.com/office/powerpoint/2010/main" val="2080808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4" name="Picture 3" descr="Chart, bubble chart&#10;&#10;AI-generated content may be incorrect.">
            <a:extLst>
              <a:ext uri="{FF2B5EF4-FFF2-40B4-BE49-F238E27FC236}">
                <a16:creationId xmlns:a16="http://schemas.microsoft.com/office/drawing/2014/main" id="{D8C08FFD-73DF-F169-D6FE-C76297A5243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Title 8">
            <a:extLst>
              <a:ext uri="{FF2B5EF4-FFF2-40B4-BE49-F238E27FC236}">
                <a16:creationId xmlns:a16="http://schemas.microsoft.com/office/drawing/2014/main" id="{EE31A152-EC6B-3154-2A20-CAFE107271F8}"/>
              </a:ext>
            </a:extLst>
          </p:cNvPr>
          <p:cNvSpPr>
            <a:spLocks noGrp="1"/>
          </p:cNvSpPr>
          <p:nvPr>
            <p:ph type="title" hasCustomPrompt="1"/>
          </p:nvPr>
        </p:nvSpPr>
        <p:spPr>
          <a:xfrm>
            <a:off x="2912765" y="562706"/>
            <a:ext cx="6366469" cy="523334"/>
          </a:xfrm>
          <a:prstGeom prst="rect">
            <a:avLst/>
          </a:prstGeom>
        </p:spPr>
        <p:txBody>
          <a:bodyPr/>
          <a:lstStyle>
            <a:lvl1pPr algn="ctr">
              <a:defRPr sz="4000" b="1" i="0">
                <a:solidFill>
                  <a:srgbClr val="112533"/>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HEADLINE</a:t>
            </a:r>
          </a:p>
        </p:txBody>
      </p:sp>
      <p:sp>
        <p:nvSpPr>
          <p:cNvPr id="2" name="Text Placeholder 13">
            <a:extLst>
              <a:ext uri="{FF2B5EF4-FFF2-40B4-BE49-F238E27FC236}">
                <a16:creationId xmlns:a16="http://schemas.microsoft.com/office/drawing/2014/main" id="{FF207E0E-A10B-51C0-EA2C-C9C55AA82310}"/>
              </a:ext>
            </a:extLst>
          </p:cNvPr>
          <p:cNvSpPr>
            <a:spLocks noGrp="1"/>
          </p:cNvSpPr>
          <p:nvPr>
            <p:ph type="body" sz="quarter" idx="10"/>
          </p:nvPr>
        </p:nvSpPr>
        <p:spPr>
          <a:xfrm>
            <a:off x="2783177" y="2630563"/>
            <a:ext cx="3874477" cy="1214533"/>
          </a:xfrm>
          <a:prstGeom prst="rect">
            <a:avLst/>
          </a:prstGeom>
        </p:spPr>
        <p:txBody>
          <a:bodyPr/>
          <a:lstStyle>
            <a:lvl1pPr marL="0" indent="0">
              <a:buNone/>
              <a:defRPr sz="1400">
                <a:solidFill>
                  <a:srgbClr val="112533"/>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edit Master text style</a:t>
            </a:r>
          </a:p>
        </p:txBody>
      </p:sp>
      <p:sp>
        <p:nvSpPr>
          <p:cNvPr id="18" name="Text Placeholder 13">
            <a:extLst>
              <a:ext uri="{FF2B5EF4-FFF2-40B4-BE49-F238E27FC236}">
                <a16:creationId xmlns:a16="http://schemas.microsoft.com/office/drawing/2014/main" id="{24E68678-B600-834E-4B58-A08ABB40E271}"/>
              </a:ext>
            </a:extLst>
          </p:cNvPr>
          <p:cNvSpPr>
            <a:spLocks noGrp="1"/>
          </p:cNvSpPr>
          <p:nvPr>
            <p:ph type="body" sz="quarter" idx="11"/>
          </p:nvPr>
        </p:nvSpPr>
        <p:spPr>
          <a:xfrm>
            <a:off x="8056756" y="2630563"/>
            <a:ext cx="3874477" cy="1214533"/>
          </a:xfrm>
          <a:prstGeom prst="rect">
            <a:avLst/>
          </a:prstGeom>
        </p:spPr>
        <p:txBody>
          <a:bodyPr/>
          <a:lstStyle>
            <a:lvl1pPr marL="0" indent="0">
              <a:buNone/>
              <a:defRPr sz="1400">
                <a:solidFill>
                  <a:srgbClr val="112533"/>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edit Master text style</a:t>
            </a:r>
          </a:p>
        </p:txBody>
      </p:sp>
      <p:sp>
        <p:nvSpPr>
          <p:cNvPr id="20" name="Text Placeholder 13">
            <a:extLst>
              <a:ext uri="{FF2B5EF4-FFF2-40B4-BE49-F238E27FC236}">
                <a16:creationId xmlns:a16="http://schemas.microsoft.com/office/drawing/2014/main" id="{2F97B4F4-5569-E0E7-85FC-B02A7A0C725D}"/>
              </a:ext>
            </a:extLst>
          </p:cNvPr>
          <p:cNvSpPr>
            <a:spLocks noGrp="1"/>
          </p:cNvSpPr>
          <p:nvPr>
            <p:ph type="body" sz="quarter" idx="12"/>
          </p:nvPr>
        </p:nvSpPr>
        <p:spPr>
          <a:xfrm>
            <a:off x="2783177" y="4549798"/>
            <a:ext cx="3874477" cy="1214533"/>
          </a:xfrm>
          <a:prstGeom prst="rect">
            <a:avLst/>
          </a:prstGeom>
        </p:spPr>
        <p:txBody>
          <a:bodyPr/>
          <a:lstStyle>
            <a:lvl1pPr marL="0" indent="0">
              <a:buNone/>
              <a:defRPr sz="1400">
                <a:solidFill>
                  <a:srgbClr val="112533"/>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edit Master text style</a:t>
            </a:r>
          </a:p>
        </p:txBody>
      </p:sp>
      <p:sp>
        <p:nvSpPr>
          <p:cNvPr id="22" name="Text Placeholder 13">
            <a:extLst>
              <a:ext uri="{FF2B5EF4-FFF2-40B4-BE49-F238E27FC236}">
                <a16:creationId xmlns:a16="http://schemas.microsoft.com/office/drawing/2014/main" id="{24FC10EE-963A-CEC1-E030-69AA851CF449}"/>
              </a:ext>
            </a:extLst>
          </p:cNvPr>
          <p:cNvSpPr>
            <a:spLocks noGrp="1"/>
          </p:cNvSpPr>
          <p:nvPr>
            <p:ph type="body" sz="quarter" idx="13"/>
          </p:nvPr>
        </p:nvSpPr>
        <p:spPr>
          <a:xfrm>
            <a:off x="8048297" y="4549798"/>
            <a:ext cx="3874477" cy="1214533"/>
          </a:xfrm>
          <a:prstGeom prst="rect">
            <a:avLst/>
          </a:prstGeom>
        </p:spPr>
        <p:txBody>
          <a:bodyPr/>
          <a:lstStyle>
            <a:lvl1pPr marL="0" indent="0">
              <a:buNone/>
              <a:defRPr sz="1400">
                <a:solidFill>
                  <a:srgbClr val="112533"/>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edit Master text style</a:t>
            </a:r>
          </a:p>
        </p:txBody>
      </p:sp>
    </p:spTree>
    <p:extLst>
      <p:ext uri="{BB962C8B-B14F-4D97-AF65-F5344CB8AC3E}">
        <p14:creationId xmlns:p14="http://schemas.microsoft.com/office/powerpoint/2010/main" val="3176131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6" name="Picture 5" descr="A picture containing icon&#10;&#10;AI-generated content may be incorrect.">
            <a:extLst>
              <a:ext uri="{FF2B5EF4-FFF2-40B4-BE49-F238E27FC236}">
                <a16:creationId xmlns:a16="http://schemas.microsoft.com/office/drawing/2014/main" id="{0FA13100-F353-7C62-B0DE-AB0779C4781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itle 8">
            <a:extLst>
              <a:ext uri="{FF2B5EF4-FFF2-40B4-BE49-F238E27FC236}">
                <a16:creationId xmlns:a16="http://schemas.microsoft.com/office/drawing/2014/main" id="{49F6C624-7EA9-61BC-4FBF-73D2485579A2}"/>
              </a:ext>
            </a:extLst>
          </p:cNvPr>
          <p:cNvSpPr>
            <a:spLocks noGrp="1"/>
          </p:cNvSpPr>
          <p:nvPr>
            <p:ph type="title" hasCustomPrompt="1"/>
          </p:nvPr>
        </p:nvSpPr>
        <p:spPr>
          <a:xfrm>
            <a:off x="1049214" y="3603819"/>
            <a:ext cx="2909835" cy="523334"/>
          </a:xfrm>
          <a:prstGeom prst="rect">
            <a:avLst/>
          </a:prstGeom>
        </p:spPr>
        <p:txBody>
          <a:bodyPr/>
          <a:lstStyle>
            <a:lvl1pPr algn="l">
              <a:defRPr sz="4000" b="1"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HEADLINE</a:t>
            </a:r>
          </a:p>
        </p:txBody>
      </p:sp>
      <p:sp>
        <p:nvSpPr>
          <p:cNvPr id="2" name="Text Placeholder 13">
            <a:extLst>
              <a:ext uri="{FF2B5EF4-FFF2-40B4-BE49-F238E27FC236}">
                <a16:creationId xmlns:a16="http://schemas.microsoft.com/office/drawing/2014/main" id="{7BE124DA-D858-B966-D86F-77BF43569744}"/>
              </a:ext>
            </a:extLst>
          </p:cNvPr>
          <p:cNvSpPr>
            <a:spLocks noGrp="1"/>
          </p:cNvSpPr>
          <p:nvPr>
            <p:ph type="body" sz="quarter" idx="10"/>
          </p:nvPr>
        </p:nvSpPr>
        <p:spPr>
          <a:xfrm>
            <a:off x="4601202" y="3989195"/>
            <a:ext cx="2989593" cy="2557307"/>
          </a:xfrm>
          <a:prstGeom prst="rect">
            <a:avLst/>
          </a:prstGeom>
        </p:spPr>
        <p:txBody>
          <a:bodyPr/>
          <a:lstStyle>
            <a:lvl1pPr marL="0" indent="0">
              <a:buNone/>
              <a:defRPr sz="18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edit Master text style</a:t>
            </a:r>
          </a:p>
        </p:txBody>
      </p:sp>
      <p:sp>
        <p:nvSpPr>
          <p:cNvPr id="3" name="Text Placeholder 13">
            <a:extLst>
              <a:ext uri="{FF2B5EF4-FFF2-40B4-BE49-F238E27FC236}">
                <a16:creationId xmlns:a16="http://schemas.microsoft.com/office/drawing/2014/main" id="{A2FDED80-BB66-3D08-600D-DF5C54A88DA6}"/>
              </a:ext>
            </a:extLst>
          </p:cNvPr>
          <p:cNvSpPr>
            <a:spLocks noGrp="1"/>
          </p:cNvSpPr>
          <p:nvPr>
            <p:ph type="body" sz="quarter" idx="11"/>
          </p:nvPr>
        </p:nvSpPr>
        <p:spPr>
          <a:xfrm>
            <a:off x="8042389" y="3989194"/>
            <a:ext cx="2989593" cy="2557307"/>
          </a:xfrm>
          <a:prstGeom prst="rect">
            <a:avLst/>
          </a:prstGeom>
        </p:spPr>
        <p:txBody>
          <a:bodyPr/>
          <a:lstStyle>
            <a:lvl1pPr marL="0" indent="0">
              <a:buNone/>
              <a:defRPr sz="18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edit Master text style</a:t>
            </a:r>
          </a:p>
        </p:txBody>
      </p:sp>
    </p:spTree>
    <p:extLst>
      <p:ext uri="{BB962C8B-B14F-4D97-AF65-F5344CB8AC3E}">
        <p14:creationId xmlns:p14="http://schemas.microsoft.com/office/powerpoint/2010/main" val="893239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4" name="Picture 3" descr="Shape&#10;&#10;AI-generated content may be incorrect.">
            <a:extLst>
              <a:ext uri="{FF2B5EF4-FFF2-40B4-BE49-F238E27FC236}">
                <a16:creationId xmlns:a16="http://schemas.microsoft.com/office/drawing/2014/main" id="{F9D23A39-8B16-B5C7-9B20-958DAEB2B370}"/>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357363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5" name="Picture 4" descr="Graphical user interface&#10;&#10;AI-generated content may be incorrect.">
            <a:extLst>
              <a:ext uri="{FF2B5EF4-FFF2-40B4-BE49-F238E27FC236}">
                <a16:creationId xmlns:a16="http://schemas.microsoft.com/office/drawing/2014/main" id="{2BA1FE25-ADBB-B442-B54D-5302B58EC37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Title 8">
            <a:extLst>
              <a:ext uri="{FF2B5EF4-FFF2-40B4-BE49-F238E27FC236}">
                <a16:creationId xmlns:a16="http://schemas.microsoft.com/office/drawing/2014/main" id="{1D84557F-0ABF-EF94-3796-F0D5C1BA86C3}"/>
              </a:ext>
            </a:extLst>
          </p:cNvPr>
          <p:cNvSpPr>
            <a:spLocks noGrp="1"/>
          </p:cNvSpPr>
          <p:nvPr>
            <p:ph type="title" hasCustomPrompt="1"/>
          </p:nvPr>
        </p:nvSpPr>
        <p:spPr>
          <a:xfrm>
            <a:off x="199710" y="1838847"/>
            <a:ext cx="3417697" cy="523334"/>
          </a:xfrm>
          <a:prstGeom prst="rect">
            <a:avLst/>
          </a:prstGeom>
        </p:spPr>
        <p:txBody>
          <a:bodyPr/>
          <a:lstStyle>
            <a:lvl1pPr algn="l">
              <a:defRPr sz="4000" b="1" i="0">
                <a:solidFill>
                  <a:srgbClr val="112533"/>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HEADLINE</a:t>
            </a:r>
          </a:p>
        </p:txBody>
      </p:sp>
      <p:sp>
        <p:nvSpPr>
          <p:cNvPr id="2" name="Text Placeholder 13">
            <a:extLst>
              <a:ext uri="{FF2B5EF4-FFF2-40B4-BE49-F238E27FC236}">
                <a16:creationId xmlns:a16="http://schemas.microsoft.com/office/drawing/2014/main" id="{FB660D7B-5AA4-8E1B-6DBE-3EA0F04FBA52}"/>
              </a:ext>
            </a:extLst>
          </p:cNvPr>
          <p:cNvSpPr>
            <a:spLocks noGrp="1"/>
          </p:cNvSpPr>
          <p:nvPr>
            <p:ph type="body" sz="quarter" idx="10"/>
          </p:nvPr>
        </p:nvSpPr>
        <p:spPr>
          <a:xfrm>
            <a:off x="413761" y="3647551"/>
            <a:ext cx="4911865" cy="2873829"/>
          </a:xfrm>
          <a:prstGeom prst="rect">
            <a:avLst/>
          </a:prstGeom>
        </p:spPr>
        <p:txBody>
          <a:bodyPr/>
          <a:lstStyle>
            <a:lvl1pPr marL="0" indent="0">
              <a:buNone/>
              <a:defRPr sz="18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edit Master text style</a:t>
            </a:r>
          </a:p>
        </p:txBody>
      </p:sp>
      <p:sp>
        <p:nvSpPr>
          <p:cNvPr id="3" name="Text Placeholder 13">
            <a:extLst>
              <a:ext uri="{FF2B5EF4-FFF2-40B4-BE49-F238E27FC236}">
                <a16:creationId xmlns:a16="http://schemas.microsoft.com/office/drawing/2014/main" id="{0AE00790-6804-E414-7C27-A8A29D9EFE7B}"/>
              </a:ext>
            </a:extLst>
          </p:cNvPr>
          <p:cNvSpPr>
            <a:spLocks noGrp="1"/>
          </p:cNvSpPr>
          <p:nvPr>
            <p:ph type="body" sz="quarter" idx="11"/>
          </p:nvPr>
        </p:nvSpPr>
        <p:spPr>
          <a:xfrm>
            <a:off x="6096000" y="3647551"/>
            <a:ext cx="5027525" cy="2873829"/>
          </a:xfrm>
          <a:prstGeom prst="rect">
            <a:avLst/>
          </a:prstGeom>
        </p:spPr>
        <p:txBody>
          <a:bodyPr/>
          <a:lstStyle>
            <a:lvl1pPr marL="0" indent="0">
              <a:buNone/>
              <a:defRPr sz="1400">
                <a:solidFill>
                  <a:srgbClr val="112533"/>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edit Master text style</a:t>
            </a:r>
          </a:p>
        </p:txBody>
      </p:sp>
    </p:spTree>
    <p:extLst>
      <p:ext uri="{BB962C8B-B14F-4D97-AF65-F5344CB8AC3E}">
        <p14:creationId xmlns:p14="http://schemas.microsoft.com/office/powerpoint/2010/main" val="3869858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5" name="Picture 4" descr="Shape, rectangle&#10;&#10;AI-generated content may be incorrect.">
            <a:extLst>
              <a:ext uri="{FF2B5EF4-FFF2-40B4-BE49-F238E27FC236}">
                <a16:creationId xmlns:a16="http://schemas.microsoft.com/office/drawing/2014/main" id="{4F241AAF-62FA-E5DA-AE3D-952DE96E6AF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Title 8">
            <a:extLst>
              <a:ext uri="{FF2B5EF4-FFF2-40B4-BE49-F238E27FC236}">
                <a16:creationId xmlns:a16="http://schemas.microsoft.com/office/drawing/2014/main" id="{349F15B2-60ED-29AE-3649-EE35D2FCB41F}"/>
              </a:ext>
            </a:extLst>
          </p:cNvPr>
          <p:cNvSpPr>
            <a:spLocks noGrp="1"/>
          </p:cNvSpPr>
          <p:nvPr>
            <p:ph type="title" hasCustomPrompt="1"/>
          </p:nvPr>
        </p:nvSpPr>
        <p:spPr>
          <a:xfrm>
            <a:off x="2646902" y="2669322"/>
            <a:ext cx="6899032" cy="523334"/>
          </a:xfrm>
          <a:prstGeom prst="rect">
            <a:avLst/>
          </a:prstGeom>
        </p:spPr>
        <p:txBody>
          <a:bodyPr/>
          <a:lstStyle>
            <a:lvl1pPr algn="ctr">
              <a:defRPr sz="4000" b="1"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HEADLINE</a:t>
            </a:r>
          </a:p>
        </p:txBody>
      </p:sp>
      <p:sp>
        <p:nvSpPr>
          <p:cNvPr id="2" name="Text Placeholder 13">
            <a:extLst>
              <a:ext uri="{FF2B5EF4-FFF2-40B4-BE49-F238E27FC236}">
                <a16:creationId xmlns:a16="http://schemas.microsoft.com/office/drawing/2014/main" id="{DEEA72ED-F51D-EC8A-8605-1E38A32D053B}"/>
              </a:ext>
            </a:extLst>
          </p:cNvPr>
          <p:cNvSpPr>
            <a:spLocks noGrp="1"/>
          </p:cNvSpPr>
          <p:nvPr>
            <p:ph type="body" sz="quarter" idx="11"/>
          </p:nvPr>
        </p:nvSpPr>
        <p:spPr>
          <a:xfrm>
            <a:off x="1419115" y="4997109"/>
            <a:ext cx="4300279" cy="1322071"/>
          </a:xfrm>
          <a:prstGeom prst="rect">
            <a:avLst/>
          </a:prstGeom>
        </p:spPr>
        <p:txBody>
          <a:bodyPr/>
          <a:lstStyle>
            <a:lvl1pPr marL="0" indent="0" algn="ctr">
              <a:buNone/>
              <a:defRPr sz="1400">
                <a:solidFill>
                  <a:srgbClr val="112533"/>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edit Master text style</a:t>
            </a:r>
          </a:p>
        </p:txBody>
      </p:sp>
      <p:sp>
        <p:nvSpPr>
          <p:cNvPr id="3" name="Text Placeholder 13">
            <a:extLst>
              <a:ext uri="{FF2B5EF4-FFF2-40B4-BE49-F238E27FC236}">
                <a16:creationId xmlns:a16="http://schemas.microsoft.com/office/drawing/2014/main" id="{1D5E4DF3-36AA-1A48-C4CB-4E565D030903}"/>
              </a:ext>
            </a:extLst>
          </p:cNvPr>
          <p:cNvSpPr>
            <a:spLocks noGrp="1"/>
          </p:cNvSpPr>
          <p:nvPr>
            <p:ph type="body" sz="quarter" idx="12"/>
          </p:nvPr>
        </p:nvSpPr>
        <p:spPr>
          <a:xfrm>
            <a:off x="6403098" y="4997109"/>
            <a:ext cx="4300279" cy="1322071"/>
          </a:xfrm>
          <a:prstGeom prst="rect">
            <a:avLst/>
          </a:prstGeom>
        </p:spPr>
        <p:txBody>
          <a:bodyPr/>
          <a:lstStyle>
            <a:lvl1pPr marL="0" indent="0" algn="ctr">
              <a:buNone/>
              <a:defRPr sz="1400">
                <a:solidFill>
                  <a:srgbClr val="112533"/>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edit Master text style</a:t>
            </a:r>
          </a:p>
        </p:txBody>
      </p:sp>
    </p:spTree>
    <p:extLst>
      <p:ext uri="{BB962C8B-B14F-4D97-AF65-F5344CB8AC3E}">
        <p14:creationId xmlns:p14="http://schemas.microsoft.com/office/powerpoint/2010/main" val="3726994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512492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emf"/><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BA9FA-7036-0945-2805-EA99E1F61E83}"/>
              </a:ext>
            </a:extLst>
          </p:cNvPr>
          <p:cNvSpPr>
            <a:spLocks noGrp="1"/>
          </p:cNvSpPr>
          <p:nvPr>
            <p:ph type="title"/>
          </p:nvPr>
        </p:nvSpPr>
        <p:spPr/>
        <p:txBody>
          <a:bodyPr/>
          <a:lstStyle/>
          <a:p>
            <a:r>
              <a:rPr lang="en-US" sz="3600" dirty="0"/>
              <a:t>FY 2027 Work Plan Project Agreement Groupings and Reporting Deliverables</a:t>
            </a:r>
          </a:p>
        </p:txBody>
      </p:sp>
      <p:pic>
        <p:nvPicPr>
          <p:cNvPr id="4" name="Picture 3" descr="Tax District Administration">
            <a:extLst>
              <a:ext uri="{FF2B5EF4-FFF2-40B4-BE49-F238E27FC236}">
                <a16:creationId xmlns:a16="http://schemas.microsoft.com/office/drawing/2014/main" id="{C368E28E-512C-86DD-486A-749BDA123E97}"/>
              </a:ext>
            </a:extLst>
          </p:cNvPr>
          <p:cNvPicPr>
            <a:picLocks noChangeAspect="1"/>
          </p:cNvPicPr>
          <p:nvPr/>
        </p:nvPicPr>
        <p:blipFill>
          <a:blip r:embed="rId2"/>
          <a:stretch>
            <a:fillRect/>
          </a:stretch>
        </p:blipFill>
        <p:spPr>
          <a:xfrm>
            <a:off x="741134" y="625928"/>
            <a:ext cx="2067379" cy="115568"/>
          </a:xfrm>
          <a:prstGeom prst="rect">
            <a:avLst/>
          </a:prstGeom>
        </p:spPr>
      </p:pic>
      <p:sp>
        <p:nvSpPr>
          <p:cNvPr id="5" name="Rectangle 4" descr="object include a Wake County map">
            <a:extLst>
              <a:ext uri="{FF2B5EF4-FFF2-40B4-BE49-F238E27FC236}">
                <a16:creationId xmlns:a16="http://schemas.microsoft.com/office/drawing/2014/main" id="{244A8657-FF66-8298-2DB8-CFD1067803AD}"/>
              </a:ext>
              <a:ext uri="{C183D7F6-B498-43B3-948B-1728B52AA6E4}">
                <adec:decorative xmlns:adec="http://schemas.microsoft.com/office/drawing/2017/decorative" val="0"/>
              </a:ext>
            </a:extLst>
          </p:cNvPr>
          <p:cNvSpPr/>
          <p:nvPr/>
        </p:nvSpPr>
        <p:spPr>
          <a:xfrm>
            <a:off x="527092" y="5585741"/>
            <a:ext cx="5568908" cy="646331"/>
          </a:xfrm>
          <a:prstGeom prst="rect">
            <a:avLst/>
          </a:prstGeom>
        </p:spPr>
        <p:txBody>
          <a:bodyPr wrap="square">
            <a:spAutoFit/>
          </a:bodyPr>
          <a:lstStyle/>
          <a:p>
            <a:pPr>
              <a:defRPr/>
            </a:pPr>
            <a:r>
              <a:rPr lang="en-US" dirty="0">
                <a:solidFill>
                  <a:schemeClr val="bg1"/>
                </a:solidFill>
              </a:rPr>
              <a:t>Transit Planning Advisory Committee</a:t>
            </a:r>
            <a:endParaRPr lang="en-US" dirty="0">
              <a:solidFill>
                <a:schemeClr val="bg1"/>
              </a:solidFill>
              <a:latin typeface="Calibri" panose="020F0502020204030204" pitchFamily="34" charset="0"/>
            </a:endParaRPr>
          </a:p>
          <a:p>
            <a:pPr>
              <a:defRPr/>
            </a:pPr>
            <a:r>
              <a:rPr lang="en-US" dirty="0">
                <a:solidFill>
                  <a:srgbClr val="FFFFFF"/>
                </a:solidFill>
                <a:latin typeface="Calibri" panose="020F0502020204030204" pitchFamily="34" charset="0"/>
              </a:rPr>
              <a:t>April 30,2026</a:t>
            </a:r>
            <a:endParaRPr lang="en-US" dirty="0">
              <a:solidFill>
                <a:srgbClr val="132880"/>
              </a:solidFill>
              <a:latin typeface="Calibri"/>
            </a:endParaRPr>
          </a:p>
        </p:txBody>
      </p:sp>
      <p:pic>
        <p:nvPicPr>
          <p:cNvPr id="3" name="Picture 2" descr="A picture containing logo">
            <a:extLst>
              <a:ext uri="{FF2B5EF4-FFF2-40B4-BE49-F238E27FC236}">
                <a16:creationId xmlns:a16="http://schemas.microsoft.com/office/drawing/2014/main" id="{0DCC7EE6-6ED3-0CAD-73E2-46CA2C2369F2}"/>
              </a:ext>
            </a:extLst>
          </p:cNvPr>
          <p:cNvPicPr>
            <a:picLocks noChangeAspect="1"/>
          </p:cNvPicPr>
          <p:nvPr/>
        </p:nvPicPr>
        <p:blipFill>
          <a:blip r:embed="rId3"/>
          <a:stretch>
            <a:fillRect/>
          </a:stretch>
        </p:blipFill>
        <p:spPr>
          <a:xfrm>
            <a:off x="11081657" y="152400"/>
            <a:ext cx="968829" cy="968829"/>
          </a:xfrm>
          <a:prstGeom prst="rect">
            <a:avLst/>
          </a:prstGeom>
        </p:spPr>
      </p:pic>
    </p:spTree>
    <p:extLst>
      <p:ext uri="{BB962C8B-B14F-4D97-AF65-F5344CB8AC3E}">
        <p14:creationId xmlns:p14="http://schemas.microsoft.com/office/powerpoint/2010/main" val="3543567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0E9E735E-E87F-8AAE-07EB-2D8731558CBA}"/>
              </a:ext>
            </a:extLst>
          </p:cNvPr>
          <p:cNvSpPr txBox="1">
            <a:spLocks noGrp="1"/>
          </p:cNvSpPr>
          <p:nvPr>
            <p:ph type="title" idx="4294967295"/>
          </p:nvPr>
        </p:nvSpPr>
        <p:spPr>
          <a:xfrm>
            <a:off x="758348" y="884816"/>
            <a:ext cx="10467975" cy="6902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FY27 Work Plan Project Agreement Groupings and Reporting Deliverables</a:t>
            </a:r>
          </a:p>
        </p:txBody>
      </p:sp>
      <p:pic>
        <p:nvPicPr>
          <p:cNvPr id="2" name="Picture 1" descr="Tax District Administration">
            <a:extLst>
              <a:ext uri="{FF2B5EF4-FFF2-40B4-BE49-F238E27FC236}">
                <a16:creationId xmlns:a16="http://schemas.microsoft.com/office/drawing/2014/main" id="{005AA91E-296F-76AB-5DA4-AA6217E0499C}"/>
              </a:ext>
            </a:extLst>
          </p:cNvPr>
          <p:cNvPicPr>
            <a:picLocks noChangeAspect="1"/>
          </p:cNvPicPr>
          <p:nvPr/>
        </p:nvPicPr>
        <p:blipFill>
          <a:blip r:embed="rId2"/>
          <a:stretch>
            <a:fillRect/>
          </a:stretch>
        </p:blipFill>
        <p:spPr>
          <a:xfrm>
            <a:off x="277308" y="228363"/>
            <a:ext cx="2067378" cy="115568"/>
          </a:xfrm>
          <a:prstGeom prst="rect">
            <a:avLst/>
          </a:prstGeom>
        </p:spPr>
      </p:pic>
      <p:sp>
        <p:nvSpPr>
          <p:cNvPr id="5" name="Rectangle 4">
            <a:extLst>
              <a:ext uri="{FF2B5EF4-FFF2-40B4-BE49-F238E27FC236}">
                <a16:creationId xmlns:a16="http://schemas.microsoft.com/office/drawing/2014/main" id="{68CAD44A-5699-9BB8-4A2D-D5E3FB65029E}"/>
              </a:ext>
            </a:extLst>
          </p:cNvPr>
          <p:cNvSpPr/>
          <p:nvPr/>
        </p:nvSpPr>
        <p:spPr>
          <a:xfrm>
            <a:off x="1048692" y="1639039"/>
            <a:ext cx="9850956" cy="784830"/>
          </a:xfrm>
          <a:prstGeom prst="rect">
            <a:avLst/>
          </a:prstGeom>
        </p:spPr>
        <p:txBody>
          <a:bodyPr wrap="square">
            <a:spAutoFit/>
          </a:bodyPr>
          <a:lstStyle/>
          <a:p>
            <a:r>
              <a:rPr lang="en-US" sz="1500" i="1" u="sng" dirty="0"/>
              <a:t>Background</a:t>
            </a:r>
            <a:r>
              <a:rPr lang="en-US" sz="1500" i="1" dirty="0"/>
              <a:t> - The purpose of the agreements is to guide deliverables for funds appropriated in the Wake Transit major capital and operating funds appropriated by the tax district.</a:t>
            </a:r>
            <a:r>
              <a:rPr lang="en-US" sz="1500" dirty="0"/>
              <a:t> </a:t>
            </a:r>
          </a:p>
          <a:p>
            <a:endParaRPr lang="en-US" sz="1500" dirty="0"/>
          </a:p>
        </p:txBody>
      </p:sp>
      <p:sp>
        <p:nvSpPr>
          <p:cNvPr id="7" name="Rectangle 6">
            <a:extLst>
              <a:ext uri="{FF2B5EF4-FFF2-40B4-BE49-F238E27FC236}">
                <a16:creationId xmlns:a16="http://schemas.microsoft.com/office/drawing/2014/main" id="{2624A56E-369D-A0D0-E193-C6E59C837F09}"/>
              </a:ext>
            </a:extLst>
          </p:cNvPr>
          <p:cNvSpPr/>
          <p:nvPr/>
        </p:nvSpPr>
        <p:spPr>
          <a:xfrm>
            <a:off x="1058374" y="2319050"/>
            <a:ext cx="9850956" cy="1477328"/>
          </a:xfrm>
          <a:prstGeom prst="rect">
            <a:avLst/>
          </a:prstGeom>
        </p:spPr>
        <p:txBody>
          <a:bodyPr wrap="square">
            <a:spAutoFit/>
          </a:bodyPr>
          <a:lstStyle/>
          <a:p>
            <a:r>
              <a:rPr lang="en-US" sz="1500" i="1" u="sng" dirty="0"/>
              <a:t>Operating Agreements or Master Agreements</a:t>
            </a:r>
            <a:r>
              <a:rPr lang="en-US" sz="1500" dirty="0"/>
              <a:t>- an agreement between an agency tasked to provide an Implementation Element, the Tax District and other agencies as needed, or an operating plan if the Implementation Element is to be provided by the Agency.  The agreement shall state the details of the service to be provided and detail expectations on funding, responsibilities, schedule and performance.  The agreement shall adhere to minimum standards outlined in Section 8.02 of [the Transit Governance ILA].  Master agreements mean an Operating or Capital Funding agreement that directs a discrete logical grouping of projects, operations or studies.</a:t>
            </a:r>
          </a:p>
        </p:txBody>
      </p:sp>
      <p:sp>
        <p:nvSpPr>
          <p:cNvPr id="6" name="Rectangle 5" descr="Object include text from the Wake Transit Plan Project Agreements">
            <a:extLst>
              <a:ext uri="{FF2B5EF4-FFF2-40B4-BE49-F238E27FC236}">
                <a16:creationId xmlns:a16="http://schemas.microsoft.com/office/drawing/2014/main" id="{7E1CB9BF-B45E-F611-18A3-830BDC638FE6}"/>
              </a:ext>
            </a:extLst>
          </p:cNvPr>
          <p:cNvSpPr/>
          <p:nvPr/>
        </p:nvSpPr>
        <p:spPr>
          <a:xfrm>
            <a:off x="1077020" y="3974293"/>
            <a:ext cx="9850956" cy="1477328"/>
          </a:xfrm>
          <a:prstGeom prst="rect">
            <a:avLst/>
          </a:prstGeom>
        </p:spPr>
        <p:txBody>
          <a:bodyPr wrap="square">
            <a:spAutoFit/>
          </a:bodyPr>
          <a:lstStyle/>
          <a:p>
            <a:r>
              <a:rPr lang="en-US" sz="1500" i="1" u="sng" dirty="0"/>
              <a:t>Capital Funding Agreements or Master Agreements</a:t>
            </a:r>
            <a:r>
              <a:rPr lang="en-US" sz="1500" dirty="0"/>
              <a:t> - an agreement between an agency and other agencies to provide an Implementation Element or a project plan if the implementation element is to be provided by the Agency.  The agreement or project plan shall state the details of the capital improvements to be provided and detail expectations on funding, responsibilities, schedule and performance and shall adhere to minimum standards outlined in Section 7.01 of [the Governance ILA]. Master agreements mean an Operating or Capital Funding agreement that directs a discrete logical grouping of projects, operations or studies.</a:t>
            </a:r>
          </a:p>
        </p:txBody>
      </p:sp>
      <p:sp>
        <p:nvSpPr>
          <p:cNvPr id="4" name="TextBox 3">
            <a:extLst>
              <a:ext uri="{FF2B5EF4-FFF2-40B4-BE49-F238E27FC236}">
                <a16:creationId xmlns:a16="http://schemas.microsoft.com/office/drawing/2014/main" id="{621A90C2-E2F3-CA87-FD0A-8DC161AD71D8}"/>
              </a:ext>
            </a:extLst>
          </p:cNvPr>
          <p:cNvSpPr txBox="1"/>
          <p:nvPr/>
        </p:nvSpPr>
        <p:spPr>
          <a:xfrm>
            <a:off x="1077020" y="5973184"/>
            <a:ext cx="8867347" cy="369332"/>
          </a:xfrm>
          <a:prstGeom prst="rect">
            <a:avLst/>
          </a:prstGeom>
          <a:noFill/>
        </p:spPr>
        <p:txBody>
          <a:bodyPr wrap="square" rtlCol="0">
            <a:spAutoFit/>
          </a:bodyPr>
          <a:lstStyle/>
          <a:p>
            <a:r>
              <a:rPr lang="en-US" b="1" i="1" dirty="0">
                <a:latin typeface="Calibri" panose="020F0502020204030204"/>
              </a:rPr>
              <a:t>GoTriangle/Tax District Administration  is the Lead Agency for this initiative</a:t>
            </a:r>
          </a:p>
        </p:txBody>
      </p:sp>
    </p:spTree>
    <p:extLst>
      <p:ext uri="{BB962C8B-B14F-4D97-AF65-F5344CB8AC3E}">
        <p14:creationId xmlns:p14="http://schemas.microsoft.com/office/powerpoint/2010/main" val="539993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B3F590-A7D3-7332-E0B6-7FAE825C5DC1}"/>
            </a:ext>
          </a:extLst>
        </p:cNvPr>
        <p:cNvGrpSpPr/>
        <p:nvPr/>
      </p:nvGrpSpPr>
      <p:grpSpPr>
        <a:xfrm>
          <a:off x="0" y="0"/>
          <a:ext cx="0" cy="0"/>
          <a:chOff x="0" y="0"/>
          <a:chExt cx="0" cy="0"/>
        </a:xfrm>
      </p:grpSpPr>
      <p:sp>
        <p:nvSpPr>
          <p:cNvPr id="3" name="Text Placeholder 1" descr="Object with a summary of groupings">
            <a:extLst>
              <a:ext uri="{FF2B5EF4-FFF2-40B4-BE49-F238E27FC236}">
                <a16:creationId xmlns:a16="http://schemas.microsoft.com/office/drawing/2014/main" id="{0B5F38A8-E782-EDBF-E409-72E4A989879E}"/>
              </a:ext>
            </a:extLst>
          </p:cNvPr>
          <p:cNvSpPr txBox="1">
            <a:spLocks noGrp="1"/>
          </p:cNvSpPr>
          <p:nvPr>
            <p:ph type="title" idx="4294967295"/>
          </p:nvPr>
        </p:nvSpPr>
        <p:spPr>
          <a:xfrm>
            <a:off x="758348" y="884816"/>
            <a:ext cx="10467975" cy="6902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FY27 Work Plan Project Agreement Groupings and Reporting Deliverables</a:t>
            </a:r>
            <a:br>
              <a:rPr kumimoji="0" lang="en-US" sz="2400" b="1" i="0" u="none" strike="noStrike" kern="1200" cap="none" spc="0" normalizeH="0" baseline="0" noProof="0" dirty="0">
                <a:ln>
                  <a:noFill/>
                </a:ln>
                <a:solidFill>
                  <a:schemeClr val="tx1"/>
                </a:solidFill>
                <a:effectLst/>
                <a:uLnTx/>
                <a:uFillTx/>
                <a:latin typeface="+mn-lt"/>
                <a:ea typeface="+mn-ea"/>
                <a:cs typeface="+mn-cs"/>
              </a:rPr>
            </a:br>
            <a:br>
              <a:rPr kumimoji="0" lang="en-US" sz="2400" b="1" i="0" u="none" strike="noStrike" kern="1200" cap="none" spc="0" normalizeH="0" baseline="0" noProof="0" dirty="0">
                <a:ln>
                  <a:noFill/>
                </a:ln>
                <a:solidFill>
                  <a:schemeClr val="tx1"/>
                </a:solidFill>
                <a:effectLst/>
                <a:uLnTx/>
                <a:uFillTx/>
                <a:latin typeface="+mn-lt"/>
                <a:ea typeface="+mn-ea"/>
                <a:cs typeface="+mn-cs"/>
              </a:rPr>
            </a:br>
            <a:r>
              <a:rPr kumimoji="0" lang="en-US" sz="1400" b="1" i="0" u="sng" strike="noStrike" kern="1200" cap="none" spc="0" normalizeH="0" baseline="0" noProof="0" dirty="0">
                <a:ln>
                  <a:noFill/>
                </a:ln>
                <a:solidFill>
                  <a:schemeClr val="tx1"/>
                </a:solidFill>
                <a:effectLst/>
                <a:uLnTx/>
                <a:uFillTx/>
                <a:latin typeface="+mn-lt"/>
                <a:ea typeface="+mn-ea"/>
                <a:cs typeface="+mn-cs"/>
              </a:rPr>
              <a:t>Summary</a:t>
            </a:r>
          </a:p>
        </p:txBody>
      </p:sp>
      <p:pic>
        <p:nvPicPr>
          <p:cNvPr id="2" name="Picture 1" descr="Tax District Administration">
            <a:extLst>
              <a:ext uri="{FF2B5EF4-FFF2-40B4-BE49-F238E27FC236}">
                <a16:creationId xmlns:a16="http://schemas.microsoft.com/office/drawing/2014/main" id="{028425FB-F5FF-C51C-20A1-55E6FE03475B}"/>
              </a:ext>
            </a:extLst>
          </p:cNvPr>
          <p:cNvPicPr>
            <a:picLocks noChangeAspect="1"/>
          </p:cNvPicPr>
          <p:nvPr/>
        </p:nvPicPr>
        <p:blipFill>
          <a:blip r:embed="rId2"/>
          <a:stretch>
            <a:fillRect/>
          </a:stretch>
        </p:blipFill>
        <p:spPr>
          <a:xfrm>
            <a:off x="277308" y="228363"/>
            <a:ext cx="2067378" cy="115568"/>
          </a:xfrm>
          <a:prstGeom prst="rect">
            <a:avLst/>
          </a:prstGeom>
        </p:spPr>
      </p:pic>
      <p:pic>
        <p:nvPicPr>
          <p:cNvPr id="5" name="Picture 4" descr="This object is a FY27 Wake Transit Work Plan Agreement Groupings and Project Reporting Deliverables.  Projects are Grouped by Ordinance Category totaling $123,255,937.  There is also 10 lines showing reserve funding.  The Total Wake Transit Work Plan totals $170,683,189">
            <a:extLst>
              <a:ext uri="{FF2B5EF4-FFF2-40B4-BE49-F238E27FC236}">
                <a16:creationId xmlns:a16="http://schemas.microsoft.com/office/drawing/2014/main" id="{FAB27475-989C-70C1-0272-7ADB137518AD}"/>
              </a:ext>
            </a:extLst>
          </p:cNvPr>
          <p:cNvPicPr>
            <a:picLocks noChangeAspect="1"/>
          </p:cNvPicPr>
          <p:nvPr/>
        </p:nvPicPr>
        <p:blipFill>
          <a:blip r:embed="rId3"/>
          <a:stretch>
            <a:fillRect/>
          </a:stretch>
        </p:blipFill>
        <p:spPr>
          <a:xfrm>
            <a:off x="1979011" y="1844266"/>
            <a:ext cx="8200995" cy="4480333"/>
          </a:xfrm>
          <a:prstGeom prst="rect">
            <a:avLst/>
          </a:prstGeom>
        </p:spPr>
      </p:pic>
    </p:spTree>
    <p:extLst>
      <p:ext uri="{BB962C8B-B14F-4D97-AF65-F5344CB8AC3E}">
        <p14:creationId xmlns:p14="http://schemas.microsoft.com/office/powerpoint/2010/main" val="1875778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8B16AC-2FCA-A067-527B-57A596E2FB2A}"/>
            </a:ext>
          </a:extLst>
        </p:cNvPr>
        <p:cNvGrpSpPr/>
        <p:nvPr/>
      </p:nvGrpSpPr>
      <p:grpSpPr>
        <a:xfrm>
          <a:off x="0" y="0"/>
          <a:ext cx="0" cy="0"/>
          <a:chOff x="0" y="0"/>
          <a:chExt cx="0" cy="0"/>
        </a:xfrm>
      </p:grpSpPr>
      <p:sp>
        <p:nvSpPr>
          <p:cNvPr id="3" name="Text Placeholder 1">
            <a:extLst>
              <a:ext uri="{FF2B5EF4-FFF2-40B4-BE49-F238E27FC236}">
                <a16:creationId xmlns:a16="http://schemas.microsoft.com/office/drawing/2014/main" id="{B82B763D-7D83-7AF2-5E36-C6D139565F8C}"/>
              </a:ext>
            </a:extLst>
          </p:cNvPr>
          <p:cNvSpPr txBox="1">
            <a:spLocks noGrp="1"/>
          </p:cNvSpPr>
          <p:nvPr>
            <p:ph type="title" idx="4294967295"/>
          </p:nvPr>
        </p:nvSpPr>
        <p:spPr>
          <a:xfrm>
            <a:off x="758348" y="884816"/>
            <a:ext cx="10467975" cy="6902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r>
              <a:rPr kumimoji="0" lang="en-US" sz="2400" b="1" i="0" u="none" strike="noStrike" kern="1200" cap="none" spc="0" normalizeH="0" baseline="0" noProof="0" dirty="0">
                <a:ln>
                  <a:noFill/>
                </a:ln>
                <a:solidFill>
                  <a:schemeClr val="tx1"/>
                </a:solidFill>
                <a:effectLst/>
                <a:uLnTx/>
                <a:uFillTx/>
                <a:latin typeface="+mn-lt"/>
                <a:ea typeface="+mn-ea"/>
                <a:cs typeface="+mn-cs"/>
              </a:rPr>
              <a:t>FY27 Work Plan Project Agreement Groupings and Reporting Deliverables</a:t>
            </a:r>
            <a:br>
              <a:rPr kumimoji="0" lang="en-US" sz="2400" b="1" i="0" u="none" strike="noStrike" kern="1200" cap="none" spc="0" normalizeH="0" baseline="0" noProof="0" dirty="0">
                <a:ln>
                  <a:noFill/>
                </a:ln>
                <a:solidFill>
                  <a:schemeClr val="tx1"/>
                </a:solidFill>
                <a:effectLst/>
                <a:uLnTx/>
                <a:uFillTx/>
                <a:latin typeface="+mn-lt"/>
                <a:ea typeface="+mn-ea"/>
                <a:cs typeface="+mn-cs"/>
              </a:rPr>
            </a:br>
            <a:br>
              <a:rPr kumimoji="0" lang="en-US" sz="2400" b="1" i="0" u="none" strike="noStrike" kern="1200" cap="none" spc="0" normalizeH="0" baseline="0" noProof="0" dirty="0">
                <a:ln>
                  <a:noFill/>
                </a:ln>
                <a:solidFill>
                  <a:schemeClr val="tx1"/>
                </a:solidFill>
                <a:effectLst/>
                <a:uLnTx/>
                <a:uFillTx/>
                <a:latin typeface="+mn-lt"/>
                <a:ea typeface="+mn-ea"/>
                <a:cs typeface="+mn-cs"/>
              </a:rPr>
            </a:br>
            <a:r>
              <a:rPr lang="en-US" sz="2400" b="1" u="sng" dirty="0"/>
              <a:t>Operating Example</a:t>
            </a:r>
            <a:br>
              <a:rPr lang="en-US" sz="2400" b="1" u="sng" dirty="0"/>
            </a:br>
            <a:endParaRPr kumimoji="0" lang="en-US" sz="2400" b="1" i="0" u="none" strike="noStrike" kern="1200" cap="none" spc="0" normalizeH="0" baseline="0" noProof="0" dirty="0">
              <a:ln>
                <a:noFill/>
              </a:ln>
              <a:solidFill>
                <a:schemeClr val="tx1"/>
              </a:solidFill>
              <a:effectLst/>
              <a:uLnTx/>
              <a:uFillTx/>
              <a:latin typeface="+mn-lt"/>
              <a:ea typeface="+mn-ea"/>
              <a:cs typeface="+mn-cs"/>
            </a:endParaRPr>
          </a:p>
        </p:txBody>
      </p:sp>
      <p:pic>
        <p:nvPicPr>
          <p:cNvPr id="2" name="Picture 1" descr="Tax District Administration">
            <a:extLst>
              <a:ext uri="{FF2B5EF4-FFF2-40B4-BE49-F238E27FC236}">
                <a16:creationId xmlns:a16="http://schemas.microsoft.com/office/drawing/2014/main" id="{61C4E988-A5CE-36DC-90A0-32E32D6AF010}"/>
              </a:ext>
            </a:extLst>
          </p:cNvPr>
          <p:cNvPicPr>
            <a:picLocks noChangeAspect="1"/>
          </p:cNvPicPr>
          <p:nvPr/>
        </p:nvPicPr>
        <p:blipFill>
          <a:blip r:embed="rId2"/>
          <a:stretch>
            <a:fillRect/>
          </a:stretch>
        </p:blipFill>
        <p:spPr>
          <a:xfrm>
            <a:off x="277308" y="228363"/>
            <a:ext cx="2067378" cy="115568"/>
          </a:xfrm>
          <a:prstGeom prst="rect">
            <a:avLst/>
          </a:prstGeom>
        </p:spPr>
      </p:pic>
      <p:pic>
        <p:nvPicPr>
          <p:cNvPr id="12" name="Picture 11" descr="Object shows an example of deliverables requested from the Town of Cary for their 6 Bus Operation projects.  5 deliverables include Revenue Hours, Ridership, Passenger boardings per hour, Operating Cost, and On-Time Performance">
            <a:extLst>
              <a:ext uri="{FF2B5EF4-FFF2-40B4-BE49-F238E27FC236}">
                <a16:creationId xmlns:a16="http://schemas.microsoft.com/office/drawing/2014/main" id="{A4D62BD7-0F2A-A503-1FB9-00CF07F6912D}"/>
              </a:ext>
            </a:extLst>
          </p:cNvPr>
          <p:cNvPicPr>
            <a:picLocks noChangeAspect="1"/>
          </p:cNvPicPr>
          <p:nvPr/>
        </p:nvPicPr>
        <p:blipFill>
          <a:blip r:embed="rId3"/>
          <a:stretch>
            <a:fillRect/>
          </a:stretch>
        </p:blipFill>
        <p:spPr>
          <a:xfrm>
            <a:off x="1765267" y="2160545"/>
            <a:ext cx="8661465" cy="3706363"/>
          </a:xfrm>
          <a:prstGeom prst="rect">
            <a:avLst/>
          </a:prstGeom>
        </p:spPr>
      </p:pic>
      <p:sp>
        <p:nvSpPr>
          <p:cNvPr id="10" name="Rounded Rectangle 8" descr="dotted line around deliverables">
            <a:extLst>
              <a:ext uri="{FF2B5EF4-FFF2-40B4-BE49-F238E27FC236}">
                <a16:creationId xmlns:a16="http://schemas.microsoft.com/office/drawing/2014/main" id="{643EEA7D-E518-74B6-198A-21242C0D5DAB}"/>
              </a:ext>
              <a:ext uri="{C183D7F6-B498-43B3-948B-1728B52AA6E4}">
                <adec:decorative xmlns:adec="http://schemas.microsoft.com/office/drawing/2017/decorative" val="0"/>
              </a:ext>
            </a:extLst>
          </p:cNvPr>
          <p:cNvSpPr/>
          <p:nvPr/>
        </p:nvSpPr>
        <p:spPr>
          <a:xfrm>
            <a:off x="2201189" y="4119894"/>
            <a:ext cx="3623539" cy="1822346"/>
          </a:xfrm>
          <a:prstGeom prst="roundRect">
            <a:avLst/>
          </a:prstGeom>
          <a:noFill/>
          <a:ln w="38100">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Tree>
    <p:extLst>
      <p:ext uri="{BB962C8B-B14F-4D97-AF65-F5344CB8AC3E}">
        <p14:creationId xmlns:p14="http://schemas.microsoft.com/office/powerpoint/2010/main" val="4084510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CBD452-91C9-4B7B-F42F-8A9A7EF87659}"/>
            </a:ext>
          </a:extLst>
        </p:cNvPr>
        <p:cNvGrpSpPr/>
        <p:nvPr/>
      </p:nvGrpSpPr>
      <p:grpSpPr>
        <a:xfrm>
          <a:off x="0" y="0"/>
          <a:ext cx="0" cy="0"/>
          <a:chOff x="0" y="0"/>
          <a:chExt cx="0" cy="0"/>
        </a:xfrm>
      </p:grpSpPr>
      <p:sp>
        <p:nvSpPr>
          <p:cNvPr id="3" name="Text Placeholder 1">
            <a:extLst>
              <a:ext uri="{FF2B5EF4-FFF2-40B4-BE49-F238E27FC236}">
                <a16:creationId xmlns:a16="http://schemas.microsoft.com/office/drawing/2014/main" id="{B8D259A7-119D-84DF-D8B5-3C1AECB433C2}"/>
              </a:ext>
            </a:extLst>
          </p:cNvPr>
          <p:cNvSpPr txBox="1">
            <a:spLocks noGrp="1"/>
          </p:cNvSpPr>
          <p:nvPr>
            <p:ph type="title" idx="4294967295"/>
          </p:nvPr>
        </p:nvSpPr>
        <p:spPr>
          <a:xfrm>
            <a:off x="758348" y="884816"/>
            <a:ext cx="10467975" cy="6902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r>
              <a:rPr kumimoji="0" lang="en-US" sz="2400" b="1" i="0" u="none" strike="noStrike" kern="1200" cap="none" spc="0" normalizeH="0" baseline="0" noProof="0" dirty="0">
                <a:ln>
                  <a:noFill/>
                </a:ln>
                <a:solidFill>
                  <a:schemeClr val="tx1"/>
                </a:solidFill>
                <a:effectLst/>
                <a:uLnTx/>
                <a:uFillTx/>
                <a:latin typeface="+mn-lt"/>
                <a:ea typeface="+mn-ea"/>
                <a:cs typeface="+mn-cs"/>
              </a:rPr>
              <a:t>FY27 Work Plan Project Agreement Groupings and Reporting Deliverables</a:t>
            </a:r>
            <a:br>
              <a:rPr kumimoji="0" lang="en-US" sz="2400" b="1" i="0" u="none" strike="noStrike" kern="1200" cap="none" spc="0" normalizeH="0" baseline="0" noProof="0" dirty="0">
                <a:ln>
                  <a:noFill/>
                </a:ln>
                <a:solidFill>
                  <a:schemeClr val="tx1"/>
                </a:solidFill>
                <a:effectLst/>
                <a:uLnTx/>
                <a:uFillTx/>
                <a:latin typeface="+mn-lt"/>
                <a:ea typeface="+mn-ea"/>
                <a:cs typeface="+mn-cs"/>
              </a:rPr>
            </a:br>
            <a:br>
              <a:rPr kumimoji="0" lang="en-US" sz="2400" b="1" i="0" u="none" strike="noStrike" kern="1200" cap="none" spc="0" normalizeH="0" baseline="0" noProof="0" dirty="0">
                <a:ln>
                  <a:noFill/>
                </a:ln>
                <a:solidFill>
                  <a:schemeClr val="tx1"/>
                </a:solidFill>
                <a:effectLst/>
                <a:uLnTx/>
                <a:uFillTx/>
                <a:latin typeface="+mn-lt"/>
                <a:ea typeface="+mn-ea"/>
                <a:cs typeface="+mn-cs"/>
              </a:rPr>
            </a:br>
            <a:br>
              <a:rPr kumimoji="0" lang="en-US" sz="2400" b="1" i="0" u="none" strike="noStrike" kern="1200" cap="none" spc="0" normalizeH="0" baseline="0" noProof="0" dirty="0">
                <a:ln>
                  <a:noFill/>
                </a:ln>
                <a:solidFill>
                  <a:schemeClr val="tx1"/>
                </a:solidFill>
                <a:effectLst/>
                <a:uLnTx/>
                <a:uFillTx/>
                <a:latin typeface="+mn-lt"/>
                <a:ea typeface="+mn-ea"/>
                <a:cs typeface="+mn-cs"/>
              </a:rPr>
            </a:br>
            <a:br>
              <a:rPr kumimoji="0" lang="en-US" sz="2000" b="1" i="0" u="none" strike="noStrike" kern="1200" cap="none" spc="0" normalizeH="0" baseline="0" noProof="0" dirty="0">
                <a:ln>
                  <a:noFill/>
                </a:ln>
                <a:solidFill>
                  <a:schemeClr val="tx1"/>
                </a:solidFill>
                <a:effectLst/>
                <a:uLnTx/>
                <a:uFillTx/>
                <a:latin typeface="+mn-lt"/>
                <a:ea typeface="+mn-ea"/>
                <a:cs typeface="+mn-cs"/>
              </a:rPr>
            </a:br>
            <a:r>
              <a:rPr lang="en-US" sz="2000" b="1" u="sng" dirty="0"/>
              <a:t>*New* : Deliverables for Marketing and Community Engagement (MCE) Projects</a:t>
            </a:r>
            <a:br>
              <a:rPr lang="en-US" sz="2400" b="1" u="sng" dirty="0"/>
            </a:br>
            <a:endParaRPr kumimoji="0" lang="en-US" sz="2400" b="1" i="0" u="none" strike="noStrike" kern="1200" cap="none" spc="0" normalizeH="0" baseline="0" noProof="0" dirty="0">
              <a:ln>
                <a:noFill/>
              </a:ln>
              <a:solidFill>
                <a:schemeClr val="tx1"/>
              </a:solidFill>
              <a:effectLst/>
              <a:uLnTx/>
              <a:uFillTx/>
              <a:latin typeface="+mn-lt"/>
              <a:ea typeface="+mn-ea"/>
              <a:cs typeface="+mn-cs"/>
            </a:endParaRPr>
          </a:p>
        </p:txBody>
      </p:sp>
      <p:pic>
        <p:nvPicPr>
          <p:cNvPr id="2" name="Picture 1" descr="Tax District Administration">
            <a:extLst>
              <a:ext uri="{FF2B5EF4-FFF2-40B4-BE49-F238E27FC236}">
                <a16:creationId xmlns:a16="http://schemas.microsoft.com/office/drawing/2014/main" id="{939C63D6-6E2E-4D50-143A-D725A1729F8E}"/>
              </a:ext>
            </a:extLst>
          </p:cNvPr>
          <p:cNvPicPr>
            <a:picLocks noChangeAspect="1"/>
          </p:cNvPicPr>
          <p:nvPr/>
        </p:nvPicPr>
        <p:blipFill>
          <a:blip r:embed="rId2"/>
          <a:stretch>
            <a:fillRect/>
          </a:stretch>
        </p:blipFill>
        <p:spPr>
          <a:xfrm>
            <a:off x="277308" y="228363"/>
            <a:ext cx="2067378" cy="115568"/>
          </a:xfrm>
          <a:prstGeom prst="rect">
            <a:avLst/>
          </a:prstGeom>
        </p:spPr>
      </p:pic>
      <p:pic>
        <p:nvPicPr>
          <p:cNvPr id="7" name="Picture 6" descr="The object shows the project deliverables for a new Project; Marketing and Community Engagement.  Deliverables include Engagement Strategy, Plan, Reporting, and number of active campaigns">
            <a:extLst>
              <a:ext uri="{FF2B5EF4-FFF2-40B4-BE49-F238E27FC236}">
                <a16:creationId xmlns:a16="http://schemas.microsoft.com/office/drawing/2014/main" id="{C8A4DECB-8A34-180D-BEE5-ACF60696F497}"/>
              </a:ext>
            </a:extLst>
          </p:cNvPr>
          <p:cNvPicPr>
            <a:picLocks noChangeAspect="1"/>
          </p:cNvPicPr>
          <p:nvPr/>
        </p:nvPicPr>
        <p:blipFill>
          <a:blip r:embed="rId3"/>
          <a:stretch>
            <a:fillRect/>
          </a:stretch>
        </p:blipFill>
        <p:spPr>
          <a:xfrm>
            <a:off x="994316" y="2664621"/>
            <a:ext cx="10465486" cy="2052056"/>
          </a:xfrm>
          <a:prstGeom prst="rect">
            <a:avLst/>
          </a:prstGeom>
        </p:spPr>
      </p:pic>
      <p:sp>
        <p:nvSpPr>
          <p:cNvPr id="10" name="Rounded Rectangle 8" descr="The Object shows the 4 new deliverables for FY27 for the City of Raleigh's Marketing, Communications and Engagement (MCE) project.  The deliverables include Engagement Strategy, Plans, Summary Report, and active campaigns">
            <a:extLst>
              <a:ext uri="{FF2B5EF4-FFF2-40B4-BE49-F238E27FC236}">
                <a16:creationId xmlns:a16="http://schemas.microsoft.com/office/drawing/2014/main" id="{9599CE5E-2B07-647D-B5BD-056829BD8651}"/>
              </a:ext>
            </a:extLst>
          </p:cNvPr>
          <p:cNvSpPr/>
          <p:nvPr/>
        </p:nvSpPr>
        <p:spPr>
          <a:xfrm>
            <a:off x="1643405" y="3230847"/>
            <a:ext cx="4885411" cy="1409630"/>
          </a:xfrm>
          <a:prstGeom prst="roundRect">
            <a:avLst/>
          </a:prstGeom>
          <a:noFill/>
          <a:ln w="38100">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Tree>
    <p:extLst>
      <p:ext uri="{BB962C8B-B14F-4D97-AF65-F5344CB8AC3E}">
        <p14:creationId xmlns:p14="http://schemas.microsoft.com/office/powerpoint/2010/main" val="2111387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A4DA46-6925-27BB-6BBE-242FAAC37AEB}"/>
            </a:ext>
          </a:extLst>
        </p:cNvPr>
        <p:cNvGrpSpPr/>
        <p:nvPr/>
      </p:nvGrpSpPr>
      <p:grpSpPr>
        <a:xfrm>
          <a:off x="0" y="0"/>
          <a:ext cx="0" cy="0"/>
          <a:chOff x="0" y="0"/>
          <a:chExt cx="0" cy="0"/>
        </a:xfrm>
      </p:grpSpPr>
      <p:sp>
        <p:nvSpPr>
          <p:cNvPr id="3" name="Text Placeholder 1">
            <a:extLst>
              <a:ext uri="{FF2B5EF4-FFF2-40B4-BE49-F238E27FC236}">
                <a16:creationId xmlns:a16="http://schemas.microsoft.com/office/drawing/2014/main" id="{0377A754-07A9-0596-C6B0-560E3B1B08AA}"/>
              </a:ext>
            </a:extLst>
          </p:cNvPr>
          <p:cNvSpPr txBox="1">
            <a:spLocks noGrp="1"/>
          </p:cNvSpPr>
          <p:nvPr>
            <p:ph type="title" idx="4294967295"/>
          </p:nvPr>
        </p:nvSpPr>
        <p:spPr>
          <a:xfrm>
            <a:off x="758348" y="884816"/>
            <a:ext cx="10467975" cy="6902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r>
              <a:rPr kumimoji="0" lang="en-US" sz="2400" b="1" i="0" u="none" strike="noStrike" kern="1200" cap="none" spc="0" normalizeH="0" baseline="0" noProof="0" dirty="0">
                <a:ln>
                  <a:noFill/>
                </a:ln>
                <a:solidFill>
                  <a:schemeClr val="tx1"/>
                </a:solidFill>
                <a:effectLst/>
                <a:uLnTx/>
                <a:uFillTx/>
                <a:latin typeface="+mn-lt"/>
                <a:ea typeface="+mn-ea"/>
                <a:cs typeface="+mn-cs"/>
              </a:rPr>
              <a:t>FY27 Work Plan Project Agreement Groupings and Reporting Deliverables</a:t>
            </a:r>
            <a:br>
              <a:rPr kumimoji="0" lang="en-US" sz="2400" b="1" i="0" u="none" strike="noStrike" kern="1200" cap="none" spc="0" normalizeH="0" baseline="0" noProof="0" dirty="0">
                <a:ln>
                  <a:noFill/>
                </a:ln>
                <a:solidFill>
                  <a:schemeClr val="tx1"/>
                </a:solidFill>
                <a:effectLst/>
                <a:uLnTx/>
                <a:uFillTx/>
                <a:latin typeface="+mn-lt"/>
                <a:ea typeface="+mn-ea"/>
                <a:cs typeface="+mn-cs"/>
              </a:rPr>
            </a:br>
            <a:br>
              <a:rPr kumimoji="0" lang="en-US" sz="2400" b="1" i="0" u="none" strike="noStrike" kern="1200" cap="none" spc="0" normalizeH="0" baseline="0" noProof="0" dirty="0">
                <a:ln>
                  <a:noFill/>
                </a:ln>
                <a:solidFill>
                  <a:schemeClr val="tx1"/>
                </a:solidFill>
                <a:effectLst/>
                <a:uLnTx/>
                <a:uFillTx/>
                <a:latin typeface="+mn-lt"/>
                <a:ea typeface="+mn-ea"/>
                <a:cs typeface="+mn-cs"/>
              </a:rPr>
            </a:br>
            <a:br>
              <a:rPr kumimoji="0" lang="en-US" sz="2400" b="1" i="0" u="none" strike="noStrike" kern="1200" cap="none" spc="0" normalizeH="0" baseline="0" noProof="0" dirty="0">
                <a:ln>
                  <a:noFill/>
                </a:ln>
                <a:solidFill>
                  <a:schemeClr val="tx1"/>
                </a:solidFill>
                <a:effectLst/>
                <a:uLnTx/>
                <a:uFillTx/>
                <a:latin typeface="+mn-lt"/>
                <a:ea typeface="+mn-ea"/>
                <a:cs typeface="+mn-cs"/>
              </a:rPr>
            </a:br>
            <a:r>
              <a:rPr lang="en-US" sz="2400" b="1" u="sng" dirty="0"/>
              <a:t>Capital Example</a:t>
            </a:r>
            <a:br>
              <a:rPr lang="en-US" sz="2400" b="1" u="sng" dirty="0"/>
            </a:br>
            <a:endParaRPr kumimoji="0" lang="en-US" sz="2400" b="1" i="0" u="none" strike="noStrike" kern="1200" cap="none" spc="0" normalizeH="0" baseline="0" noProof="0" dirty="0">
              <a:ln>
                <a:noFill/>
              </a:ln>
              <a:solidFill>
                <a:schemeClr val="tx1"/>
              </a:solidFill>
              <a:effectLst/>
              <a:uLnTx/>
              <a:uFillTx/>
              <a:latin typeface="+mn-lt"/>
              <a:ea typeface="+mn-ea"/>
              <a:cs typeface="+mn-cs"/>
            </a:endParaRPr>
          </a:p>
        </p:txBody>
      </p:sp>
      <p:pic>
        <p:nvPicPr>
          <p:cNvPr id="2" name="Picture 1" descr="Tax District Administration">
            <a:extLst>
              <a:ext uri="{FF2B5EF4-FFF2-40B4-BE49-F238E27FC236}">
                <a16:creationId xmlns:a16="http://schemas.microsoft.com/office/drawing/2014/main" id="{4E07A504-F6F5-B2A1-EC7E-AF84095936D9}"/>
              </a:ext>
            </a:extLst>
          </p:cNvPr>
          <p:cNvPicPr>
            <a:picLocks noChangeAspect="1"/>
          </p:cNvPicPr>
          <p:nvPr/>
        </p:nvPicPr>
        <p:blipFill>
          <a:blip r:embed="rId2"/>
          <a:stretch>
            <a:fillRect/>
          </a:stretch>
        </p:blipFill>
        <p:spPr>
          <a:xfrm>
            <a:off x="277308" y="228363"/>
            <a:ext cx="2067378" cy="115568"/>
          </a:xfrm>
          <a:prstGeom prst="rect">
            <a:avLst/>
          </a:prstGeom>
        </p:spPr>
      </p:pic>
      <p:pic>
        <p:nvPicPr>
          <p:cNvPr id="9" name="Picture 8" descr="The objects shows an example of a Capital Funding project deliverables for the Town of Apex.  Deliverables include the Date of the RFP/RFQ release, Contract Awarded, Percentage Completion, and Results">
            <a:extLst>
              <a:ext uri="{FF2B5EF4-FFF2-40B4-BE49-F238E27FC236}">
                <a16:creationId xmlns:a16="http://schemas.microsoft.com/office/drawing/2014/main" id="{75FC9565-84AC-4BD6-CB77-6960EAC0DCAA}"/>
              </a:ext>
            </a:extLst>
          </p:cNvPr>
          <p:cNvPicPr>
            <a:picLocks noChangeAspect="1"/>
          </p:cNvPicPr>
          <p:nvPr/>
        </p:nvPicPr>
        <p:blipFill>
          <a:blip r:embed="rId3"/>
          <a:stretch>
            <a:fillRect/>
          </a:stretch>
        </p:blipFill>
        <p:spPr>
          <a:xfrm>
            <a:off x="956379" y="2598832"/>
            <a:ext cx="10091919" cy="2000600"/>
          </a:xfrm>
          <a:prstGeom prst="rect">
            <a:avLst/>
          </a:prstGeom>
        </p:spPr>
      </p:pic>
      <p:sp>
        <p:nvSpPr>
          <p:cNvPr id="7" name="Rounded Rectangle 7" descr="dotted line around deliverables">
            <a:extLst>
              <a:ext uri="{FF2B5EF4-FFF2-40B4-BE49-F238E27FC236}">
                <a16:creationId xmlns:a16="http://schemas.microsoft.com/office/drawing/2014/main" id="{2108D887-8BDF-A2E7-2382-3312C8B9B987}"/>
              </a:ext>
              <a:ext uri="{C183D7F6-B498-43B3-948B-1728B52AA6E4}">
                <adec:decorative xmlns:adec="http://schemas.microsoft.com/office/drawing/2017/decorative" val="0"/>
              </a:ext>
            </a:extLst>
          </p:cNvPr>
          <p:cNvSpPr/>
          <p:nvPr/>
        </p:nvSpPr>
        <p:spPr>
          <a:xfrm>
            <a:off x="1444182" y="3187894"/>
            <a:ext cx="6127050" cy="1411538"/>
          </a:xfrm>
          <a:prstGeom prst="roundRect">
            <a:avLst/>
          </a:prstGeom>
          <a:noFill/>
          <a:ln w="38100">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5" name="TextBox 4">
            <a:extLst>
              <a:ext uri="{FF2B5EF4-FFF2-40B4-BE49-F238E27FC236}">
                <a16:creationId xmlns:a16="http://schemas.microsoft.com/office/drawing/2014/main" id="{BC62C255-5A8A-1CAA-44FF-9D0C9B0044BA}"/>
              </a:ext>
            </a:extLst>
          </p:cNvPr>
          <p:cNvSpPr txBox="1"/>
          <p:nvPr/>
        </p:nvSpPr>
        <p:spPr>
          <a:xfrm>
            <a:off x="1073253" y="5834684"/>
            <a:ext cx="8628531" cy="276999"/>
          </a:xfrm>
          <a:prstGeom prst="rect">
            <a:avLst/>
          </a:prstGeom>
          <a:noFill/>
        </p:spPr>
        <p:txBody>
          <a:bodyPr wrap="square" rtlCol="0">
            <a:spAutoFit/>
          </a:bodyPr>
          <a:lstStyle/>
          <a:p>
            <a:r>
              <a:rPr lang="en-US" sz="1200" b="1" i="1" dirty="0"/>
              <a:t>Project sponsors are encouraged to evaluate project budgets every quarter and release funds back to fund balance when possible.</a:t>
            </a:r>
          </a:p>
        </p:txBody>
      </p:sp>
    </p:spTree>
    <p:extLst>
      <p:ext uri="{BB962C8B-B14F-4D97-AF65-F5344CB8AC3E}">
        <p14:creationId xmlns:p14="http://schemas.microsoft.com/office/powerpoint/2010/main" val="3088935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descr="TPAC Approved Deliverables">
            <a:extLst>
              <a:ext uri="{FF2B5EF4-FFF2-40B4-BE49-F238E27FC236}">
                <a16:creationId xmlns:a16="http://schemas.microsoft.com/office/drawing/2014/main" id="{7CCFA13A-36C1-AB9E-7C44-45FBD3A8152D}"/>
              </a:ext>
            </a:extLst>
          </p:cNvPr>
          <p:cNvSpPr>
            <a:spLocks noGrp="1"/>
          </p:cNvSpPr>
          <p:nvPr>
            <p:ph type="title"/>
          </p:nvPr>
        </p:nvSpPr>
        <p:spPr>
          <a:xfrm>
            <a:off x="7786176" y="2589645"/>
            <a:ext cx="3243185" cy="2001209"/>
          </a:xfrm>
        </p:spPr>
        <p:txBody>
          <a:bodyPr/>
          <a:lstStyle/>
          <a:p>
            <a:r>
              <a:rPr lang="en-US" sz="3800" dirty="0"/>
              <a:t>TPAC Approved Deliverables</a:t>
            </a:r>
          </a:p>
        </p:txBody>
      </p:sp>
      <p:pic>
        <p:nvPicPr>
          <p:cNvPr id="4" name="Picture 3" descr="Tax District Administration">
            <a:extLst>
              <a:ext uri="{FF2B5EF4-FFF2-40B4-BE49-F238E27FC236}">
                <a16:creationId xmlns:a16="http://schemas.microsoft.com/office/drawing/2014/main" id="{A0524EA9-04B1-B40A-BED4-3C27DA1C38CA}"/>
              </a:ext>
            </a:extLst>
          </p:cNvPr>
          <p:cNvPicPr>
            <a:picLocks noChangeAspect="1"/>
          </p:cNvPicPr>
          <p:nvPr/>
        </p:nvPicPr>
        <p:blipFill>
          <a:blip r:embed="rId2"/>
          <a:stretch>
            <a:fillRect/>
          </a:stretch>
        </p:blipFill>
        <p:spPr>
          <a:xfrm>
            <a:off x="277308" y="427146"/>
            <a:ext cx="2067378" cy="115568"/>
          </a:xfrm>
          <a:prstGeom prst="rect">
            <a:avLst/>
          </a:prstGeom>
        </p:spPr>
      </p:pic>
      <p:pic>
        <p:nvPicPr>
          <p:cNvPr id="6" name="Picture 5" descr="Text showing deliverables ferom a TPAC approved document">
            <a:extLst>
              <a:ext uri="{FF2B5EF4-FFF2-40B4-BE49-F238E27FC236}">
                <a16:creationId xmlns:a16="http://schemas.microsoft.com/office/drawing/2014/main" id="{C1DC5143-359C-12E0-9A6A-1D91824E9D58}"/>
              </a:ext>
            </a:extLst>
          </p:cNvPr>
          <p:cNvPicPr>
            <a:picLocks noChangeAspect="1"/>
          </p:cNvPicPr>
          <p:nvPr/>
        </p:nvPicPr>
        <p:blipFill>
          <a:blip r:embed="rId3"/>
          <a:stretch>
            <a:fillRect/>
          </a:stretch>
        </p:blipFill>
        <p:spPr>
          <a:xfrm>
            <a:off x="678879" y="1320152"/>
            <a:ext cx="6641998" cy="2772472"/>
          </a:xfrm>
          <a:prstGeom prst="rect">
            <a:avLst/>
          </a:prstGeom>
        </p:spPr>
      </p:pic>
      <p:pic>
        <p:nvPicPr>
          <p:cNvPr id="7" name="Picture 6" descr="Text showing deliverables ferom a TPAC approved document">
            <a:extLst>
              <a:ext uri="{FF2B5EF4-FFF2-40B4-BE49-F238E27FC236}">
                <a16:creationId xmlns:a16="http://schemas.microsoft.com/office/drawing/2014/main" id="{22C64373-D666-62E3-7D0E-5778626BF898}"/>
              </a:ext>
            </a:extLst>
          </p:cNvPr>
          <p:cNvPicPr>
            <a:picLocks noChangeAspect="1"/>
          </p:cNvPicPr>
          <p:nvPr/>
        </p:nvPicPr>
        <p:blipFill>
          <a:blip r:embed="rId4"/>
          <a:stretch>
            <a:fillRect/>
          </a:stretch>
        </p:blipFill>
        <p:spPr>
          <a:xfrm>
            <a:off x="678879" y="4470303"/>
            <a:ext cx="4783760" cy="1242479"/>
          </a:xfrm>
          <a:prstGeom prst="rect">
            <a:avLst/>
          </a:prstGeom>
        </p:spPr>
      </p:pic>
    </p:spTree>
    <p:extLst>
      <p:ext uri="{BB962C8B-B14F-4D97-AF65-F5344CB8AC3E}">
        <p14:creationId xmlns:p14="http://schemas.microsoft.com/office/powerpoint/2010/main" val="1470840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ext Project Agreement Examples">
            <a:extLst>
              <a:ext uri="{FF2B5EF4-FFF2-40B4-BE49-F238E27FC236}">
                <a16:creationId xmlns:a16="http://schemas.microsoft.com/office/drawing/2014/main" id="{4060D436-0CC9-7F5C-E7DE-DA189075A772}"/>
              </a:ext>
            </a:extLst>
          </p:cNvPr>
          <p:cNvSpPr>
            <a:spLocks noGrp="1"/>
          </p:cNvSpPr>
          <p:nvPr>
            <p:ph type="title"/>
          </p:nvPr>
        </p:nvSpPr>
        <p:spPr>
          <a:xfrm>
            <a:off x="225878" y="2121444"/>
            <a:ext cx="2909835" cy="3855150"/>
          </a:xfrm>
        </p:spPr>
        <p:txBody>
          <a:bodyPr/>
          <a:lstStyle/>
          <a:p>
            <a:r>
              <a:rPr lang="en-US" sz="3800" dirty="0"/>
              <a:t>FY 2027</a:t>
            </a:r>
            <a:br>
              <a:rPr lang="en-US" sz="3800" dirty="0"/>
            </a:br>
            <a:r>
              <a:rPr lang="en-US" sz="3800" dirty="0"/>
              <a:t>Project </a:t>
            </a:r>
            <a:br>
              <a:rPr lang="en-US" sz="3800" dirty="0"/>
            </a:br>
            <a:r>
              <a:rPr lang="en-US" sz="3800" dirty="0"/>
              <a:t>Agreement</a:t>
            </a:r>
            <a:br>
              <a:rPr lang="en-US" sz="3800" dirty="0"/>
            </a:br>
            <a:r>
              <a:rPr lang="en-US" sz="3800" dirty="0"/>
              <a:t>Examples</a:t>
            </a:r>
          </a:p>
        </p:txBody>
      </p:sp>
      <p:pic>
        <p:nvPicPr>
          <p:cNvPr id="4" name="Picture 3" descr="Tax District Administration">
            <a:extLst>
              <a:ext uri="{FF2B5EF4-FFF2-40B4-BE49-F238E27FC236}">
                <a16:creationId xmlns:a16="http://schemas.microsoft.com/office/drawing/2014/main" id="{9807A373-4E07-D5AB-3AAF-655BF26E5963}"/>
              </a:ext>
            </a:extLst>
          </p:cNvPr>
          <p:cNvPicPr>
            <a:picLocks noChangeAspect="1"/>
          </p:cNvPicPr>
          <p:nvPr/>
        </p:nvPicPr>
        <p:blipFill>
          <a:blip r:embed="rId2"/>
          <a:stretch>
            <a:fillRect/>
          </a:stretch>
        </p:blipFill>
        <p:spPr>
          <a:xfrm>
            <a:off x="9898386" y="427146"/>
            <a:ext cx="2067378" cy="115568"/>
          </a:xfrm>
          <a:prstGeom prst="rect">
            <a:avLst/>
          </a:prstGeom>
        </p:spPr>
      </p:pic>
      <p:sp>
        <p:nvSpPr>
          <p:cNvPr id="6" name="TextBox 5" descr="Text">
            <a:extLst>
              <a:ext uri="{FF2B5EF4-FFF2-40B4-BE49-F238E27FC236}">
                <a16:creationId xmlns:a16="http://schemas.microsoft.com/office/drawing/2014/main" id="{254BA52E-57E6-F002-6103-0D6EAD66E44E}"/>
              </a:ext>
            </a:extLst>
          </p:cNvPr>
          <p:cNvSpPr txBox="1"/>
          <p:nvPr/>
        </p:nvSpPr>
        <p:spPr>
          <a:xfrm>
            <a:off x="4430868" y="1737462"/>
            <a:ext cx="6023458" cy="2585323"/>
          </a:xfrm>
          <a:prstGeom prst="rect">
            <a:avLst/>
          </a:prstGeom>
          <a:noFill/>
        </p:spPr>
        <p:txBody>
          <a:bodyPr wrap="square" rtlCol="0">
            <a:spAutoFit/>
          </a:bodyPr>
          <a:lstStyle/>
          <a:p>
            <a:pPr marL="285750" indent="-285750">
              <a:buFontTx/>
              <a:buChar char="-"/>
            </a:pPr>
            <a:r>
              <a:rPr lang="en-US" dirty="0"/>
              <a:t>Minimal changes from FY27 agreements (Date / Year)</a:t>
            </a:r>
          </a:p>
          <a:p>
            <a:pPr marL="742950" lvl="1" indent="-285750">
              <a:buFontTx/>
              <a:buChar char="-"/>
            </a:pPr>
            <a:r>
              <a:rPr lang="en-US" dirty="0"/>
              <a:t>Highlighted in </a:t>
            </a:r>
            <a:r>
              <a:rPr lang="en-US" dirty="0">
                <a:highlight>
                  <a:srgbClr val="FFFF00"/>
                </a:highlight>
              </a:rPr>
              <a:t>yellow</a:t>
            </a:r>
          </a:p>
          <a:p>
            <a:endParaRPr lang="en-US" dirty="0"/>
          </a:p>
          <a:p>
            <a:pPr marL="285750" indent="-285750">
              <a:buFontTx/>
              <a:buChar char="-"/>
            </a:pPr>
            <a:r>
              <a:rPr lang="en-US" dirty="0"/>
              <a:t>Expiration Dates change on:</a:t>
            </a:r>
          </a:p>
          <a:p>
            <a:pPr marL="742950" lvl="1" indent="-285750">
              <a:buFontTx/>
              <a:buChar char="-"/>
            </a:pPr>
            <a:r>
              <a:rPr lang="en-US" dirty="0"/>
              <a:t>Operating Agreements to expire 12/31/28</a:t>
            </a:r>
          </a:p>
          <a:p>
            <a:pPr marL="742950" lvl="1" indent="-285750">
              <a:buFontTx/>
              <a:buChar char="-"/>
            </a:pPr>
            <a:r>
              <a:rPr lang="en-US" dirty="0"/>
              <a:t>Capital Agreement to expire 12/31/30</a:t>
            </a:r>
          </a:p>
          <a:p>
            <a:pPr marL="285750" indent="-285750">
              <a:buFontTx/>
              <a:buChar char="-"/>
            </a:pPr>
            <a:endParaRPr lang="en-US" dirty="0"/>
          </a:p>
          <a:p>
            <a:pPr marL="285750" indent="-285750">
              <a:buFontTx/>
              <a:buChar char="-"/>
            </a:pPr>
            <a:r>
              <a:rPr lang="en-US" dirty="0"/>
              <a:t>Examples of General Capital, General Operating and Special agreements are included as part of the Agenda Attachment </a:t>
            </a:r>
          </a:p>
        </p:txBody>
      </p:sp>
    </p:spTree>
    <p:extLst>
      <p:ext uri="{BB962C8B-B14F-4D97-AF65-F5344CB8AC3E}">
        <p14:creationId xmlns:p14="http://schemas.microsoft.com/office/powerpoint/2010/main" val="11058579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lstStyle>
        <a:defPPr algn="l">
          <a:defRPr sz="1800" b="0" i="0" dirty="0">
            <a:latin typeface="Open Sans" panose="020B0606030504020204" pitchFamily="34" charset="0"/>
            <a:ea typeface="Open Sans" panose="020B0606030504020204" pitchFamily="34" charset="0"/>
            <a:cs typeface="Open Sans" panose="020B0606030504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3166DAF5ED9B9439C420306EEE348F6" ma:contentTypeVersion="16" ma:contentTypeDescription="Create a new document." ma:contentTypeScope="" ma:versionID="1365dd7a88fbf97c8b2ae293f1e1e5e4">
  <xsd:schema xmlns:xsd="http://www.w3.org/2001/XMLSchema" xmlns:xs="http://www.w3.org/2001/XMLSchema" xmlns:p="http://schemas.microsoft.com/office/2006/metadata/properties" xmlns:ns2="934faddc-e0f6-4434-9d20-c8174bbe727b" xmlns:ns3="4d9fbeba-495f-4d5d-a754-067132e79c42" targetNamespace="http://schemas.microsoft.com/office/2006/metadata/properties" ma:root="true" ma:fieldsID="fd68c9761894b6f3742a5785ede9574e" ns2:_="" ns3:_="">
    <xsd:import namespace="934faddc-e0f6-4434-9d20-c8174bbe727b"/>
    <xsd:import namespace="4d9fbeba-495f-4d5d-a754-067132e79c4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element ref="ns3:SharedWithUsers" minOccurs="0"/>
                <xsd:element ref="ns3:SharedWithDetail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4faddc-e0f6-4434-9d20-c8174bbe72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edf2d30e-6876-4a14-8cb0-b02ba5b58f44"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d9fbeba-495f-4d5d-a754-067132e79c4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48b60268-3348-48b1-acc6-bd6c7bb3d914}" ma:internalName="TaxCatchAll" ma:showField="CatchAllData" ma:web="4d9fbeba-495f-4d5d-a754-067132e79c42">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d9fbeba-495f-4d5d-a754-067132e79c42" xsi:nil="true"/>
    <lcf76f155ced4ddcb4097134ff3c332f xmlns="934faddc-e0f6-4434-9d20-c8174bbe727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580F21A-95EF-4419-ACF6-C8AE577F0657}"/>
</file>

<file path=customXml/itemProps2.xml><?xml version="1.0" encoding="utf-8"?>
<ds:datastoreItem xmlns:ds="http://schemas.openxmlformats.org/officeDocument/2006/customXml" ds:itemID="{37009BDE-6F92-402D-8C41-D67844680983}"/>
</file>

<file path=customXml/itemProps3.xml><?xml version="1.0" encoding="utf-8"?>
<ds:datastoreItem xmlns:ds="http://schemas.openxmlformats.org/officeDocument/2006/customXml" ds:itemID="{5746B3F8-FE1B-4FE4-AFBB-FDC2D231CC22}"/>
</file>

<file path=docProps/app.xml><?xml version="1.0" encoding="utf-8"?>
<Properties xmlns="http://schemas.openxmlformats.org/officeDocument/2006/extended-properties" xmlns:vt="http://schemas.openxmlformats.org/officeDocument/2006/docPropsVTypes">
  <TotalTime>136</TotalTime>
  <Words>419</Words>
  <Application>Microsoft Office PowerPoint</Application>
  <PresentationFormat>Widescreen</PresentationFormat>
  <Paragraphs>23</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Aptos</vt:lpstr>
      <vt:lpstr>Arial</vt:lpstr>
      <vt:lpstr>Calibri</vt:lpstr>
      <vt:lpstr>Open Sans</vt:lpstr>
      <vt:lpstr>Office Theme</vt:lpstr>
      <vt:lpstr>FY 2027 Work Plan Project Agreement Groupings and Reporting Deliverables</vt:lpstr>
      <vt:lpstr>FY27 Work Plan Project Agreement Groupings and Reporting Deliverables</vt:lpstr>
      <vt:lpstr>FY27 Work Plan Project Agreement Groupings and Reporting Deliverables  Summary</vt:lpstr>
      <vt:lpstr>FY27 Work Plan Project Agreement Groupings and Reporting Deliverables  Operating Example </vt:lpstr>
      <vt:lpstr>FY27 Work Plan Project Agreement Groupings and Reporting Deliverables    *New* : Deliverables for Marketing and Community Engagement (MCE) Projects </vt:lpstr>
      <vt:lpstr>FY27 Work Plan Project Agreement Groupings and Reporting Deliverables   Capital Example </vt:lpstr>
      <vt:lpstr>TPAC Approved Deliverables</vt:lpstr>
      <vt:lpstr>FY 2027 Project  Agreement Examples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Clark</dc:creator>
  <cp:lastModifiedBy>Paul Kingman</cp:lastModifiedBy>
  <cp:revision>25</cp:revision>
  <dcterms:created xsi:type="dcterms:W3CDTF">2022-08-02T17:09:18Z</dcterms:created>
  <dcterms:modified xsi:type="dcterms:W3CDTF">2026-04-20T21:00:20Z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0x01010043166DAF5ED9B9439C420306EEE348F6</vt:lpwstr>
  </property>
</Properties>
</file>