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comment1.xml" ContentType="application/vnd.openxmlformats-officedocument.presentationml.comments+xml"/>
  <Override PartName="/ppt/notesSlides/notesSlide6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comment2.xml" ContentType="application/vnd.openxmlformats-officedocument.presentationml.comments+xml"/>
  <Override PartName="/ppt/notesSlides/notesSlide67.xml" ContentType="application/vnd.openxmlformats-officedocument.presentationml.notesSlide+xml"/>
  <Override PartName="/ppt/comments/comment3.xml" ContentType="application/vnd.openxmlformats-officedocument.presentationml.comment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8" r:id="rId3"/>
    <p:sldMasterId id="2147483696" r:id="rId4"/>
    <p:sldMasterId id="2147483709" r:id="rId5"/>
    <p:sldMasterId id="2147483726" r:id="rId6"/>
    <p:sldMasterId id="2147483731" r:id="rId7"/>
    <p:sldMasterId id="2147483753" r:id="rId8"/>
  </p:sldMasterIdLst>
  <p:notesMasterIdLst>
    <p:notesMasterId r:id="rId129"/>
  </p:notesMasterIdLst>
  <p:sldIdLst>
    <p:sldId id="257" r:id="rId9"/>
    <p:sldId id="264" r:id="rId10"/>
    <p:sldId id="258" r:id="rId11"/>
    <p:sldId id="260" r:id="rId12"/>
    <p:sldId id="324" r:id="rId13"/>
    <p:sldId id="3193" r:id="rId14"/>
    <p:sldId id="3195" r:id="rId15"/>
    <p:sldId id="3194" r:id="rId16"/>
    <p:sldId id="2838" r:id="rId17"/>
    <p:sldId id="2771" r:id="rId18"/>
    <p:sldId id="3197" r:id="rId19"/>
    <p:sldId id="3200" r:id="rId20"/>
    <p:sldId id="3201" r:id="rId21"/>
    <p:sldId id="3196" r:id="rId22"/>
    <p:sldId id="2737" r:id="rId23"/>
    <p:sldId id="719" r:id="rId24"/>
    <p:sldId id="344" r:id="rId25"/>
    <p:sldId id="325" r:id="rId26"/>
    <p:sldId id="342" r:id="rId27"/>
    <p:sldId id="343" r:id="rId28"/>
    <p:sldId id="345" r:id="rId29"/>
    <p:sldId id="2710" r:id="rId30"/>
    <p:sldId id="2711" r:id="rId31"/>
    <p:sldId id="3121" r:id="rId32"/>
    <p:sldId id="2713" r:id="rId33"/>
    <p:sldId id="2714" r:id="rId34"/>
    <p:sldId id="2715" r:id="rId35"/>
    <p:sldId id="3179" r:id="rId36"/>
    <p:sldId id="3180" r:id="rId37"/>
    <p:sldId id="2716" r:id="rId38"/>
    <p:sldId id="2789" r:id="rId39"/>
    <p:sldId id="3181" r:id="rId40"/>
    <p:sldId id="3182" r:id="rId41"/>
    <p:sldId id="2793" r:id="rId42"/>
    <p:sldId id="2734" r:id="rId43"/>
    <p:sldId id="263" r:id="rId44"/>
    <p:sldId id="265" r:id="rId45"/>
    <p:sldId id="266" r:id="rId46"/>
    <p:sldId id="3202" r:id="rId47"/>
    <p:sldId id="267" r:id="rId48"/>
    <p:sldId id="2777" r:id="rId49"/>
    <p:sldId id="3198" r:id="rId50"/>
    <p:sldId id="2765" r:id="rId51"/>
    <p:sldId id="3115" r:id="rId52"/>
    <p:sldId id="3188" r:id="rId53"/>
    <p:sldId id="3135" r:id="rId54"/>
    <p:sldId id="3208" r:id="rId55"/>
    <p:sldId id="3190" r:id="rId56"/>
    <p:sldId id="3191" r:id="rId57"/>
    <p:sldId id="3192" r:id="rId58"/>
    <p:sldId id="3178" r:id="rId59"/>
    <p:sldId id="3209" r:id="rId60"/>
    <p:sldId id="3143" r:id="rId61"/>
    <p:sldId id="3168" r:id="rId62"/>
    <p:sldId id="2816" r:id="rId63"/>
    <p:sldId id="2817" r:id="rId64"/>
    <p:sldId id="3203" r:id="rId65"/>
    <p:sldId id="3204" r:id="rId66"/>
    <p:sldId id="3205" r:id="rId67"/>
    <p:sldId id="3206" r:id="rId68"/>
    <p:sldId id="3207" r:id="rId69"/>
    <p:sldId id="2818" r:id="rId70"/>
    <p:sldId id="2823" r:id="rId71"/>
    <p:sldId id="334" r:id="rId72"/>
    <p:sldId id="1177" r:id="rId73"/>
    <p:sldId id="1275" r:id="rId74"/>
    <p:sldId id="1176" r:id="rId75"/>
    <p:sldId id="2808" r:id="rId76"/>
    <p:sldId id="1221" r:id="rId77"/>
    <p:sldId id="1251" r:id="rId78"/>
    <p:sldId id="1232" r:id="rId79"/>
    <p:sldId id="3212" r:id="rId80"/>
    <p:sldId id="2811" r:id="rId81"/>
    <p:sldId id="2814" r:id="rId82"/>
    <p:sldId id="1276" r:id="rId83"/>
    <p:sldId id="2819" r:id="rId84"/>
    <p:sldId id="317" r:id="rId85"/>
    <p:sldId id="2812" r:id="rId86"/>
    <p:sldId id="2815" r:id="rId87"/>
    <p:sldId id="1268" r:id="rId88"/>
    <p:sldId id="3213" r:id="rId89"/>
    <p:sldId id="2813" r:id="rId90"/>
    <p:sldId id="3214" r:id="rId91"/>
    <p:sldId id="1246" r:id="rId92"/>
    <p:sldId id="1180" r:id="rId93"/>
    <p:sldId id="1234" r:id="rId94"/>
    <p:sldId id="1252" r:id="rId95"/>
    <p:sldId id="1217" r:id="rId96"/>
    <p:sldId id="2824" r:id="rId97"/>
    <p:sldId id="2798" r:id="rId98"/>
    <p:sldId id="256" r:id="rId99"/>
    <p:sldId id="292" r:id="rId100"/>
    <p:sldId id="396" r:id="rId101"/>
    <p:sldId id="340" r:id="rId102"/>
    <p:sldId id="399" r:id="rId103"/>
    <p:sldId id="359" r:id="rId104"/>
    <p:sldId id="366" r:id="rId105"/>
    <p:sldId id="367" r:id="rId106"/>
    <p:sldId id="368" r:id="rId107"/>
    <p:sldId id="400" r:id="rId108"/>
    <p:sldId id="381" r:id="rId109"/>
    <p:sldId id="384" r:id="rId110"/>
    <p:sldId id="369" r:id="rId111"/>
    <p:sldId id="390" r:id="rId112"/>
    <p:sldId id="310" r:id="rId113"/>
    <p:sldId id="275" r:id="rId114"/>
    <p:sldId id="3210" r:id="rId115"/>
    <p:sldId id="385" r:id="rId116"/>
    <p:sldId id="355" r:id="rId117"/>
    <p:sldId id="395" r:id="rId118"/>
    <p:sldId id="373" r:id="rId119"/>
    <p:sldId id="394" r:id="rId120"/>
    <p:sldId id="376" r:id="rId121"/>
    <p:sldId id="377" r:id="rId122"/>
    <p:sldId id="280" r:id="rId123"/>
    <p:sldId id="3211" r:id="rId124"/>
    <p:sldId id="3199" r:id="rId125"/>
    <p:sldId id="273" r:id="rId126"/>
    <p:sldId id="406" r:id="rId127"/>
    <p:sldId id="301" r:id="rId1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n, Henry" initials="RH" lastIdx="1" clrIdx="0">
    <p:extLst>
      <p:ext uri="{19B8F6BF-5375-455C-9EA6-DF929625EA0E}">
        <p15:presenceInfo xmlns:p15="http://schemas.microsoft.com/office/powerpoint/2012/main" userId="S::henry.rosen@wsp.com::5bd54c3f-b848-48e8-8095-e319d676a2aa" providerId="AD"/>
      </p:ext>
    </p:extLst>
  </p:cmAuthor>
  <p:cmAuthor id="2" name="Jay Heikes" initials="JH" lastIdx="27" clrIdx="1">
    <p:extLst>
      <p:ext uri="{19B8F6BF-5375-455C-9EA6-DF929625EA0E}">
        <p15:presenceInfo xmlns:p15="http://schemas.microsoft.com/office/powerpoint/2012/main" userId="S-1-5-21-2725389259-1934407162-1839720771-104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28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2" autoAdjust="0"/>
    <p:restoredTop sz="65808" autoAdjust="0"/>
  </p:normalViewPr>
  <p:slideViewPr>
    <p:cSldViewPr snapToGrid="0">
      <p:cViewPr varScale="1">
        <p:scale>
          <a:sx n="85" d="100"/>
          <a:sy n="85" d="100"/>
        </p:scale>
        <p:origin x="1274" y="14"/>
      </p:cViewPr>
      <p:guideLst/>
    </p:cSldViewPr>
  </p:slideViewPr>
  <p:outlineViewPr>
    <p:cViewPr>
      <p:scale>
        <a:sx n="33" d="100"/>
        <a:sy n="33" d="100"/>
      </p:scale>
      <p:origin x="0" y="-1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tableStyles" Target="tableStyle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notesMaster" Target="notesMasters/notesMaster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commentAuthors" Target="commentAuthor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viewProps" Target="view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2-11T10:52:28.943" idx="22">
    <p:pos x="10" y="10"/>
    <p:text>Slides 15-17 are a reminder for this group-- suggest just hitting the high points and moving through quickly 
--multi-round criteria-driven parcel search process
--based on site operational and locational needs identfied by GoTriangle and stakeholders
--six sites, 3 presented public-partnership or public-public partnership opportunities.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2-11T10:49:24.824" idx="21">
    <p:pos x="10" y="10"/>
    <p:text>Make sure to remind folks that these scores and weights correspond to goals of the study, public engagement, staheohlder feedback, and feedback from GoTriangle's board.</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2-11T09:17:13.065" idx="16">
    <p:pos x="3906" y="1657"/>
    <p:text>Make sure to contextualize -- it is a test fit conceptual design to make sure that our program fits on the site and to provide a resonable conceptual opinion of probable cost. note that the following conceptual program is based on a location on the north side of NC 54, but the site on the south side of NC 54 would be a comprable layout.
SAlso, conceptual program looks aethetically appealing - but is just a conceptual prgoram -- actual design may shift locations, size, position, etlements of the program subject to change in design</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5DD457-A8EC-4284-8C23-DC462661ABBD}"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12240EFD-6305-41CE-95C6-5DA3707D3933}">
      <dgm:prSet phldrT="[Text]"/>
      <dgm:spPr/>
      <dgm:t>
        <a:bodyPr/>
        <a:lstStyle/>
        <a:p>
          <a:r>
            <a:rPr lang="en-US" dirty="0"/>
            <a:t>Round 1</a:t>
          </a:r>
        </a:p>
      </dgm:t>
    </dgm:pt>
    <dgm:pt modelId="{2F3CEC7A-78BF-4E90-90E8-37B7E14AA807}" type="parTrans" cxnId="{1EA05B0A-8932-4B44-9F2D-BE797EF9B70D}">
      <dgm:prSet/>
      <dgm:spPr/>
      <dgm:t>
        <a:bodyPr/>
        <a:lstStyle/>
        <a:p>
          <a:endParaRPr lang="en-US"/>
        </a:p>
      </dgm:t>
    </dgm:pt>
    <dgm:pt modelId="{0310EDF2-F523-45ED-AE7E-D83726F1959F}" type="sibTrans" cxnId="{1EA05B0A-8932-4B44-9F2D-BE797EF9B70D}">
      <dgm:prSet/>
      <dgm:spPr/>
      <dgm:t>
        <a:bodyPr/>
        <a:lstStyle/>
        <a:p>
          <a:endParaRPr lang="en-US" dirty="0"/>
        </a:p>
      </dgm:t>
    </dgm:pt>
    <dgm:pt modelId="{792091D2-81E3-4F8C-A3EE-BB9AACB69547}">
      <dgm:prSet phldrT="[Text]"/>
      <dgm:spPr/>
      <dgm:t>
        <a:bodyPr/>
        <a:lstStyle/>
        <a:p>
          <a:r>
            <a:rPr lang="en-US" dirty="0"/>
            <a:t>113 sites</a:t>
          </a:r>
        </a:p>
      </dgm:t>
    </dgm:pt>
    <dgm:pt modelId="{DA718766-645E-4D55-B4CB-B761F6926274}" type="parTrans" cxnId="{A24CB160-4D2D-4B69-A1B3-BE9EF01BA88E}">
      <dgm:prSet/>
      <dgm:spPr/>
      <dgm:t>
        <a:bodyPr/>
        <a:lstStyle/>
        <a:p>
          <a:endParaRPr lang="en-US"/>
        </a:p>
      </dgm:t>
    </dgm:pt>
    <dgm:pt modelId="{80FD80F6-A85B-4286-81D4-B6F675C4D33C}" type="sibTrans" cxnId="{A24CB160-4D2D-4B69-A1B3-BE9EF01BA88E}">
      <dgm:prSet/>
      <dgm:spPr/>
      <dgm:t>
        <a:bodyPr/>
        <a:lstStyle/>
        <a:p>
          <a:endParaRPr lang="en-US"/>
        </a:p>
      </dgm:t>
    </dgm:pt>
    <dgm:pt modelId="{8E807E76-F2E9-44DC-99EC-EAB8AB8E590A}">
      <dgm:prSet phldrT="[Text]"/>
      <dgm:spPr/>
      <dgm:t>
        <a:bodyPr/>
        <a:lstStyle/>
        <a:p>
          <a:r>
            <a:rPr lang="en-US" dirty="0"/>
            <a:t>Round 2</a:t>
          </a:r>
        </a:p>
      </dgm:t>
    </dgm:pt>
    <dgm:pt modelId="{32C5D37D-58CE-40CE-AD16-0AE93811DA0C}" type="parTrans" cxnId="{5EE4E743-39AE-4005-87C1-455EDE16DF7B}">
      <dgm:prSet/>
      <dgm:spPr/>
      <dgm:t>
        <a:bodyPr/>
        <a:lstStyle/>
        <a:p>
          <a:endParaRPr lang="en-US"/>
        </a:p>
      </dgm:t>
    </dgm:pt>
    <dgm:pt modelId="{D3DC4DCC-5A8E-483A-BA9D-6B58812DA494}" type="sibTrans" cxnId="{5EE4E743-39AE-4005-87C1-455EDE16DF7B}">
      <dgm:prSet/>
      <dgm:spPr/>
      <dgm:t>
        <a:bodyPr/>
        <a:lstStyle/>
        <a:p>
          <a:endParaRPr lang="en-US" dirty="0"/>
        </a:p>
      </dgm:t>
    </dgm:pt>
    <dgm:pt modelId="{CA9B236E-CA34-4E67-A0ED-D7DCD1F899DD}">
      <dgm:prSet phldrT="[Text]"/>
      <dgm:spPr/>
      <dgm:t>
        <a:bodyPr/>
        <a:lstStyle/>
        <a:p>
          <a:r>
            <a:rPr lang="en-US" dirty="0"/>
            <a:t>97 sites</a:t>
          </a:r>
        </a:p>
      </dgm:t>
    </dgm:pt>
    <dgm:pt modelId="{D010E84E-30DD-4DF5-8520-B50CEFBE1324}" type="parTrans" cxnId="{2CF10A5B-DE47-4A79-B938-FA77516F577A}">
      <dgm:prSet/>
      <dgm:spPr/>
      <dgm:t>
        <a:bodyPr/>
        <a:lstStyle/>
        <a:p>
          <a:endParaRPr lang="en-US"/>
        </a:p>
      </dgm:t>
    </dgm:pt>
    <dgm:pt modelId="{FB56E6F6-7B6C-4658-BB36-5806B00AA57E}" type="sibTrans" cxnId="{2CF10A5B-DE47-4A79-B938-FA77516F577A}">
      <dgm:prSet/>
      <dgm:spPr/>
      <dgm:t>
        <a:bodyPr/>
        <a:lstStyle/>
        <a:p>
          <a:endParaRPr lang="en-US"/>
        </a:p>
      </dgm:t>
    </dgm:pt>
    <dgm:pt modelId="{7295A641-245F-4C97-80C2-7D9D4FA86FCC}">
      <dgm:prSet phldrT="[Text]"/>
      <dgm:spPr/>
      <dgm:t>
        <a:bodyPr/>
        <a:lstStyle/>
        <a:p>
          <a:r>
            <a:rPr lang="en-US" dirty="0"/>
            <a:t>Round 3</a:t>
          </a:r>
        </a:p>
      </dgm:t>
    </dgm:pt>
    <dgm:pt modelId="{5EECCEE1-9618-4B28-A69F-56A62C01F7E9}" type="parTrans" cxnId="{0D1633A5-6685-4E95-97E3-53CAE21B66C5}">
      <dgm:prSet/>
      <dgm:spPr/>
      <dgm:t>
        <a:bodyPr/>
        <a:lstStyle/>
        <a:p>
          <a:endParaRPr lang="en-US"/>
        </a:p>
      </dgm:t>
    </dgm:pt>
    <dgm:pt modelId="{C90163B2-AAF8-4ECC-9711-1FACBABF14B1}" type="sibTrans" cxnId="{0D1633A5-6685-4E95-97E3-53CAE21B66C5}">
      <dgm:prSet/>
      <dgm:spPr/>
      <dgm:t>
        <a:bodyPr/>
        <a:lstStyle/>
        <a:p>
          <a:endParaRPr lang="en-US" dirty="0"/>
        </a:p>
      </dgm:t>
    </dgm:pt>
    <dgm:pt modelId="{C8837589-C1A1-4F58-96C8-E5585333970F}">
      <dgm:prSet phldrT="[Text]"/>
      <dgm:spPr/>
      <dgm:t>
        <a:bodyPr/>
        <a:lstStyle/>
        <a:p>
          <a:r>
            <a:rPr lang="en-US" dirty="0"/>
            <a:t>43 sites</a:t>
          </a:r>
        </a:p>
      </dgm:t>
    </dgm:pt>
    <dgm:pt modelId="{6CE4C716-F97E-4A5F-9C6A-7A2AFCDC06AA}" type="parTrans" cxnId="{FD5BF026-CEFB-476F-8959-D1A3C2A58D91}">
      <dgm:prSet/>
      <dgm:spPr/>
      <dgm:t>
        <a:bodyPr/>
        <a:lstStyle/>
        <a:p>
          <a:endParaRPr lang="en-US"/>
        </a:p>
      </dgm:t>
    </dgm:pt>
    <dgm:pt modelId="{36783AD9-09E0-4945-90F4-51E5BC2E7586}" type="sibTrans" cxnId="{FD5BF026-CEFB-476F-8959-D1A3C2A58D91}">
      <dgm:prSet/>
      <dgm:spPr/>
      <dgm:t>
        <a:bodyPr/>
        <a:lstStyle/>
        <a:p>
          <a:endParaRPr lang="en-US"/>
        </a:p>
      </dgm:t>
    </dgm:pt>
    <dgm:pt modelId="{D9BA9DB1-317C-4005-AE9A-6A2469277F98}">
      <dgm:prSet phldrT="[Text]"/>
      <dgm:spPr/>
      <dgm:t>
        <a:bodyPr/>
        <a:lstStyle/>
        <a:p>
          <a:r>
            <a:rPr lang="en-US" dirty="0"/>
            <a:t>Round 4</a:t>
          </a:r>
        </a:p>
      </dgm:t>
    </dgm:pt>
    <dgm:pt modelId="{0A09B521-5A4A-41E0-AAEB-0A1EFC85DB04}" type="parTrans" cxnId="{5BB01002-C332-4996-AD32-E9735BB5DD4B}">
      <dgm:prSet/>
      <dgm:spPr/>
      <dgm:t>
        <a:bodyPr/>
        <a:lstStyle/>
        <a:p>
          <a:endParaRPr lang="en-US"/>
        </a:p>
      </dgm:t>
    </dgm:pt>
    <dgm:pt modelId="{F3339092-C342-49BD-B524-39660298ED99}" type="sibTrans" cxnId="{5BB01002-C332-4996-AD32-E9735BB5DD4B}">
      <dgm:prSet/>
      <dgm:spPr/>
      <dgm:t>
        <a:bodyPr/>
        <a:lstStyle/>
        <a:p>
          <a:endParaRPr lang="en-US" dirty="0"/>
        </a:p>
      </dgm:t>
    </dgm:pt>
    <dgm:pt modelId="{36F4B0CD-05B9-4731-AA83-EBCA06E125BC}">
      <dgm:prSet phldrT="[Text]"/>
      <dgm:spPr/>
      <dgm:t>
        <a:bodyPr/>
        <a:lstStyle/>
        <a:p>
          <a:r>
            <a:rPr lang="en-US" dirty="0"/>
            <a:t>19 Sites</a:t>
          </a:r>
        </a:p>
      </dgm:t>
    </dgm:pt>
    <dgm:pt modelId="{F1091E0F-853A-45D8-A115-32CFB0392632}" type="parTrans" cxnId="{8F330706-3D8B-4F6E-AF2B-1282307A37C9}">
      <dgm:prSet/>
      <dgm:spPr/>
      <dgm:t>
        <a:bodyPr/>
        <a:lstStyle/>
        <a:p>
          <a:endParaRPr lang="en-US"/>
        </a:p>
      </dgm:t>
    </dgm:pt>
    <dgm:pt modelId="{E0C108F9-6A0C-46A9-B8EB-04F4469F4752}" type="sibTrans" cxnId="{8F330706-3D8B-4F6E-AF2B-1282307A37C9}">
      <dgm:prSet/>
      <dgm:spPr/>
      <dgm:t>
        <a:bodyPr/>
        <a:lstStyle/>
        <a:p>
          <a:endParaRPr lang="en-US"/>
        </a:p>
      </dgm:t>
    </dgm:pt>
    <dgm:pt modelId="{5F7DD442-0ACF-4D9C-813C-0987277CDB2C}">
      <dgm:prSet phldrT="[Text]"/>
      <dgm:spPr/>
      <dgm:t>
        <a:bodyPr/>
        <a:lstStyle/>
        <a:p>
          <a:r>
            <a:rPr lang="en-US" dirty="0"/>
            <a:t>Round 5</a:t>
          </a:r>
        </a:p>
      </dgm:t>
    </dgm:pt>
    <dgm:pt modelId="{59BDF7A9-F6F3-4DB4-895A-8A2FB47914C7}" type="parTrans" cxnId="{E3E65AF6-8C6F-4D71-AFB7-735202D19214}">
      <dgm:prSet/>
      <dgm:spPr/>
      <dgm:t>
        <a:bodyPr/>
        <a:lstStyle/>
        <a:p>
          <a:endParaRPr lang="en-US"/>
        </a:p>
      </dgm:t>
    </dgm:pt>
    <dgm:pt modelId="{86DB04E0-0BCC-47F4-A2C9-0248C2CDE52E}" type="sibTrans" cxnId="{E3E65AF6-8C6F-4D71-AFB7-735202D19214}">
      <dgm:prSet/>
      <dgm:spPr/>
      <dgm:t>
        <a:bodyPr/>
        <a:lstStyle/>
        <a:p>
          <a:endParaRPr lang="en-US"/>
        </a:p>
      </dgm:t>
    </dgm:pt>
    <dgm:pt modelId="{05CA5152-A2A3-4CF1-8EF2-7AA30A3D94D5}">
      <dgm:prSet phldrT="[Text]"/>
      <dgm:spPr/>
      <dgm:t>
        <a:bodyPr/>
        <a:lstStyle/>
        <a:p>
          <a:r>
            <a:rPr lang="en-US" dirty="0"/>
            <a:t>6 sites</a:t>
          </a:r>
        </a:p>
      </dgm:t>
    </dgm:pt>
    <dgm:pt modelId="{C008F05D-F79F-48D1-8589-1033FFBECFAF}" type="parTrans" cxnId="{7CECDB1A-93EE-4AA2-9374-1FDF8A945713}">
      <dgm:prSet/>
      <dgm:spPr/>
      <dgm:t>
        <a:bodyPr/>
        <a:lstStyle/>
        <a:p>
          <a:endParaRPr lang="en-US"/>
        </a:p>
      </dgm:t>
    </dgm:pt>
    <dgm:pt modelId="{EAFC63C5-997B-4C2E-A6B7-9C64438DC4F2}" type="sibTrans" cxnId="{7CECDB1A-93EE-4AA2-9374-1FDF8A945713}">
      <dgm:prSet/>
      <dgm:spPr/>
      <dgm:t>
        <a:bodyPr/>
        <a:lstStyle/>
        <a:p>
          <a:endParaRPr lang="en-US"/>
        </a:p>
      </dgm:t>
    </dgm:pt>
    <dgm:pt modelId="{1EE737B4-D39A-4F9E-9B3F-79E60C48817F}" type="pres">
      <dgm:prSet presAssocID="{095DD457-A8EC-4284-8C23-DC462661ABBD}" presName="Name0" presStyleCnt="0">
        <dgm:presLayoutVars>
          <dgm:dir/>
          <dgm:resizeHandles val="exact"/>
        </dgm:presLayoutVars>
      </dgm:prSet>
      <dgm:spPr/>
    </dgm:pt>
    <dgm:pt modelId="{41BCDCA8-7CA3-4C41-B08C-17A4A867FCCB}" type="pres">
      <dgm:prSet presAssocID="{12240EFD-6305-41CE-95C6-5DA3707D3933}" presName="node" presStyleLbl="node1" presStyleIdx="0" presStyleCnt="5">
        <dgm:presLayoutVars>
          <dgm:bulletEnabled val="1"/>
        </dgm:presLayoutVars>
      </dgm:prSet>
      <dgm:spPr/>
    </dgm:pt>
    <dgm:pt modelId="{A5644AD5-EAD7-4267-A1CD-AABDAA4892DA}" type="pres">
      <dgm:prSet presAssocID="{0310EDF2-F523-45ED-AE7E-D83726F1959F}" presName="sibTrans" presStyleLbl="sibTrans2D1" presStyleIdx="0" presStyleCnt="4"/>
      <dgm:spPr/>
    </dgm:pt>
    <dgm:pt modelId="{8FAF353F-2C5E-4CE4-B11B-3429B7707883}" type="pres">
      <dgm:prSet presAssocID="{0310EDF2-F523-45ED-AE7E-D83726F1959F}" presName="connectorText" presStyleLbl="sibTrans2D1" presStyleIdx="0" presStyleCnt="4"/>
      <dgm:spPr/>
    </dgm:pt>
    <dgm:pt modelId="{0A4BCB3E-A658-40F7-A0C8-A26C4D4DCB34}" type="pres">
      <dgm:prSet presAssocID="{8E807E76-F2E9-44DC-99EC-EAB8AB8E590A}" presName="node" presStyleLbl="node1" presStyleIdx="1" presStyleCnt="5">
        <dgm:presLayoutVars>
          <dgm:bulletEnabled val="1"/>
        </dgm:presLayoutVars>
      </dgm:prSet>
      <dgm:spPr/>
    </dgm:pt>
    <dgm:pt modelId="{B0A2005E-E505-4A7A-B650-83E7D0F74863}" type="pres">
      <dgm:prSet presAssocID="{D3DC4DCC-5A8E-483A-BA9D-6B58812DA494}" presName="sibTrans" presStyleLbl="sibTrans2D1" presStyleIdx="1" presStyleCnt="4"/>
      <dgm:spPr/>
    </dgm:pt>
    <dgm:pt modelId="{52533C9C-6CD3-4B20-B577-5BE5B0DBB623}" type="pres">
      <dgm:prSet presAssocID="{D3DC4DCC-5A8E-483A-BA9D-6B58812DA494}" presName="connectorText" presStyleLbl="sibTrans2D1" presStyleIdx="1" presStyleCnt="4"/>
      <dgm:spPr/>
    </dgm:pt>
    <dgm:pt modelId="{34466F5E-A866-43C9-AD86-FDF932C254C5}" type="pres">
      <dgm:prSet presAssocID="{7295A641-245F-4C97-80C2-7D9D4FA86FCC}" presName="node" presStyleLbl="node1" presStyleIdx="2" presStyleCnt="5">
        <dgm:presLayoutVars>
          <dgm:bulletEnabled val="1"/>
        </dgm:presLayoutVars>
      </dgm:prSet>
      <dgm:spPr/>
    </dgm:pt>
    <dgm:pt modelId="{53C42986-653B-4EB9-A173-1B0F89682EB3}" type="pres">
      <dgm:prSet presAssocID="{C90163B2-AAF8-4ECC-9711-1FACBABF14B1}" presName="sibTrans" presStyleLbl="sibTrans2D1" presStyleIdx="2" presStyleCnt="4"/>
      <dgm:spPr/>
    </dgm:pt>
    <dgm:pt modelId="{DAF31DFE-E065-40E1-8800-2CD114F265E8}" type="pres">
      <dgm:prSet presAssocID="{C90163B2-AAF8-4ECC-9711-1FACBABF14B1}" presName="connectorText" presStyleLbl="sibTrans2D1" presStyleIdx="2" presStyleCnt="4"/>
      <dgm:spPr/>
    </dgm:pt>
    <dgm:pt modelId="{AE5A414A-1F1E-4AD7-83DF-4215346C459B}" type="pres">
      <dgm:prSet presAssocID="{D9BA9DB1-317C-4005-AE9A-6A2469277F98}" presName="node" presStyleLbl="node1" presStyleIdx="3" presStyleCnt="5">
        <dgm:presLayoutVars>
          <dgm:bulletEnabled val="1"/>
        </dgm:presLayoutVars>
      </dgm:prSet>
      <dgm:spPr/>
    </dgm:pt>
    <dgm:pt modelId="{F564B3E7-5356-4F30-8E8D-3770BEE870FB}" type="pres">
      <dgm:prSet presAssocID="{F3339092-C342-49BD-B524-39660298ED99}" presName="sibTrans" presStyleLbl="sibTrans2D1" presStyleIdx="3" presStyleCnt="4"/>
      <dgm:spPr/>
    </dgm:pt>
    <dgm:pt modelId="{9AA87C8D-CD9E-467F-8C03-90AC17D9C656}" type="pres">
      <dgm:prSet presAssocID="{F3339092-C342-49BD-B524-39660298ED99}" presName="connectorText" presStyleLbl="sibTrans2D1" presStyleIdx="3" presStyleCnt="4"/>
      <dgm:spPr/>
    </dgm:pt>
    <dgm:pt modelId="{54A8C233-B603-4AD5-8B03-98A1A7AEF622}" type="pres">
      <dgm:prSet presAssocID="{5F7DD442-0ACF-4D9C-813C-0987277CDB2C}" presName="node" presStyleLbl="node1" presStyleIdx="4" presStyleCnt="5">
        <dgm:presLayoutVars>
          <dgm:bulletEnabled val="1"/>
        </dgm:presLayoutVars>
      </dgm:prSet>
      <dgm:spPr/>
    </dgm:pt>
  </dgm:ptLst>
  <dgm:cxnLst>
    <dgm:cxn modelId="{5BB01002-C332-4996-AD32-E9735BB5DD4B}" srcId="{095DD457-A8EC-4284-8C23-DC462661ABBD}" destId="{D9BA9DB1-317C-4005-AE9A-6A2469277F98}" srcOrd="3" destOrd="0" parTransId="{0A09B521-5A4A-41E0-AAEB-0A1EFC85DB04}" sibTransId="{F3339092-C342-49BD-B524-39660298ED99}"/>
    <dgm:cxn modelId="{393A2E05-BC39-4B4D-8B72-A6E72F703C99}" type="presOf" srcId="{05CA5152-A2A3-4CF1-8EF2-7AA30A3D94D5}" destId="{54A8C233-B603-4AD5-8B03-98A1A7AEF622}" srcOrd="0" destOrd="1" presId="urn:microsoft.com/office/officeart/2005/8/layout/process1"/>
    <dgm:cxn modelId="{8F330706-3D8B-4F6E-AF2B-1282307A37C9}" srcId="{D9BA9DB1-317C-4005-AE9A-6A2469277F98}" destId="{36F4B0CD-05B9-4731-AA83-EBCA06E125BC}" srcOrd="0" destOrd="0" parTransId="{F1091E0F-853A-45D8-A115-32CFB0392632}" sibTransId="{E0C108F9-6A0C-46A9-B8EB-04F4469F4752}"/>
    <dgm:cxn modelId="{1EA05B0A-8932-4B44-9F2D-BE797EF9B70D}" srcId="{095DD457-A8EC-4284-8C23-DC462661ABBD}" destId="{12240EFD-6305-41CE-95C6-5DA3707D3933}" srcOrd="0" destOrd="0" parTransId="{2F3CEC7A-78BF-4E90-90E8-37B7E14AA807}" sibTransId="{0310EDF2-F523-45ED-AE7E-D83726F1959F}"/>
    <dgm:cxn modelId="{2A0B010E-093E-44B0-9772-9B742553BDC7}" type="presOf" srcId="{7295A641-245F-4C97-80C2-7D9D4FA86FCC}" destId="{34466F5E-A866-43C9-AD86-FDF932C254C5}" srcOrd="0" destOrd="0" presId="urn:microsoft.com/office/officeart/2005/8/layout/process1"/>
    <dgm:cxn modelId="{796E4819-F661-406C-827E-26EA829FBF57}" type="presOf" srcId="{12240EFD-6305-41CE-95C6-5DA3707D3933}" destId="{41BCDCA8-7CA3-4C41-B08C-17A4A867FCCB}" srcOrd="0" destOrd="0" presId="urn:microsoft.com/office/officeart/2005/8/layout/process1"/>
    <dgm:cxn modelId="{7CECDB1A-93EE-4AA2-9374-1FDF8A945713}" srcId="{5F7DD442-0ACF-4D9C-813C-0987277CDB2C}" destId="{05CA5152-A2A3-4CF1-8EF2-7AA30A3D94D5}" srcOrd="0" destOrd="0" parTransId="{C008F05D-F79F-48D1-8589-1033FFBECFAF}" sibTransId="{EAFC63C5-997B-4C2E-A6B7-9C64438DC4F2}"/>
    <dgm:cxn modelId="{FD5BF026-CEFB-476F-8959-D1A3C2A58D91}" srcId="{7295A641-245F-4C97-80C2-7D9D4FA86FCC}" destId="{C8837589-C1A1-4F58-96C8-E5585333970F}" srcOrd="0" destOrd="0" parTransId="{6CE4C716-F97E-4A5F-9C6A-7A2AFCDC06AA}" sibTransId="{36783AD9-09E0-4945-90F4-51E5BC2E7586}"/>
    <dgm:cxn modelId="{2CF10A5B-DE47-4A79-B938-FA77516F577A}" srcId="{8E807E76-F2E9-44DC-99EC-EAB8AB8E590A}" destId="{CA9B236E-CA34-4E67-A0ED-D7DCD1F899DD}" srcOrd="0" destOrd="0" parTransId="{D010E84E-30DD-4DF5-8520-B50CEFBE1324}" sibTransId="{FB56E6F6-7B6C-4658-BB36-5806B00AA57E}"/>
    <dgm:cxn modelId="{A24CB160-4D2D-4B69-A1B3-BE9EF01BA88E}" srcId="{12240EFD-6305-41CE-95C6-5DA3707D3933}" destId="{792091D2-81E3-4F8C-A3EE-BB9AACB69547}" srcOrd="0" destOrd="0" parTransId="{DA718766-645E-4D55-B4CB-B761F6926274}" sibTransId="{80FD80F6-A85B-4286-81D4-B6F675C4D33C}"/>
    <dgm:cxn modelId="{5EE4E743-39AE-4005-87C1-455EDE16DF7B}" srcId="{095DD457-A8EC-4284-8C23-DC462661ABBD}" destId="{8E807E76-F2E9-44DC-99EC-EAB8AB8E590A}" srcOrd="1" destOrd="0" parTransId="{32C5D37D-58CE-40CE-AD16-0AE93811DA0C}" sibTransId="{D3DC4DCC-5A8E-483A-BA9D-6B58812DA494}"/>
    <dgm:cxn modelId="{C09C4A44-2CC3-449C-956C-9442CD0A8056}" type="presOf" srcId="{0310EDF2-F523-45ED-AE7E-D83726F1959F}" destId="{A5644AD5-EAD7-4267-A1CD-AABDAA4892DA}" srcOrd="0" destOrd="0" presId="urn:microsoft.com/office/officeart/2005/8/layout/process1"/>
    <dgm:cxn modelId="{F1264767-A76C-4093-A84A-F29593B2C911}" type="presOf" srcId="{C8837589-C1A1-4F58-96C8-E5585333970F}" destId="{34466F5E-A866-43C9-AD86-FDF932C254C5}" srcOrd="0" destOrd="1" presId="urn:microsoft.com/office/officeart/2005/8/layout/process1"/>
    <dgm:cxn modelId="{8A429349-1353-4027-831A-4FCEDDDC35F0}" type="presOf" srcId="{D3DC4DCC-5A8E-483A-BA9D-6B58812DA494}" destId="{52533C9C-6CD3-4B20-B577-5BE5B0DBB623}" srcOrd="1" destOrd="0" presId="urn:microsoft.com/office/officeart/2005/8/layout/process1"/>
    <dgm:cxn modelId="{44BFBB55-0C5A-46CB-89BA-AFB238B49875}" type="presOf" srcId="{D3DC4DCC-5A8E-483A-BA9D-6B58812DA494}" destId="{B0A2005E-E505-4A7A-B650-83E7D0F74863}" srcOrd="0" destOrd="0" presId="urn:microsoft.com/office/officeart/2005/8/layout/process1"/>
    <dgm:cxn modelId="{0CB54A59-2BE6-438E-AF2F-16B84768A05A}" type="presOf" srcId="{095DD457-A8EC-4284-8C23-DC462661ABBD}" destId="{1EE737B4-D39A-4F9E-9B3F-79E60C48817F}" srcOrd="0" destOrd="0" presId="urn:microsoft.com/office/officeart/2005/8/layout/process1"/>
    <dgm:cxn modelId="{94D6AD87-8AF4-443C-9190-71B66F90C8F4}" type="presOf" srcId="{C90163B2-AAF8-4ECC-9711-1FACBABF14B1}" destId="{DAF31DFE-E065-40E1-8800-2CD114F265E8}" srcOrd="1" destOrd="0" presId="urn:microsoft.com/office/officeart/2005/8/layout/process1"/>
    <dgm:cxn modelId="{7B5FCD8A-E954-4B9F-B9E7-71E897A40EA0}" type="presOf" srcId="{5F7DD442-0ACF-4D9C-813C-0987277CDB2C}" destId="{54A8C233-B603-4AD5-8B03-98A1A7AEF622}" srcOrd="0" destOrd="0" presId="urn:microsoft.com/office/officeart/2005/8/layout/process1"/>
    <dgm:cxn modelId="{0D1633A5-6685-4E95-97E3-53CAE21B66C5}" srcId="{095DD457-A8EC-4284-8C23-DC462661ABBD}" destId="{7295A641-245F-4C97-80C2-7D9D4FA86FCC}" srcOrd="2" destOrd="0" parTransId="{5EECCEE1-9618-4B28-A69F-56A62C01F7E9}" sibTransId="{C90163B2-AAF8-4ECC-9711-1FACBABF14B1}"/>
    <dgm:cxn modelId="{0AF6C4A7-78B8-4B9B-9A82-21A5DB9D8CF9}" type="presOf" srcId="{D9BA9DB1-317C-4005-AE9A-6A2469277F98}" destId="{AE5A414A-1F1E-4AD7-83DF-4215346C459B}" srcOrd="0" destOrd="0" presId="urn:microsoft.com/office/officeart/2005/8/layout/process1"/>
    <dgm:cxn modelId="{B193E0B5-4529-46BE-B7BE-33F89F3DA015}" type="presOf" srcId="{F3339092-C342-49BD-B524-39660298ED99}" destId="{9AA87C8D-CD9E-467F-8C03-90AC17D9C656}" srcOrd="1" destOrd="0" presId="urn:microsoft.com/office/officeart/2005/8/layout/process1"/>
    <dgm:cxn modelId="{069D44C5-E8E0-4DEA-A1C6-38DE0E45C9CA}" type="presOf" srcId="{8E807E76-F2E9-44DC-99EC-EAB8AB8E590A}" destId="{0A4BCB3E-A658-40F7-A0C8-A26C4D4DCB34}" srcOrd="0" destOrd="0" presId="urn:microsoft.com/office/officeart/2005/8/layout/process1"/>
    <dgm:cxn modelId="{1E6466D0-F479-42DB-932A-AF8A43F722C6}" type="presOf" srcId="{CA9B236E-CA34-4E67-A0ED-D7DCD1F899DD}" destId="{0A4BCB3E-A658-40F7-A0C8-A26C4D4DCB34}" srcOrd="0" destOrd="1" presId="urn:microsoft.com/office/officeart/2005/8/layout/process1"/>
    <dgm:cxn modelId="{79D325DB-BB4F-4C73-9CDE-B82ABA463F4D}" type="presOf" srcId="{792091D2-81E3-4F8C-A3EE-BB9AACB69547}" destId="{41BCDCA8-7CA3-4C41-B08C-17A4A867FCCB}" srcOrd="0" destOrd="1" presId="urn:microsoft.com/office/officeart/2005/8/layout/process1"/>
    <dgm:cxn modelId="{4A6B0FE1-AC19-41F9-8845-2A6513473493}" type="presOf" srcId="{0310EDF2-F523-45ED-AE7E-D83726F1959F}" destId="{8FAF353F-2C5E-4CE4-B11B-3429B7707883}" srcOrd="1" destOrd="0" presId="urn:microsoft.com/office/officeart/2005/8/layout/process1"/>
    <dgm:cxn modelId="{9CBB20F0-0756-4640-9A73-5954BC7B6D43}" type="presOf" srcId="{36F4B0CD-05B9-4731-AA83-EBCA06E125BC}" destId="{AE5A414A-1F1E-4AD7-83DF-4215346C459B}" srcOrd="0" destOrd="1" presId="urn:microsoft.com/office/officeart/2005/8/layout/process1"/>
    <dgm:cxn modelId="{06B6C1F1-981B-4488-BCAB-97C9C5A79F12}" type="presOf" srcId="{C90163B2-AAF8-4ECC-9711-1FACBABF14B1}" destId="{53C42986-653B-4EB9-A173-1B0F89682EB3}" srcOrd="0" destOrd="0" presId="urn:microsoft.com/office/officeart/2005/8/layout/process1"/>
    <dgm:cxn modelId="{64AD02F4-0244-42A5-AB93-3DF4F75F09B3}" type="presOf" srcId="{F3339092-C342-49BD-B524-39660298ED99}" destId="{F564B3E7-5356-4F30-8E8D-3770BEE870FB}" srcOrd="0" destOrd="0" presId="urn:microsoft.com/office/officeart/2005/8/layout/process1"/>
    <dgm:cxn modelId="{E3E65AF6-8C6F-4D71-AFB7-735202D19214}" srcId="{095DD457-A8EC-4284-8C23-DC462661ABBD}" destId="{5F7DD442-0ACF-4D9C-813C-0987277CDB2C}" srcOrd="4" destOrd="0" parTransId="{59BDF7A9-F6F3-4DB4-895A-8A2FB47914C7}" sibTransId="{86DB04E0-0BCC-47F4-A2C9-0248C2CDE52E}"/>
    <dgm:cxn modelId="{368C82A8-2879-463A-8875-FCA1B4BD6188}" type="presParOf" srcId="{1EE737B4-D39A-4F9E-9B3F-79E60C48817F}" destId="{41BCDCA8-7CA3-4C41-B08C-17A4A867FCCB}" srcOrd="0" destOrd="0" presId="urn:microsoft.com/office/officeart/2005/8/layout/process1"/>
    <dgm:cxn modelId="{6642A6D1-01FE-4E3C-86D6-056F42CDFEAB}" type="presParOf" srcId="{1EE737B4-D39A-4F9E-9B3F-79E60C48817F}" destId="{A5644AD5-EAD7-4267-A1CD-AABDAA4892DA}" srcOrd="1" destOrd="0" presId="urn:microsoft.com/office/officeart/2005/8/layout/process1"/>
    <dgm:cxn modelId="{830F9419-7151-47D8-8F34-65BF4BEF1687}" type="presParOf" srcId="{A5644AD5-EAD7-4267-A1CD-AABDAA4892DA}" destId="{8FAF353F-2C5E-4CE4-B11B-3429B7707883}" srcOrd="0" destOrd="0" presId="urn:microsoft.com/office/officeart/2005/8/layout/process1"/>
    <dgm:cxn modelId="{0EB958A4-2468-48B4-BFF0-14C44C68677B}" type="presParOf" srcId="{1EE737B4-D39A-4F9E-9B3F-79E60C48817F}" destId="{0A4BCB3E-A658-40F7-A0C8-A26C4D4DCB34}" srcOrd="2" destOrd="0" presId="urn:microsoft.com/office/officeart/2005/8/layout/process1"/>
    <dgm:cxn modelId="{67B81E19-CE00-4DEC-8D78-ED6559E96991}" type="presParOf" srcId="{1EE737B4-D39A-4F9E-9B3F-79E60C48817F}" destId="{B0A2005E-E505-4A7A-B650-83E7D0F74863}" srcOrd="3" destOrd="0" presId="urn:microsoft.com/office/officeart/2005/8/layout/process1"/>
    <dgm:cxn modelId="{6DE71A9A-3F16-4AE0-BF90-60D971192EB9}" type="presParOf" srcId="{B0A2005E-E505-4A7A-B650-83E7D0F74863}" destId="{52533C9C-6CD3-4B20-B577-5BE5B0DBB623}" srcOrd="0" destOrd="0" presId="urn:microsoft.com/office/officeart/2005/8/layout/process1"/>
    <dgm:cxn modelId="{9A774035-833D-4C1B-B86B-15816C7CE190}" type="presParOf" srcId="{1EE737B4-D39A-4F9E-9B3F-79E60C48817F}" destId="{34466F5E-A866-43C9-AD86-FDF932C254C5}" srcOrd="4" destOrd="0" presId="urn:microsoft.com/office/officeart/2005/8/layout/process1"/>
    <dgm:cxn modelId="{46334400-5474-4E35-98AE-32EBFD6AAFF0}" type="presParOf" srcId="{1EE737B4-D39A-4F9E-9B3F-79E60C48817F}" destId="{53C42986-653B-4EB9-A173-1B0F89682EB3}" srcOrd="5" destOrd="0" presId="urn:microsoft.com/office/officeart/2005/8/layout/process1"/>
    <dgm:cxn modelId="{0B884351-5CF1-40FC-AFEE-C80FCBE29947}" type="presParOf" srcId="{53C42986-653B-4EB9-A173-1B0F89682EB3}" destId="{DAF31DFE-E065-40E1-8800-2CD114F265E8}" srcOrd="0" destOrd="0" presId="urn:microsoft.com/office/officeart/2005/8/layout/process1"/>
    <dgm:cxn modelId="{0A72737E-9824-4CD5-B5D6-33D1AF33FDBF}" type="presParOf" srcId="{1EE737B4-D39A-4F9E-9B3F-79E60C48817F}" destId="{AE5A414A-1F1E-4AD7-83DF-4215346C459B}" srcOrd="6" destOrd="0" presId="urn:microsoft.com/office/officeart/2005/8/layout/process1"/>
    <dgm:cxn modelId="{30512EC6-BB17-42B9-B910-80FC987D27FC}" type="presParOf" srcId="{1EE737B4-D39A-4F9E-9B3F-79E60C48817F}" destId="{F564B3E7-5356-4F30-8E8D-3770BEE870FB}" srcOrd="7" destOrd="0" presId="urn:microsoft.com/office/officeart/2005/8/layout/process1"/>
    <dgm:cxn modelId="{42D9FC68-5D57-4FA1-9065-FA55B69EBF2F}" type="presParOf" srcId="{F564B3E7-5356-4F30-8E8D-3770BEE870FB}" destId="{9AA87C8D-CD9E-467F-8C03-90AC17D9C656}" srcOrd="0" destOrd="0" presId="urn:microsoft.com/office/officeart/2005/8/layout/process1"/>
    <dgm:cxn modelId="{9BC02EF2-4C7A-4C74-B5BA-375C4720A3FC}" type="presParOf" srcId="{1EE737B4-D39A-4F9E-9B3F-79E60C48817F}" destId="{54A8C233-B603-4AD5-8B03-98A1A7AEF622}"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CDCA8-7CA3-4C41-B08C-17A4A867FCCB}">
      <dsp:nvSpPr>
        <dsp:cNvPr id="0" name=""/>
        <dsp:cNvSpPr/>
      </dsp:nvSpPr>
      <dsp:spPr>
        <a:xfrm>
          <a:off x="3252" y="861850"/>
          <a:ext cx="1008238" cy="7467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Round 1</a:t>
          </a:r>
        </a:p>
        <a:p>
          <a:pPr marL="114300" lvl="1" indent="-114300" algn="l" defTabSz="622300">
            <a:lnSpc>
              <a:spcPct val="90000"/>
            </a:lnSpc>
            <a:spcBef>
              <a:spcPct val="0"/>
            </a:spcBef>
            <a:spcAft>
              <a:spcPct val="15000"/>
            </a:spcAft>
            <a:buChar char="•"/>
          </a:pPr>
          <a:r>
            <a:rPr lang="en-US" sz="1400" kern="1200" dirty="0"/>
            <a:t>113 sites</a:t>
          </a:r>
        </a:p>
      </dsp:txBody>
      <dsp:txXfrm>
        <a:off x="25123" y="883721"/>
        <a:ext cx="964496" cy="702984"/>
      </dsp:txXfrm>
    </dsp:sp>
    <dsp:sp modelId="{A5644AD5-EAD7-4267-A1CD-AABDAA4892DA}">
      <dsp:nvSpPr>
        <dsp:cNvPr id="0" name=""/>
        <dsp:cNvSpPr/>
      </dsp:nvSpPr>
      <dsp:spPr>
        <a:xfrm>
          <a:off x="1112314" y="1110191"/>
          <a:ext cx="213746" cy="2500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112314" y="1160200"/>
        <a:ext cx="149622" cy="150025"/>
      </dsp:txXfrm>
    </dsp:sp>
    <dsp:sp modelId="{0A4BCB3E-A658-40F7-A0C8-A26C4D4DCB34}">
      <dsp:nvSpPr>
        <dsp:cNvPr id="0" name=""/>
        <dsp:cNvSpPr/>
      </dsp:nvSpPr>
      <dsp:spPr>
        <a:xfrm>
          <a:off x="1414785" y="861850"/>
          <a:ext cx="1008238" cy="7467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Round 2</a:t>
          </a:r>
        </a:p>
        <a:p>
          <a:pPr marL="114300" lvl="1" indent="-114300" algn="l" defTabSz="622300">
            <a:lnSpc>
              <a:spcPct val="90000"/>
            </a:lnSpc>
            <a:spcBef>
              <a:spcPct val="0"/>
            </a:spcBef>
            <a:spcAft>
              <a:spcPct val="15000"/>
            </a:spcAft>
            <a:buChar char="•"/>
          </a:pPr>
          <a:r>
            <a:rPr lang="en-US" sz="1400" kern="1200" dirty="0"/>
            <a:t>97 sites</a:t>
          </a:r>
        </a:p>
      </dsp:txBody>
      <dsp:txXfrm>
        <a:off x="1436656" y="883721"/>
        <a:ext cx="964496" cy="702984"/>
      </dsp:txXfrm>
    </dsp:sp>
    <dsp:sp modelId="{B0A2005E-E505-4A7A-B650-83E7D0F74863}">
      <dsp:nvSpPr>
        <dsp:cNvPr id="0" name=""/>
        <dsp:cNvSpPr/>
      </dsp:nvSpPr>
      <dsp:spPr>
        <a:xfrm>
          <a:off x="2523847" y="1110191"/>
          <a:ext cx="213746" cy="2500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523847" y="1160200"/>
        <a:ext cx="149622" cy="150025"/>
      </dsp:txXfrm>
    </dsp:sp>
    <dsp:sp modelId="{34466F5E-A866-43C9-AD86-FDF932C254C5}">
      <dsp:nvSpPr>
        <dsp:cNvPr id="0" name=""/>
        <dsp:cNvSpPr/>
      </dsp:nvSpPr>
      <dsp:spPr>
        <a:xfrm>
          <a:off x="2826319" y="861850"/>
          <a:ext cx="1008238" cy="7467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Round 3</a:t>
          </a:r>
        </a:p>
        <a:p>
          <a:pPr marL="114300" lvl="1" indent="-114300" algn="l" defTabSz="622300">
            <a:lnSpc>
              <a:spcPct val="90000"/>
            </a:lnSpc>
            <a:spcBef>
              <a:spcPct val="0"/>
            </a:spcBef>
            <a:spcAft>
              <a:spcPct val="15000"/>
            </a:spcAft>
            <a:buChar char="•"/>
          </a:pPr>
          <a:r>
            <a:rPr lang="en-US" sz="1400" kern="1200" dirty="0"/>
            <a:t>43 sites</a:t>
          </a:r>
        </a:p>
      </dsp:txBody>
      <dsp:txXfrm>
        <a:off x="2848190" y="883721"/>
        <a:ext cx="964496" cy="702984"/>
      </dsp:txXfrm>
    </dsp:sp>
    <dsp:sp modelId="{53C42986-653B-4EB9-A173-1B0F89682EB3}">
      <dsp:nvSpPr>
        <dsp:cNvPr id="0" name=""/>
        <dsp:cNvSpPr/>
      </dsp:nvSpPr>
      <dsp:spPr>
        <a:xfrm>
          <a:off x="3935381" y="1110191"/>
          <a:ext cx="213746" cy="2500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3935381" y="1160200"/>
        <a:ext cx="149622" cy="150025"/>
      </dsp:txXfrm>
    </dsp:sp>
    <dsp:sp modelId="{AE5A414A-1F1E-4AD7-83DF-4215346C459B}">
      <dsp:nvSpPr>
        <dsp:cNvPr id="0" name=""/>
        <dsp:cNvSpPr/>
      </dsp:nvSpPr>
      <dsp:spPr>
        <a:xfrm>
          <a:off x="4237852" y="861850"/>
          <a:ext cx="1008238" cy="7467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Round 4</a:t>
          </a:r>
        </a:p>
        <a:p>
          <a:pPr marL="114300" lvl="1" indent="-114300" algn="l" defTabSz="622300">
            <a:lnSpc>
              <a:spcPct val="90000"/>
            </a:lnSpc>
            <a:spcBef>
              <a:spcPct val="0"/>
            </a:spcBef>
            <a:spcAft>
              <a:spcPct val="15000"/>
            </a:spcAft>
            <a:buChar char="•"/>
          </a:pPr>
          <a:r>
            <a:rPr lang="en-US" sz="1400" kern="1200" dirty="0"/>
            <a:t>19 Sites</a:t>
          </a:r>
        </a:p>
      </dsp:txBody>
      <dsp:txXfrm>
        <a:off x="4259723" y="883721"/>
        <a:ext cx="964496" cy="702984"/>
      </dsp:txXfrm>
    </dsp:sp>
    <dsp:sp modelId="{F564B3E7-5356-4F30-8E8D-3770BEE870FB}">
      <dsp:nvSpPr>
        <dsp:cNvPr id="0" name=""/>
        <dsp:cNvSpPr/>
      </dsp:nvSpPr>
      <dsp:spPr>
        <a:xfrm>
          <a:off x="5346914" y="1110191"/>
          <a:ext cx="213746" cy="2500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5346914" y="1160200"/>
        <a:ext cx="149622" cy="150025"/>
      </dsp:txXfrm>
    </dsp:sp>
    <dsp:sp modelId="{54A8C233-B603-4AD5-8B03-98A1A7AEF622}">
      <dsp:nvSpPr>
        <dsp:cNvPr id="0" name=""/>
        <dsp:cNvSpPr/>
      </dsp:nvSpPr>
      <dsp:spPr>
        <a:xfrm>
          <a:off x="5649386" y="861850"/>
          <a:ext cx="1008238" cy="7467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Round 5</a:t>
          </a:r>
        </a:p>
        <a:p>
          <a:pPr marL="114300" lvl="1" indent="-114300" algn="l" defTabSz="622300">
            <a:lnSpc>
              <a:spcPct val="90000"/>
            </a:lnSpc>
            <a:spcBef>
              <a:spcPct val="0"/>
            </a:spcBef>
            <a:spcAft>
              <a:spcPct val="15000"/>
            </a:spcAft>
            <a:buChar char="•"/>
          </a:pPr>
          <a:r>
            <a:rPr lang="en-US" sz="1400" kern="1200" dirty="0"/>
            <a:t>6 sites</a:t>
          </a:r>
        </a:p>
      </dsp:txBody>
      <dsp:txXfrm>
        <a:off x="5671257" y="883721"/>
        <a:ext cx="964496" cy="7029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AF6C4-36AF-47AE-B8C8-8B44B298B314}" type="datetimeFigureOut">
              <a:rPr lang="en-US" smtClean="0"/>
              <a:t>2/16/2021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A694E-63CE-4FC0-8D99-6397192BF096}" type="slidenum">
              <a:rPr lang="en-US" smtClean="0"/>
              <a:t>‹#›</a:t>
            </a:fld>
            <a:endParaRPr lang="en-US" dirty="0"/>
          </a:p>
        </p:txBody>
      </p:sp>
    </p:spTree>
    <p:extLst>
      <p:ext uri="{BB962C8B-B14F-4D97-AF65-F5344CB8AC3E}">
        <p14:creationId xmlns:p14="http://schemas.microsoft.com/office/powerpoint/2010/main" val="2587026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A694E-63CE-4FC0-8D99-6397192BF096}" type="slidenum">
              <a:rPr lang="en-US" smtClean="0"/>
              <a:t>5</a:t>
            </a:fld>
            <a:endParaRPr lang="en-US" dirty="0"/>
          </a:p>
        </p:txBody>
      </p:sp>
    </p:spTree>
    <p:extLst>
      <p:ext uri="{BB962C8B-B14F-4D97-AF65-F5344CB8AC3E}">
        <p14:creationId xmlns:p14="http://schemas.microsoft.com/office/powerpoint/2010/main" val="1733240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4081E-E307-4A81-8E3E-3F77BDED45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961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0A694E-63CE-4FC0-8D99-6397192BF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321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0A694E-63CE-4FC0-8D99-6397192BF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993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0A694E-63CE-4FC0-8D99-6397192BF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469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0A694E-63CE-4FC0-8D99-6397192BF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322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0A694E-63CE-4FC0-8D99-6397192BF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286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0A694E-63CE-4FC0-8D99-6397192BF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321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0A694E-63CE-4FC0-8D99-6397192BF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04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0A694E-63CE-4FC0-8D99-6397192BF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28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0A694E-63CE-4FC0-8D99-6397192BF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86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January, we held the 2021 Chair and Vice Chair elections for each of the TPAC Subcommittees. The votes were unanimous for each result presented for TPAC confirmation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P&amp;P – David Walker, with the City of Raleigh, is shifting from Vice Chair up into the Chair role and Kevin Wyrauch from the Town of Cary was elected to act as the new Vice Chair.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B&amp;F – Steve Schlossberg, from GoTriangle, was selected to serve as Chair for a second term.  Shavon Tucker, from the City of Raleigh became the committee’s new Vice Chair in a mid-year election held last fall. She has been elected to remain int hat position for her 1</a:t>
            </a:r>
            <a:r>
              <a:rPr lang="en-US" baseline="30000" dirty="0"/>
              <a:t>st</a:t>
            </a:r>
            <a:r>
              <a:rPr lang="en-US" dirty="0"/>
              <a:t> full term.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t>
            </a:r>
          </a:p>
        </p:txBody>
      </p:sp>
      <p:sp>
        <p:nvSpPr>
          <p:cNvPr id="4" name="Slide Number Placeholder 3"/>
          <p:cNvSpPr>
            <a:spLocks noGrp="1"/>
          </p:cNvSpPr>
          <p:nvPr>
            <p:ph type="sldNum" sz="quarter" idx="5"/>
          </p:nvPr>
        </p:nvSpPr>
        <p:spPr/>
        <p:txBody>
          <a:bodyPr/>
          <a:lstStyle/>
          <a:p>
            <a:fld id="{620A694E-63CE-4FC0-8D99-6397192BF096}" type="slidenum">
              <a:rPr lang="en-US" smtClean="0"/>
              <a:t>6</a:t>
            </a:fld>
            <a:endParaRPr lang="en-US" dirty="0"/>
          </a:p>
        </p:txBody>
      </p:sp>
    </p:spTree>
    <p:extLst>
      <p:ext uri="{BB962C8B-B14F-4D97-AF65-F5344CB8AC3E}">
        <p14:creationId xmlns:p14="http://schemas.microsoft.com/office/powerpoint/2010/main" val="56891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steps will be the guiding base</a:t>
            </a:r>
            <a:r>
              <a:rPr lang="en-US" baseline="0" dirty="0"/>
              <a:t> for the toolkit/guidebook that will start in FY22</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F81E3B-0078-4074-A71B-8C4DE5377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217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F81E3B-0078-4074-A71B-8C4DE5377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295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F81E3B-0078-4074-A71B-8C4DE5377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723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F81E3B-0078-4074-A71B-8C4DE5377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859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A694E-63CE-4FC0-8D99-6397192BF096}" type="slidenum">
              <a:rPr lang="en-US" smtClean="0"/>
              <a:t>42</a:t>
            </a:fld>
            <a:endParaRPr lang="en-US" dirty="0"/>
          </a:p>
        </p:txBody>
      </p:sp>
    </p:spTree>
    <p:extLst>
      <p:ext uri="{BB962C8B-B14F-4D97-AF65-F5344CB8AC3E}">
        <p14:creationId xmlns:p14="http://schemas.microsoft.com/office/powerpoint/2010/main" val="2494562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A694E-63CE-4FC0-8D99-6397192BF096}" type="slidenum">
              <a:rPr lang="en-US" smtClean="0"/>
              <a:t>43</a:t>
            </a:fld>
            <a:endParaRPr lang="en-US" dirty="0"/>
          </a:p>
        </p:txBody>
      </p:sp>
    </p:spTree>
    <p:extLst>
      <p:ext uri="{BB962C8B-B14F-4D97-AF65-F5344CB8AC3E}">
        <p14:creationId xmlns:p14="http://schemas.microsoft.com/office/powerpoint/2010/main" val="54057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steps will be the guiding base</a:t>
            </a:r>
            <a:r>
              <a:rPr lang="en-US" baseline="0" dirty="0"/>
              <a:t> for the toolkit/guidebook that will start in FY22</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F81E3B-0078-4074-A71B-8C4DE5377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217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F81E3B-0078-4074-A71B-8C4DE5377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295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F81E3B-0078-4074-A71B-8C4DE5377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723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F81E3B-0078-4074-A71B-8C4DE5377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859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January, we held the 2021 Chair and Vice Chair elections for each of the TPAC Subcommittees. The votes were unanimous for each result presented for TPAC confirmation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P&amp;P – David Walker, with the City of Raleigh, is shifting from Vice Chair up into the Chair role and Kevin Wyrauch from the Town of Cary was elected to act as the new Vice Chair.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B&amp;F – Steve Schlossberg, from GoTriangle, was selected to serve as Chair for a second term.  Shavon Tucker, from the City of Raleigh became the committee’s new Vice Chair in a mid-year election held last fall. She has been elected to remain int hat position for her 1</a:t>
            </a:r>
            <a:r>
              <a:rPr lang="en-US" baseline="30000" dirty="0"/>
              <a:t>st</a:t>
            </a:r>
            <a:r>
              <a:rPr lang="en-US" dirty="0"/>
              <a:t> full term.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t>
            </a:r>
          </a:p>
        </p:txBody>
      </p:sp>
      <p:sp>
        <p:nvSpPr>
          <p:cNvPr id="4" name="Slide Number Placeholder 3"/>
          <p:cNvSpPr>
            <a:spLocks noGrp="1"/>
          </p:cNvSpPr>
          <p:nvPr>
            <p:ph type="sldNum" sz="quarter" idx="5"/>
          </p:nvPr>
        </p:nvSpPr>
        <p:spPr/>
        <p:txBody>
          <a:bodyPr/>
          <a:lstStyle/>
          <a:p>
            <a:fld id="{620A694E-63CE-4FC0-8D99-6397192BF096}" type="slidenum">
              <a:rPr lang="en-US" smtClean="0"/>
              <a:t>7</a:t>
            </a:fld>
            <a:endParaRPr lang="en-US" dirty="0"/>
          </a:p>
        </p:txBody>
      </p:sp>
    </p:spTree>
    <p:extLst>
      <p:ext uri="{BB962C8B-B14F-4D97-AF65-F5344CB8AC3E}">
        <p14:creationId xmlns:p14="http://schemas.microsoft.com/office/powerpoint/2010/main" val="2040691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606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779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Meg added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1249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037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149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643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7150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77725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794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8318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PE&amp;C Subcommittee voted for Andrea Epstein, with the City of Raleigh, to move up from the Vice Chair position to become the new Chair, and selected Sharon Chavis, with GoTriangle, to act as the new Vice Chair.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20A694E-63CE-4FC0-8D99-6397192BF096}" type="slidenum">
              <a:rPr lang="en-US" smtClean="0"/>
              <a:t>8</a:t>
            </a:fld>
            <a:endParaRPr lang="en-US" dirty="0"/>
          </a:p>
        </p:txBody>
      </p:sp>
    </p:spTree>
    <p:extLst>
      <p:ext uri="{BB962C8B-B14F-4D97-AF65-F5344CB8AC3E}">
        <p14:creationId xmlns:p14="http://schemas.microsoft.com/office/powerpoint/2010/main" val="1155280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Meg added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864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692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7988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WSP</a:t>
            </a:r>
          </a:p>
          <a:p>
            <a:endParaRPr lang="en-US" dirty="0"/>
          </a:p>
        </p:txBody>
      </p:sp>
    </p:spTree>
    <p:extLst>
      <p:ext uri="{BB962C8B-B14F-4D97-AF65-F5344CB8AC3E}">
        <p14:creationId xmlns:p14="http://schemas.microsoft.com/office/powerpoint/2010/main" val="382904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0190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Meg added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4239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999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25000"/>
              </a:lnSpc>
              <a:buFont typeface="Arial" panose="020B0604020202020204" pitchFamily="34" charset="0"/>
              <a:buChar char="•"/>
            </a:pPr>
            <a:r>
              <a:rPr lang="en-US" sz="1400" dirty="0">
                <a:solidFill>
                  <a:schemeClr val="bg1">
                    <a:lumMod val="85000"/>
                    <a:lumOff val="15000"/>
                  </a:schemeClr>
                </a:solidFill>
                <a:latin typeface="Calibri" panose="020F0502020204030204" pitchFamily="34" charset="0"/>
                <a:cs typeface="Calibri" panose="020F0502020204030204" pitchFamily="34" charset="0"/>
              </a:rPr>
              <a:t>Based on the 2020 and 2045 capacity analysis, each Alternative appears potentially feasible with appropriate geometric improvements, signal timing, and optimized signal coordination.</a:t>
            </a:r>
          </a:p>
          <a:p>
            <a:pPr marL="685800" lvl="1" indent="-228600">
              <a:lnSpc>
                <a:spcPct val="125000"/>
              </a:lnSpc>
              <a:buFont typeface="Arial" panose="020B0604020202020204" pitchFamily="34" charset="0"/>
              <a:buChar char="•"/>
            </a:pPr>
            <a:r>
              <a:rPr lang="en-US" sz="1400" dirty="0">
                <a:solidFill>
                  <a:schemeClr val="bg1">
                    <a:lumMod val="85000"/>
                    <a:lumOff val="15000"/>
                  </a:schemeClr>
                </a:solidFill>
                <a:latin typeface="Calibri" panose="020F0502020204030204" pitchFamily="34" charset="0"/>
                <a:cs typeface="Calibri" panose="020F0502020204030204" pitchFamily="34" charset="0"/>
              </a:rPr>
              <a:t>Alternative 4 – Best for BRT; most restrictive for general purpose traffic. </a:t>
            </a:r>
          </a:p>
          <a:p>
            <a:pPr marL="685800" lvl="1" indent="-228600">
              <a:lnSpc>
                <a:spcPct val="125000"/>
              </a:lnSpc>
              <a:buFont typeface="Arial" panose="020B0604020202020204" pitchFamily="34" charset="0"/>
              <a:buChar char="•"/>
            </a:pPr>
            <a:r>
              <a:rPr lang="en-US" sz="1400" dirty="0">
                <a:solidFill>
                  <a:schemeClr val="bg1">
                    <a:lumMod val="85000"/>
                    <a:lumOff val="15000"/>
                  </a:schemeClr>
                </a:solidFill>
                <a:latin typeface="Calibri" panose="020F0502020204030204" pitchFamily="34" charset="0"/>
                <a:cs typeface="Calibri" panose="020F0502020204030204" pitchFamily="34" charset="0"/>
              </a:rPr>
              <a:t>Alternative 2 or 5 – Preferred alternative if thru general-purpose lanes are desired</a:t>
            </a:r>
          </a:p>
          <a:p>
            <a:pPr marL="1143000" lvl="2" indent="-228600">
              <a:lnSpc>
                <a:spcPct val="125000"/>
              </a:lnSpc>
              <a:buFont typeface="Arial" panose="020B0604020202020204" pitchFamily="34" charset="0"/>
              <a:buChar char="•"/>
            </a:pPr>
            <a:r>
              <a:rPr lang="en-US" sz="1400" dirty="0">
                <a:solidFill>
                  <a:schemeClr val="bg1">
                    <a:lumMod val="85000"/>
                    <a:lumOff val="15000"/>
                  </a:schemeClr>
                </a:solidFill>
                <a:latin typeface="Calibri" panose="020F0502020204030204" pitchFamily="34" charset="0"/>
                <a:cs typeface="Calibri" panose="020F0502020204030204" pitchFamily="34" charset="0"/>
              </a:rPr>
              <a:t>Additional coordination needed with NCDOT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53581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52951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Meg added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3259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A694E-63CE-4FC0-8D99-6397192BF096}" type="slidenum">
              <a:rPr lang="en-US" smtClean="0"/>
              <a:t>9</a:t>
            </a:fld>
            <a:endParaRPr lang="en-US" dirty="0"/>
          </a:p>
        </p:txBody>
      </p:sp>
    </p:spTree>
    <p:extLst>
      <p:ext uri="{BB962C8B-B14F-4D97-AF65-F5344CB8AC3E}">
        <p14:creationId xmlns:p14="http://schemas.microsoft.com/office/powerpoint/2010/main" val="40764357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20290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9194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4532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40C68B-082A-4F58-BC6C-F886923943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46360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5948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3227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requirements came out of the first stakeholder meeting in November as well as a needs assessment which examined existing conditions at the current RTC as well as interviews conducted with key staff.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7380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8102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mile deviation from I-40 causes delays making service planning more difficult, multiple areas of delay along the 1 mile route, GoTriangle being a regional transit agency has longer routes so need to increase efficiencies where possible.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9601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723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A694E-63CE-4FC0-8D99-6397192BF096}" type="slidenum">
              <a:rPr lang="en-US" smtClean="0"/>
              <a:t>10</a:t>
            </a:fld>
            <a:endParaRPr lang="en-US" dirty="0"/>
          </a:p>
        </p:txBody>
      </p:sp>
    </p:spTree>
    <p:extLst>
      <p:ext uri="{BB962C8B-B14F-4D97-AF65-F5344CB8AC3E}">
        <p14:creationId xmlns:p14="http://schemas.microsoft.com/office/powerpoint/2010/main" val="13168975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Access: Improve access to jobs and goods and service (potential for future Transit-Oriented Development)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1728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Connectivity: co-locate with CRT and BRT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076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4883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0577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five sites included sites identified through the criteria-based search and three “opportunity” sites identified by GoTriangle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4256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0073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8929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4821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 Location program maximizes connectivity between planned transportation investments and provides excellent opportunities for first mile and last mile connections to Hub RTP (via BRT, via regional and local bus, via micro transit and/or TNCs, and via Triangle Bikeway).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1395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A694E-63CE-4FC0-8D99-6397192BF096}" type="slidenum">
              <a:rPr lang="en-US" smtClean="0"/>
              <a:t>14</a:t>
            </a:fld>
            <a:endParaRPr lang="en-US" dirty="0"/>
          </a:p>
        </p:txBody>
      </p:sp>
    </p:spTree>
    <p:extLst>
      <p:ext uri="{BB962C8B-B14F-4D97-AF65-F5344CB8AC3E}">
        <p14:creationId xmlns:p14="http://schemas.microsoft.com/office/powerpoint/2010/main" val="6026383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04DC8-EB42-4ABD-B815-DC36CE71E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45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4F9E96-CCD0-4CA8-AA38-6406118E1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776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4081E-E307-4A81-8E3E-3F77BDED45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80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648394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387724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371994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pic>
        <p:nvPicPr>
          <p:cNvPr id="22" name="Picture 21" descr="GoF-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751" y="-3833"/>
            <a:ext cx="9265502" cy="6877513"/>
          </a:xfrm>
          <a:prstGeom prst="rect">
            <a:avLst/>
          </a:prstGeom>
        </p:spPr>
      </p:pic>
      <p:sp>
        <p:nvSpPr>
          <p:cNvPr id="7" name="Text Placeholder 6"/>
          <p:cNvSpPr>
            <a:spLocks noGrp="1"/>
          </p:cNvSpPr>
          <p:nvPr>
            <p:ph type="body" sz="quarter" idx="13"/>
          </p:nvPr>
        </p:nvSpPr>
        <p:spPr>
          <a:xfrm>
            <a:off x="961420" y="4446113"/>
            <a:ext cx="4502150" cy="1614488"/>
          </a:xfrm>
        </p:spPr>
        <p:txBody>
          <a:bodyPr>
            <a:normAutofit/>
          </a:bodyPr>
          <a:lstStyle>
            <a:lvl1pPr>
              <a:defRPr sz="2800" b="0">
                <a:solidFill>
                  <a:schemeClr val="bg1"/>
                </a:solidFill>
              </a:defRPr>
            </a:lvl1pPr>
          </a:lstStyle>
          <a:p>
            <a:pPr lvl="0"/>
            <a:endParaRPr lang="en-US" dirty="0"/>
          </a:p>
        </p:txBody>
      </p:sp>
      <p:pic>
        <p:nvPicPr>
          <p:cNvPr id="9" name="Picture 8" descr="Logo.png">
            <a:extLst>
              <a:ext uri="{FF2B5EF4-FFF2-40B4-BE49-F238E27FC236}">
                <a16:creationId xmlns:a16="http://schemas.microsoft.com/office/drawing/2014/main" id="{0A08F391-A2EE-401F-80A8-9B5BDE443A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3" y="5946588"/>
            <a:ext cx="2508997" cy="667108"/>
          </a:xfrm>
          <a:prstGeom prst="rect">
            <a:avLst/>
          </a:prstGeom>
        </p:spPr>
      </p:pic>
    </p:spTree>
    <p:extLst>
      <p:ext uri="{BB962C8B-B14F-4D97-AF65-F5344CB8AC3E}">
        <p14:creationId xmlns:p14="http://schemas.microsoft.com/office/powerpoint/2010/main" val="10255481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GoF-bor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42" y="5713344"/>
            <a:ext cx="9263529" cy="1174538"/>
          </a:xfrm>
          <a:prstGeom prst="rect">
            <a:avLst/>
          </a:prstGeom>
        </p:spPr>
      </p:pic>
      <p:sp>
        <p:nvSpPr>
          <p:cNvPr id="3" name="Text Placeholder 2"/>
          <p:cNvSpPr>
            <a:spLocks noGrp="1"/>
          </p:cNvSpPr>
          <p:nvPr>
            <p:ph type="body" sz="quarter" idx="13"/>
          </p:nvPr>
        </p:nvSpPr>
        <p:spPr>
          <a:xfrm>
            <a:off x="1527969" y="596101"/>
            <a:ext cx="6088063" cy="579437"/>
          </a:xfrm>
        </p:spPr>
        <p:txBody>
          <a:bodyPr/>
          <a:lstStyle>
            <a:lvl1pPr algn="ctr">
              <a:defRPr>
                <a:solidFill>
                  <a:srgbClr val="42A44A"/>
                </a:solidFill>
              </a:defRPr>
            </a:lvl1pPr>
          </a:lstStyle>
          <a:p>
            <a:pPr lvl="0"/>
            <a:r>
              <a:rPr lang="en-US" dirty="0"/>
              <a:t>Click to edit</a:t>
            </a:r>
          </a:p>
        </p:txBody>
      </p:sp>
      <p:sp>
        <p:nvSpPr>
          <p:cNvPr id="9" name="Text Placeholder 8"/>
          <p:cNvSpPr>
            <a:spLocks noGrp="1"/>
          </p:cNvSpPr>
          <p:nvPr>
            <p:ph type="body" sz="quarter" idx="14"/>
          </p:nvPr>
        </p:nvSpPr>
        <p:spPr>
          <a:xfrm>
            <a:off x="690563" y="1643009"/>
            <a:ext cx="7824787" cy="3565525"/>
          </a:xfrm>
        </p:spPr>
        <p:txBody>
          <a:bodyPr>
            <a:normAutofit/>
          </a:bodyPr>
          <a:lstStyle>
            <a:lvl1pPr marL="285750" indent="-285750">
              <a:buFont typeface="Arial"/>
              <a:buChar char="•"/>
              <a:defRPr sz="1800" b="0">
                <a:solidFill>
                  <a:srgbClr val="000000"/>
                </a:solidFill>
              </a:defRPr>
            </a:lvl1pPr>
            <a:lvl2pPr marL="742950" indent="-285750">
              <a:buFont typeface="Courier New"/>
              <a:buChar char="o"/>
              <a:defRPr sz="1800" b="0">
                <a:solidFill>
                  <a:srgbClr val="000000"/>
                </a:solidFill>
              </a:defRPr>
            </a:lvl2pPr>
            <a:lvl3pPr>
              <a:defRPr sz="1800" b="0">
                <a:solidFill>
                  <a:srgbClr val="000000"/>
                </a:solidFill>
              </a:defRPr>
            </a:lvl3pPr>
            <a:lvl4pPr>
              <a:defRPr sz="1800" b="0">
                <a:solidFill>
                  <a:srgbClr val="000000"/>
                </a:solidFill>
              </a:defRPr>
            </a:lvl4pPr>
            <a:lvl5pPr>
              <a:defRPr sz="1800" b="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3" y="5946588"/>
            <a:ext cx="2508997" cy="667108"/>
          </a:xfrm>
          <a:prstGeom prst="rect">
            <a:avLst/>
          </a:prstGeom>
        </p:spPr>
      </p:pic>
    </p:spTree>
    <p:extLst>
      <p:ext uri="{BB962C8B-B14F-4D97-AF65-F5344CB8AC3E}">
        <p14:creationId xmlns:p14="http://schemas.microsoft.com/office/powerpoint/2010/main" val="2216226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979" y="564547"/>
            <a:ext cx="7886700" cy="644056"/>
          </a:xfr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618891"/>
            <a:ext cx="78867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a:spLocks noGrp="1"/>
          </p:cNvSpPr>
          <p:nvPr>
            <p:ph type="sldNum" sz="quarter" idx="4"/>
          </p:nvPr>
        </p:nvSpPr>
        <p:spPr>
          <a:xfrm>
            <a:off x="6720840" y="6292743"/>
            <a:ext cx="1794510" cy="211427"/>
          </a:xfrm>
          <a:prstGeom prst="rect">
            <a:avLst/>
          </a:prstGeom>
        </p:spPr>
        <p:txBody>
          <a:bodyPr/>
          <a:lstStyle>
            <a:lvl1pPr algn="r">
              <a:defRPr sz="1200" b="1">
                <a:solidFill>
                  <a:schemeClr val="bg1"/>
                </a:solidFill>
              </a:defRPr>
            </a:lvl1pPr>
          </a:lstStyle>
          <a:p>
            <a:fld id="{97A73FEF-EB5F-43A7-802B-0D5D66DB52C4}" type="slidenum">
              <a:rPr lang="en-US" smtClean="0"/>
              <a:t>‹#›</a:t>
            </a:fld>
            <a:endParaRPr lang="en-US" dirty="0"/>
          </a:p>
        </p:txBody>
      </p:sp>
    </p:spTree>
    <p:extLst>
      <p:ext uri="{BB962C8B-B14F-4D97-AF65-F5344CB8AC3E}">
        <p14:creationId xmlns:p14="http://schemas.microsoft.com/office/powerpoint/2010/main" val="1519783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6720840" y="6292743"/>
            <a:ext cx="1794510" cy="211427"/>
          </a:xfrm>
          <a:prstGeom prst="rect">
            <a:avLst/>
          </a:prstGeom>
        </p:spPr>
        <p:txBody>
          <a:bodyPr/>
          <a:lstStyle>
            <a:lvl1pPr algn="r">
              <a:defRPr sz="1200" b="1">
                <a:solidFill>
                  <a:schemeClr val="bg1"/>
                </a:solidFill>
              </a:defRPr>
            </a:lvl1pPr>
          </a:lstStyle>
          <a:p>
            <a:fld id="{97A73FEF-EB5F-43A7-802B-0D5D66DB52C4}" type="slidenum">
              <a:rPr lang="en-US" smtClean="0"/>
              <a:t>‹#›</a:t>
            </a:fld>
            <a:endParaRPr lang="en-US" dirty="0"/>
          </a:p>
        </p:txBody>
      </p:sp>
    </p:spTree>
    <p:extLst>
      <p:ext uri="{BB962C8B-B14F-4D97-AF65-F5344CB8AC3E}">
        <p14:creationId xmlns:p14="http://schemas.microsoft.com/office/powerpoint/2010/main" val="953895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4"/>
          </p:nvPr>
        </p:nvSpPr>
        <p:spPr>
          <a:xfrm>
            <a:off x="6720840" y="6292743"/>
            <a:ext cx="1794510" cy="211427"/>
          </a:xfrm>
          <a:prstGeom prst="rect">
            <a:avLst/>
          </a:prstGeom>
        </p:spPr>
        <p:txBody>
          <a:bodyPr/>
          <a:lstStyle>
            <a:lvl1pPr algn="r">
              <a:defRPr sz="1200" b="1">
                <a:solidFill>
                  <a:schemeClr val="bg1"/>
                </a:solidFill>
              </a:defRPr>
            </a:lvl1pPr>
          </a:lstStyle>
          <a:p>
            <a:fld id="{97A73FEF-EB5F-43A7-802B-0D5D66DB52C4}" type="slidenum">
              <a:rPr lang="en-US" smtClean="0"/>
              <a:t>‹#›</a:t>
            </a:fld>
            <a:endParaRPr lang="en-US" dirty="0"/>
          </a:p>
        </p:txBody>
      </p:sp>
    </p:spTree>
    <p:extLst>
      <p:ext uri="{BB962C8B-B14F-4D97-AF65-F5344CB8AC3E}">
        <p14:creationId xmlns:p14="http://schemas.microsoft.com/office/powerpoint/2010/main" val="412825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3273901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776881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4022451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47800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402676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3100050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882484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3456622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1595652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2708116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3518307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3637933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pic>
        <p:nvPicPr>
          <p:cNvPr id="22" name="Picture 21" descr="GoF-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751" y="-3833"/>
            <a:ext cx="9265502" cy="6877513"/>
          </a:xfrm>
          <a:prstGeom prst="rect">
            <a:avLst/>
          </a:prstGeom>
        </p:spPr>
      </p:pic>
      <p:sp>
        <p:nvSpPr>
          <p:cNvPr id="7" name="Text Placeholder 6"/>
          <p:cNvSpPr>
            <a:spLocks noGrp="1"/>
          </p:cNvSpPr>
          <p:nvPr>
            <p:ph type="body" sz="quarter" idx="13"/>
          </p:nvPr>
        </p:nvSpPr>
        <p:spPr>
          <a:xfrm>
            <a:off x="961420" y="4446113"/>
            <a:ext cx="4502150" cy="1614488"/>
          </a:xfrm>
        </p:spPr>
        <p:txBody>
          <a:bodyPr>
            <a:normAutofit/>
          </a:bodyPr>
          <a:lstStyle>
            <a:lvl1pPr>
              <a:defRPr sz="2100" b="0">
                <a:solidFill>
                  <a:schemeClr val="bg1"/>
                </a:solidFill>
              </a:defRPr>
            </a:lvl1pPr>
          </a:lstStyle>
          <a:p>
            <a:pPr lvl="0"/>
            <a:endParaRPr lang="en-US" dirty="0"/>
          </a:p>
        </p:txBody>
      </p:sp>
      <p:pic>
        <p:nvPicPr>
          <p:cNvPr id="9" name="Picture 8" descr="Logo.png">
            <a:extLst>
              <a:ext uri="{FF2B5EF4-FFF2-40B4-BE49-F238E27FC236}">
                <a16:creationId xmlns:a16="http://schemas.microsoft.com/office/drawing/2014/main" id="{0A08F391-A2EE-401F-80A8-9B5BDE443A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4" y="5946588"/>
            <a:ext cx="2508997" cy="667108"/>
          </a:xfrm>
          <a:prstGeom prst="rect">
            <a:avLst/>
          </a:prstGeom>
        </p:spPr>
      </p:pic>
    </p:spTree>
    <p:extLst>
      <p:ext uri="{BB962C8B-B14F-4D97-AF65-F5344CB8AC3E}">
        <p14:creationId xmlns:p14="http://schemas.microsoft.com/office/powerpoint/2010/main" val="398975355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GoF-bor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42" y="5713344"/>
            <a:ext cx="9263529" cy="1174538"/>
          </a:xfrm>
          <a:prstGeom prst="rect">
            <a:avLst/>
          </a:prstGeom>
        </p:spPr>
      </p:pic>
      <p:sp>
        <p:nvSpPr>
          <p:cNvPr id="3" name="Text Placeholder 2"/>
          <p:cNvSpPr>
            <a:spLocks noGrp="1"/>
          </p:cNvSpPr>
          <p:nvPr>
            <p:ph type="body" sz="quarter" idx="13"/>
          </p:nvPr>
        </p:nvSpPr>
        <p:spPr>
          <a:xfrm>
            <a:off x="1527970" y="596103"/>
            <a:ext cx="6088063" cy="579437"/>
          </a:xfrm>
        </p:spPr>
        <p:txBody>
          <a:bodyPr/>
          <a:lstStyle>
            <a:lvl1pPr algn="ctr">
              <a:defRPr>
                <a:solidFill>
                  <a:srgbClr val="42A44A"/>
                </a:solidFill>
              </a:defRPr>
            </a:lvl1pPr>
          </a:lstStyle>
          <a:p>
            <a:pPr lvl="0"/>
            <a:r>
              <a:rPr lang="en-US" dirty="0"/>
              <a:t>Click to edit</a:t>
            </a:r>
          </a:p>
        </p:txBody>
      </p:sp>
      <p:sp>
        <p:nvSpPr>
          <p:cNvPr id="9" name="Text Placeholder 8"/>
          <p:cNvSpPr>
            <a:spLocks noGrp="1"/>
          </p:cNvSpPr>
          <p:nvPr>
            <p:ph type="body" sz="quarter" idx="14"/>
          </p:nvPr>
        </p:nvSpPr>
        <p:spPr>
          <a:xfrm>
            <a:off x="690564" y="1643011"/>
            <a:ext cx="7824787" cy="3565525"/>
          </a:xfrm>
        </p:spPr>
        <p:txBody>
          <a:bodyPr>
            <a:normAutofit/>
          </a:bodyPr>
          <a:lstStyle>
            <a:lvl1pPr marL="214313" indent="-214313">
              <a:buFont typeface="Arial"/>
              <a:buChar char="•"/>
              <a:defRPr sz="1350" b="0">
                <a:solidFill>
                  <a:srgbClr val="000000"/>
                </a:solidFill>
              </a:defRPr>
            </a:lvl1pPr>
            <a:lvl2pPr marL="557213" indent="-214313">
              <a:buFont typeface="Courier New"/>
              <a:buChar char="o"/>
              <a:defRPr sz="1350" b="0">
                <a:solidFill>
                  <a:srgbClr val="000000"/>
                </a:solidFill>
              </a:defRPr>
            </a:lvl2pPr>
            <a:lvl3pPr>
              <a:defRPr sz="1350" b="0">
                <a:solidFill>
                  <a:srgbClr val="000000"/>
                </a:solidFill>
              </a:defRPr>
            </a:lvl3pPr>
            <a:lvl4pPr>
              <a:defRPr sz="1350" b="0">
                <a:solidFill>
                  <a:srgbClr val="000000"/>
                </a:solidFill>
              </a:defRPr>
            </a:lvl4pPr>
            <a:lvl5pPr>
              <a:defRPr sz="1350" b="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4" y="5946588"/>
            <a:ext cx="2508997" cy="667108"/>
          </a:xfrm>
          <a:prstGeom prst="rect">
            <a:avLst/>
          </a:prstGeom>
        </p:spPr>
      </p:pic>
    </p:spTree>
    <p:extLst>
      <p:ext uri="{BB962C8B-B14F-4D97-AF65-F5344CB8AC3E}">
        <p14:creationId xmlns:p14="http://schemas.microsoft.com/office/powerpoint/2010/main" val="2922841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4213304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Text Placeholder 2"/>
          <p:cNvSpPr>
            <a:spLocks noGrp="1"/>
          </p:cNvSpPr>
          <p:nvPr>
            <p:ph type="body" sz="quarter" idx="13"/>
          </p:nvPr>
        </p:nvSpPr>
        <p:spPr>
          <a:xfrm>
            <a:off x="690564" y="658203"/>
            <a:ext cx="7824787" cy="579437"/>
          </a:xfrm>
        </p:spPr>
        <p:txBody>
          <a:bodyPr>
            <a:noAutofit/>
          </a:bodyPr>
          <a:lstStyle>
            <a:lvl1pPr algn="l">
              <a:defRPr sz="3000" baseline="0">
                <a:solidFill>
                  <a:srgbClr val="42A44A"/>
                </a:solidFill>
                <a:latin typeface="Lato" panose="020F0502020204030203" pitchFamily="34" charset="0"/>
              </a:defRPr>
            </a:lvl1pPr>
          </a:lstStyle>
          <a:p>
            <a:pPr lvl="0"/>
            <a:endParaRPr lang="en-US" dirty="0"/>
          </a:p>
        </p:txBody>
      </p:sp>
      <p:sp>
        <p:nvSpPr>
          <p:cNvPr id="8" name="Text Placeholder 8"/>
          <p:cNvSpPr>
            <a:spLocks noGrp="1"/>
          </p:cNvSpPr>
          <p:nvPr>
            <p:ph type="body" sz="quarter" idx="14"/>
          </p:nvPr>
        </p:nvSpPr>
        <p:spPr>
          <a:xfrm>
            <a:off x="690564" y="1705111"/>
            <a:ext cx="7824787" cy="3494419"/>
          </a:xfrm>
        </p:spPr>
        <p:txBody>
          <a:bodyPr>
            <a:normAutofit/>
          </a:bodyPr>
          <a:lstStyle>
            <a:lvl1pPr marL="0" indent="0">
              <a:buFont typeface="Arial"/>
              <a:buNone/>
              <a:defRPr sz="1350" b="0">
                <a:solidFill>
                  <a:srgbClr val="000000"/>
                </a:solidFill>
              </a:defRPr>
            </a:lvl1pPr>
            <a:lvl2pPr marL="557213" indent="-214313">
              <a:buFont typeface="Courier New"/>
              <a:buChar char="o"/>
              <a:defRPr sz="1350" b="0">
                <a:solidFill>
                  <a:srgbClr val="000000"/>
                </a:solidFill>
              </a:defRPr>
            </a:lvl2pPr>
            <a:lvl3pPr>
              <a:defRPr sz="1350" b="0">
                <a:solidFill>
                  <a:srgbClr val="000000"/>
                </a:solidFill>
              </a:defRPr>
            </a:lvl3pPr>
            <a:lvl4pPr>
              <a:defRPr sz="1350" b="0">
                <a:solidFill>
                  <a:srgbClr val="000000"/>
                </a:solidFill>
              </a:defRPr>
            </a:lvl4pPr>
            <a:lvl5pPr>
              <a:defRPr sz="1350" b="0">
                <a:solidFill>
                  <a:srgbClr val="000000"/>
                </a:solidFill>
              </a:defRPr>
            </a:lvl5pPr>
          </a:lstStyle>
          <a:p>
            <a:pPr lvl="0"/>
            <a:endParaRPr lang="en-US" dirty="0"/>
          </a:p>
        </p:txBody>
      </p:sp>
      <p:pic>
        <p:nvPicPr>
          <p:cNvPr id="6" name="Picture 5" descr="GoF-borde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942" y="5713344"/>
            <a:ext cx="9263529" cy="1174538"/>
          </a:xfrm>
          <a:prstGeom prst="rect">
            <a:avLst/>
          </a:prstGeom>
        </p:spPr>
      </p:pic>
      <p:pic>
        <p:nvPicPr>
          <p:cNvPr id="14" name="Picture 13" descr="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439924" y="5946588"/>
            <a:ext cx="2508997" cy="667108"/>
          </a:xfrm>
          <a:prstGeom prst="rect">
            <a:avLst/>
          </a:prstGeom>
        </p:spPr>
      </p:pic>
    </p:spTree>
    <p:extLst>
      <p:ext uri="{BB962C8B-B14F-4D97-AF65-F5344CB8AC3E}">
        <p14:creationId xmlns:p14="http://schemas.microsoft.com/office/powerpoint/2010/main" val="1250040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Text Placeholder 2"/>
          <p:cNvSpPr>
            <a:spLocks noGrp="1"/>
          </p:cNvSpPr>
          <p:nvPr>
            <p:ph type="body" sz="quarter" idx="13"/>
          </p:nvPr>
        </p:nvSpPr>
        <p:spPr>
          <a:xfrm>
            <a:off x="690565" y="658205"/>
            <a:ext cx="6088063" cy="579437"/>
          </a:xfrm>
        </p:spPr>
        <p:txBody>
          <a:bodyPr/>
          <a:lstStyle>
            <a:lvl1pPr algn="l">
              <a:defRPr>
                <a:solidFill>
                  <a:srgbClr val="42A44A"/>
                </a:solidFill>
              </a:defRPr>
            </a:lvl1pPr>
          </a:lstStyle>
          <a:p>
            <a:pPr lvl="0"/>
            <a:r>
              <a:rPr lang="en-US"/>
              <a:t>Edit Master text styles</a:t>
            </a:r>
          </a:p>
        </p:txBody>
      </p:sp>
      <p:sp>
        <p:nvSpPr>
          <p:cNvPr id="8" name="Text Placeholder 8"/>
          <p:cNvSpPr>
            <a:spLocks noGrp="1"/>
          </p:cNvSpPr>
          <p:nvPr>
            <p:ph type="body" sz="quarter" idx="14"/>
          </p:nvPr>
        </p:nvSpPr>
        <p:spPr>
          <a:xfrm>
            <a:off x="690565" y="1705113"/>
            <a:ext cx="7824787" cy="3494419"/>
          </a:xfrm>
        </p:spPr>
        <p:txBody>
          <a:bodyPr>
            <a:normAutofit/>
          </a:bodyPr>
          <a:lstStyle>
            <a:lvl1pPr marL="160735" indent="-160735">
              <a:buFont typeface="Arial"/>
              <a:buChar char="•"/>
              <a:defRPr sz="1013" b="0">
                <a:solidFill>
                  <a:srgbClr val="000000"/>
                </a:solidFill>
              </a:defRPr>
            </a:lvl1pPr>
            <a:lvl2pPr marL="417910" indent="-160735">
              <a:buFont typeface="Courier New"/>
              <a:buChar char="o"/>
              <a:defRPr sz="1013" b="0">
                <a:solidFill>
                  <a:srgbClr val="000000"/>
                </a:solidFill>
              </a:defRPr>
            </a:lvl2pPr>
            <a:lvl3pPr>
              <a:defRPr sz="1013" b="0">
                <a:solidFill>
                  <a:srgbClr val="000000"/>
                </a:solidFill>
              </a:defRPr>
            </a:lvl3pPr>
            <a:lvl4pPr>
              <a:defRPr sz="1013" b="0">
                <a:solidFill>
                  <a:srgbClr val="000000"/>
                </a:solidFill>
              </a:defRPr>
            </a:lvl4pPr>
            <a:lvl5pPr>
              <a:defRPr sz="1013"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GoF-bor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42" y="5713344"/>
            <a:ext cx="9263529" cy="1174538"/>
          </a:xfrm>
          <a:prstGeom prst="rect">
            <a:avLst/>
          </a:prstGeom>
        </p:spPr>
      </p:pic>
      <p:pic>
        <p:nvPicPr>
          <p:cNvPr id="14" name="Picture 13"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5" y="5946588"/>
            <a:ext cx="2508997" cy="667108"/>
          </a:xfrm>
          <a:prstGeom prst="rect">
            <a:avLst/>
          </a:prstGeom>
        </p:spPr>
      </p:pic>
    </p:spTree>
    <p:extLst>
      <p:ext uri="{BB962C8B-B14F-4D97-AF65-F5344CB8AC3E}">
        <p14:creationId xmlns:p14="http://schemas.microsoft.com/office/powerpoint/2010/main" val="3021711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4" name="Picture 3" descr="GoF-borde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942" y="5713344"/>
            <a:ext cx="9263529" cy="1174538"/>
          </a:xfrm>
          <a:prstGeom prst="rect">
            <a:avLst/>
          </a:prstGeom>
        </p:spPr>
      </p:pic>
      <p:sp>
        <p:nvSpPr>
          <p:cNvPr id="3" name="Text Placeholder 2"/>
          <p:cNvSpPr>
            <a:spLocks noGrp="1"/>
          </p:cNvSpPr>
          <p:nvPr>
            <p:ph type="body" sz="quarter" idx="13" hasCustomPrompt="1"/>
          </p:nvPr>
        </p:nvSpPr>
        <p:spPr>
          <a:xfrm>
            <a:off x="644408" y="357984"/>
            <a:ext cx="7824787" cy="579437"/>
          </a:xfrm>
        </p:spPr>
        <p:txBody>
          <a:bodyPr>
            <a:noAutofit/>
          </a:bodyPr>
          <a:lstStyle>
            <a:lvl1pPr algn="ctr">
              <a:defRPr sz="2700">
                <a:solidFill>
                  <a:srgbClr val="42A44A"/>
                </a:solidFill>
                <a:latin typeface="Lato" panose="020F0502020204030203" pitchFamily="34" charset="0"/>
              </a:defRPr>
            </a:lvl1pPr>
          </a:lstStyle>
          <a:p>
            <a:pPr lvl="0"/>
            <a:r>
              <a:rPr lang="en-US" dirty="0"/>
              <a:t>Wake Transit Referendum</a:t>
            </a:r>
          </a:p>
        </p:txBody>
      </p:sp>
      <p:pic>
        <p:nvPicPr>
          <p:cNvPr id="11" name="Picture 10" descr="Logo.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439924" y="5946588"/>
            <a:ext cx="2508997" cy="667108"/>
          </a:xfrm>
          <a:prstGeom prst="rect">
            <a:avLst/>
          </a:prstGeom>
        </p:spPr>
      </p:pic>
      <p:sp>
        <p:nvSpPr>
          <p:cNvPr id="9" name="Text Placeholder 8"/>
          <p:cNvSpPr>
            <a:spLocks noGrp="1"/>
          </p:cNvSpPr>
          <p:nvPr>
            <p:ph type="body" sz="quarter" idx="14" hasCustomPrompt="1"/>
          </p:nvPr>
        </p:nvSpPr>
        <p:spPr>
          <a:xfrm>
            <a:off x="690563" y="1287051"/>
            <a:ext cx="7824787" cy="901408"/>
          </a:xfrm>
        </p:spPr>
        <p:txBody>
          <a:bodyPr>
            <a:normAutofit/>
          </a:bodyPr>
          <a:lstStyle>
            <a:lvl1pPr marL="0" indent="0">
              <a:buFont typeface="Arial"/>
              <a:buNone/>
              <a:defRPr sz="1350" b="0" baseline="0">
                <a:solidFill>
                  <a:srgbClr val="000000"/>
                </a:solidFill>
              </a:defRPr>
            </a:lvl1pPr>
            <a:lvl2pPr marL="557213" indent="-214313">
              <a:buFont typeface="Courier New"/>
              <a:buChar char="o"/>
              <a:defRPr sz="1350" b="0" baseline="0">
                <a:solidFill>
                  <a:srgbClr val="000000"/>
                </a:solidFill>
              </a:defRPr>
            </a:lvl2pPr>
            <a:lvl3pPr>
              <a:defRPr sz="1350" b="0">
                <a:solidFill>
                  <a:srgbClr val="000000"/>
                </a:solidFill>
              </a:defRPr>
            </a:lvl3pPr>
            <a:lvl4pPr>
              <a:defRPr sz="1350" b="0">
                <a:solidFill>
                  <a:srgbClr val="000000"/>
                </a:solidFill>
              </a:defRPr>
            </a:lvl4pPr>
            <a:lvl5pPr>
              <a:defRPr sz="1350" b="0">
                <a:solidFill>
                  <a:srgbClr val="000000"/>
                </a:solidFill>
              </a:defRPr>
            </a:lvl5pPr>
          </a:lstStyle>
          <a:p>
            <a:pPr lvl="0"/>
            <a:r>
              <a:rPr lang="en-US" dirty="0"/>
              <a:t>In November 2016, Wake County voters approved a transit-dedicated half-cent sales tax investment to expand and better connect the public transit network throughout Wake County. The plan will:</a:t>
            </a:r>
          </a:p>
        </p:txBody>
      </p:sp>
    </p:spTree>
    <p:extLst>
      <p:ext uri="{BB962C8B-B14F-4D97-AF65-F5344CB8AC3E}">
        <p14:creationId xmlns:p14="http://schemas.microsoft.com/office/powerpoint/2010/main" val="2837596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48587" y="596103"/>
            <a:ext cx="7897767" cy="927899"/>
          </a:xfrm>
        </p:spPr>
        <p:txBody>
          <a:bodyPr>
            <a:normAutofit/>
          </a:bodyPr>
          <a:lstStyle>
            <a:lvl1pPr algn="l">
              <a:defRPr sz="2100">
                <a:solidFill>
                  <a:srgbClr val="42A44A"/>
                </a:solidFill>
                <a:latin typeface="+mj-lt"/>
              </a:defRPr>
            </a:lvl1pPr>
          </a:lstStyle>
          <a:p>
            <a:pPr lvl="0"/>
            <a:endParaRPr lang="en-US" dirty="0"/>
          </a:p>
        </p:txBody>
      </p:sp>
      <p:sp>
        <p:nvSpPr>
          <p:cNvPr id="9" name="Text Placeholder 8"/>
          <p:cNvSpPr>
            <a:spLocks noGrp="1"/>
          </p:cNvSpPr>
          <p:nvPr>
            <p:ph type="body" sz="quarter" idx="14"/>
          </p:nvPr>
        </p:nvSpPr>
        <p:spPr>
          <a:xfrm>
            <a:off x="648587" y="1524002"/>
            <a:ext cx="7897767" cy="4736353"/>
          </a:xfrm>
        </p:spPr>
        <p:txBody>
          <a:bodyPr>
            <a:normAutofit/>
          </a:bodyPr>
          <a:lstStyle>
            <a:lvl1pPr marL="214313" indent="-214313">
              <a:buFont typeface="Arial"/>
              <a:buChar char="•"/>
              <a:defRPr sz="1500" b="0" baseline="0">
                <a:solidFill>
                  <a:srgbClr val="000000"/>
                </a:solidFill>
                <a:latin typeface="Lato" panose="020F0502020204030203" pitchFamily="34" charset="0"/>
              </a:defRPr>
            </a:lvl1pPr>
            <a:lvl2pPr marL="557213" indent="-214313">
              <a:buFont typeface="Courier New"/>
              <a:buChar char="o"/>
              <a:defRPr sz="1350" b="0" baseline="0">
                <a:solidFill>
                  <a:srgbClr val="000000"/>
                </a:solidFill>
                <a:latin typeface="Lato" panose="020F0502020204030203" pitchFamily="34" charset="0"/>
              </a:defRPr>
            </a:lvl2pPr>
            <a:lvl3pPr marL="685800" indent="0">
              <a:buNone/>
              <a:defRPr sz="1350" b="0">
                <a:solidFill>
                  <a:srgbClr val="000000"/>
                </a:solidFill>
              </a:defRPr>
            </a:lvl3pPr>
            <a:lvl4pPr>
              <a:defRPr sz="1350" b="0">
                <a:solidFill>
                  <a:srgbClr val="000000"/>
                </a:solidFill>
              </a:defRPr>
            </a:lvl4pPr>
            <a:lvl5pPr>
              <a:defRPr sz="1350" b="0">
                <a:solidFill>
                  <a:srgbClr val="000000"/>
                </a:solidFill>
              </a:defRPr>
            </a:lvl5pPr>
          </a:lstStyle>
          <a:p>
            <a:pPr lvl="0"/>
            <a:endParaRPr lang="en-US" dirty="0"/>
          </a:p>
        </p:txBody>
      </p:sp>
      <p:sp>
        <p:nvSpPr>
          <p:cNvPr id="16" name="Slide Number Placeholder 15">
            <a:extLst>
              <a:ext uri="{FF2B5EF4-FFF2-40B4-BE49-F238E27FC236}">
                <a16:creationId xmlns:a16="http://schemas.microsoft.com/office/drawing/2014/main" id="{BCEDB876-C8C0-4F33-A150-C4E2CE8DBC6D}"/>
              </a:ext>
            </a:extLst>
          </p:cNvPr>
          <p:cNvSpPr>
            <a:spLocks noGrp="1"/>
          </p:cNvSpPr>
          <p:nvPr>
            <p:ph type="sldNum" sz="quarter" idx="17"/>
          </p:nvPr>
        </p:nvSpPr>
        <p:spPr>
          <a:xfrm>
            <a:off x="418727" y="6260355"/>
            <a:ext cx="2649425" cy="365125"/>
          </a:xfrm>
        </p:spPr>
        <p:txBody>
          <a:bodyPr/>
          <a:lstStyle>
            <a:lvl1pPr algn="l">
              <a:defRPr sz="750" b="0"/>
            </a:lvl1pPr>
          </a:lstStyle>
          <a:p>
            <a:fld id="{5BC66F79-DC86-7445-9CFB-42D922F3C878}" type="slidenum">
              <a:rPr lang="en-US" smtClean="0"/>
              <a:pPr/>
              <a:t>‹#›</a:t>
            </a:fld>
            <a:r>
              <a:rPr lang="en-US" dirty="0"/>
              <a:t> | Wake Transit Plan Vision Update </a:t>
            </a:r>
          </a:p>
        </p:txBody>
      </p:sp>
    </p:spTree>
    <p:extLst>
      <p:ext uri="{BB962C8B-B14F-4D97-AF65-F5344CB8AC3E}">
        <p14:creationId xmlns:p14="http://schemas.microsoft.com/office/powerpoint/2010/main" val="3009110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2" name="Picture 21" descr="GoF-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751" y="-3833"/>
            <a:ext cx="9265502" cy="6877513"/>
          </a:xfrm>
          <a:prstGeom prst="rect">
            <a:avLst/>
          </a:prstGeom>
        </p:spPr>
      </p:pic>
      <p:sp>
        <p:nvSpPr>
          <p:cNvPr id="7" name="Text Placeholder 6"/>
          <p:cNvSpPr>
            <a:spLocks noGrp="1"/>
          </p:cNvSpPr>
          <p:nvPr>
            <p:ph type="body" sz="quarter" idx="13" hasCustomPrompt="1"/>
          </p:nvPr>
        </p:nvSpPr>
        <p:spPr>
          <a:xfrm>
            <a:off x="961420" y="4446113"/>
            <a:ext cx="4502150" cy="1614488"/>
          </a:xfrm>
        </p:spPr>
        <p:txBody>
          <a:bodyPr>
            <a:normAutofit/>
          </a:bodyPr>
          <a:lstStyle>
            <a:lvl1pPr>
              <a:defRPr sz="2100" b="0" baseline="0">
                <a:solidFill>
                  <a:schemeClr val="bg1"/>
                </a:solidFill>
              </a:defRPr>
            </a:lvl1pPr>
          </a:lstStyle>
          <a:p>
            <a:pPr lvl="0"/>
            <a:r>
              <a:rPr lang="en-US" dirty="0"/>
              <a:t>Wake Transit Plan Community Outreach</a:t>
            </a:r>
          </a:p>
        </p:txBody>
      </p:sp>
      <p:grpSp>
        <p:nvGrpSpPr>
          <p:cNvPr id="18" name="Group 17"/>
          <p:cNvGrpSpPr/>
          <p:nvPr userDrawn="1"/>
        </p:nvGrpSpPr>
        <p:grpSpPr>
          <a:xfrm>
            <a:off x="819738" y="3070829"/>
            <a:ext cx="7504524" cy="1116990"/>
            <a:chOff x="820318" y="3070829"/>
            <a:chExt cx="7504524" cy="1116990"/>
          </a:xfrm>
        </p:grpSpPr>
        <p:sp>
          <p:nvSpPr>
            <p:cNvPr id="8" name="Rectangle 7"/>
            <p:cNvSpPr/>
            <p:nvPr userDrawn="1"/>
          </p:nvSpPr>
          <p:spPr>
            <a:xfrm>
              <a:off x="3092763" y="3070829"/>
              <a:ext cx="5232079" cy="11169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v</a:t>
              </a:r>
            </a:p>
          </p:txBody>
        </p:sp>
        <p:pic>
          <p:nvPicPr>
            <p:cNvPr id="15" name="Picture 14"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318" y="3070829"/>
              <a:ext cx="4201006" cy="1116990"/>
            </a:xfrm>
            <a:prstGeom prst="rect">
              <a:avLst/>
            </a:prstGeom>
          </p:spPr>
        </p:pic>
      </p:grpSp>
    </p:spTree>
    <p:extLst>
      <p:ext uri="{BB962C8B-B14F-4D97-AF65-F5344CB8AC3E}">
        <p14:creationId xmlns:p14="http://schemas.microsoft.com/office/powerpoint/2010/main" val="33752312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Text Placeholder 2"/>
          <p:cNvSpPr>
            <a:spLocks noGrp="1"/>
          </p:cNvSpPr>
          <p:nvPr>
            <p:ph type="body" sz="quarter" idx="13" hasCustomPrompt="1"/>
          </p:nvPr>
        </p:nvSpPr>
        <p:spPr>
          <a:xfrm>
            <a:off x="690564" y="658203"/>
            <a:ext cx="7824787" cy="579437"/>
          </a:xfrm>
        </p:spPr>
        <p:txBody>
          <a:bodyPr>
            <a:noAutofit/>
          </a:bodyPr>
          <a:lstStyle>
            <a:lvl1pPr algn="l">
              <a:defRPr sz="3000" baseline="0">
                <a:solidFill>
                  <a:srgbClr val="42A44A"/>
                </a:solidFill>
                <a:latin typeface="Lato" panose="020F0502020204030203" pitchFamily="34" charset="0"/>
              </a:defRPr>
            </a:lvl1pPr>
          </a:lstStyle>
          <a:p>
            <a:pPr lvl="0"/>
            <a:r>
              <a:rPr lang="en-US" dirty="0"/>
              <a:t>Planning for our region’s growth</a:t>
            </a:r>
          </a:p>
        </p:txBody>
      </p:sp>
      <p:sp>
        <p:nvSpPr>
          <p:cNvPr id="8" name="Text Placeholder 8"/>
          <p:cNvSpPr>
            <a:spLocks noGrp="1"/>
          </p:cNvSpPr>
          <p:nvPr>
            <p:ph type="body" sz="quarter" idx="14" hasCustomPrompt="1"/>
          </p:nvPr>
        </p:nvSpPr>
        <p:spPr>
          <a:xfrm>
            <a:off x="690564" y="1705111"/>
            <a:ext cx="7824787" cy="3494419"/>
          </a:xfrm>
        </p:spPr>
        <p:txBody>
          <a:bodyPr>
            <a:normAutofit/>
          </a:bodyPr>
          <a:lstStyle>
            <a:lvl1pPr marL="0" indent="0">
              <a:buFont typeface="Arial"/>
              <a:buNone/>
              <a:defRPr sz="1350" b="0">
                <a:solidFill>
                  <a:srgbClr val="000000"/>
                </a:solidFill>
              </a:defRPr>
            </a:lvl1pPr>
            <a:lvl2pPr marL="557213" indent="-214313">
              <a:buFont typeface="Courier New"/>
              <a:buChar char="o"/>
              <a:defRPr sz="1350" b="0">
                <a:solidFill>
                  <a:srgbClr val="000000"/>
                </a:solidFill>
              </a:defRPr>
            </a:lvl2pPr>
            <a:lvl3pPr>
              <a:defRPr sz="1350" b="0">
                <a:solidFill>
                  <a:srgbClr val="000000"/>
                </a:solidFill>
              </a:defRPr>
            </a:lvl3pPr>
            <a:lvl4pPr>
              <a:defRPr sz="1350" b="0">
                <a:solidFill>
                  <a:srgbClr val="000000"/>
                </a:solidFill>
              </a:defRPr>
            </a:lvl4pPr>
            <a:lvl5pPr>
              <a:defRPr sz="1350" b="0">
                <a:solidFill>
                  <a:srgbClr val="000000"/>
                </a:solidFill>
              </a:defRPr>
            </a:lvl5pPr>
          </a:lstStyle>
          <a:p>
            <a:pPr lvl="0"/>
            <a:r>
              <a:rPr lang="en-US" dirty="0"/>
              <a:t>The Triangle area is one of the fastest-growing regions in the nation. Wake County alone has more than a million residents, and that number grows by more than 60 people per day. With them comes more congestion. The Wake Transit Plan is part of a larger regional investment to expand access and opportunities and help connect more people to jobs, schools, health care and entertainment.</a:t>
            </a:r>
          </a:p>
        </p:txBody>
      </p:sp>
      <p:pic>
        <p:nvPicPr>
          <p:cNvPr id="6" name="Picture 5" descr="GoF-bor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42" y="5713344"/>
            <a:ext cx="9263529" cy="1174538"/>
          </a:xfrm>
          <a:prstGeom prst="rect">
            <a:avLst/>
          </a:prstGeom>
        </p:spPr>
      </p:pic>
      <p:pic>
        <p:nvPicPr>
          <p:cNvPr id="14" name="Picture 13"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4" y="5946588"/>
            <a:ext cx="2508997" cy="667108"/>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75174" y="3449269"/>
            <a:ext cx="1630683" cy="1630683"/>
          </a:xfrm>
          <a:prstGeom prst="rect">
            <a:avLst/>
          </a:prstGeom>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1209" y="3455368"/>
            <a:ext cx="1630683" cy="1627635"/>
          </a:xfrm>
          <a:prstGeom prst="rect">
            <a:avLst/>
          </a:prstGeom>
        </p:spPr>
      </p:pic>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9139" y="3449270"/>
            <a:ext cx="1627635" cy="1630683"/>
          </a:xfrm>
          <a:prstGeom prst="rect">
            <a:avLst/>
          </a:prstGeom>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553688" y="3455368"/>
            <a:ext cx="1627635" cy="1630683"/>
          </a:xfrm>
          <a:prstGeom prst="rect">
            <a:avLst/>
          </a:prstGeom>
        </p:spPr>
      </p:pic>
      <p:pic>
        <p:nvPicPr>
          <p:cNvPr id="11" name="Picture 1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318238" y="3449272"/>
            <a:ext cx="1630683" cy="1630683"/>
          </a:xfrm>
          <a:prstGeom prst="rect">
            <a:avLst/>
          </a:prstGeom>
        </p:spPr>
      </p:pic>
    </p:spTree>
    <p:extLst>
      <p:ext uri="{BB962C8B-B14F-4D97-AF65-F5344CB8AC3E}">
        <p14:creationId xmlns:p14="http://schemas.microsoft.com/office/powerpoint/2010/main" val="2757558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2"/>
          <p:cNvSpPr>
            <a:spLocks noGrp="1"/>
          </p:cNvSpPr>
          <p:nvPr>
            <p:ph type="body" sz="quarter" idx="13"/>
          </p:nvPr>
        </p:nvSpPr>
        <p:spPr>
          <a:xfrm>
            <a:off x="690564" y="658203"/>
            <a:ext cx="7824787" cy="579437"/>
          </a:xfrm>
        </p:spPr>
        <p:txBody>
          <a:bodyPr>
            <a:noAutofit/>
          </a:bodyPr>
          <a:lstStyle>
            <a:lvl1pPr algn="l">
              <a:defRPr sz="3000" baseline="0">
                <a:solidFill>
                  <a:srgbClr val="42A44A"/>
                </a:solidFill>
                <a:latin typeface="Lato" panose="020F0502020204030203" pitchFamily="34" charset="0"/>
              </a:defRPr>
            </a:lvl1pPr>
          </a:lstStyle>
          <a:p>
            <a:pPr lvl="0"/>
            <a:endParaRPr lang="en-US" dirty="0"/>
          </a:p>
        </p:txBody>
      </p:sp>
      <p:sp>
        <p:nvSpPr>
          <p:cNvPr id="8" name="Text Placeholder 8"/>
          <p:cNvSpPr>
            <a:spLocks noGrp="1"/>
          </p:cNvSpPr>
          <p:nvPr>
            <p:ph type="body" sz="quarter" idx="14"/>
          </p:nvPr>
        </p:nvSpPr>
        <p:spPr>
          <a:xfrm>
            <a:off x="690564" y="1705111"/>
            <a:ext cx="7824787" cy="3494419"/>
          </a:xfrm>
        </p:spPr>
        <p:txBody>
          <a:bodyPr>
            <a:normAutofit/>
          </a:bodyPr>
          <a:lstStyle>
            <a:lvl1pPr marL="0" indent="0">
              <a:buFont typeface="Arial"/>
              <a:buNone/>
              <a:defRPr sz="1350" b="0">
                <a:solidFill>
                  <a:srgbClr val="000000"/>
                </a:solidFill>
              </a:defRPr>
            </a:lvl1pPr>
            <a:lvl2pPr marL="557213" indent="-214313">
              <a:buFont typeface="Courier New"/>
              <a:buChar char="o"/>
              <a:defRPr sz="1350" b="0">
                <a:solidFill>
                  <a:srgbClr val="000000"/>
                </a:solidFill>
              </a:defRPr>
            </a:lvl2pPr>
            <a:lvl3pPr>
              <a:defRPr sz="1350" b="0">
                <a:solidFill>
                  <a:srgbClr val="000000"/>
                </a:solidFill>
              </a:defRPr>
            </a:lvl3pPr>
            <a:lvl4pPr>
              <a:defRPr sz="1350" b="0">
                <a:solidFill>
                  <a:srgbClr val="000000"/>
                </a:solidFill>
              </a:defRPr>
            </a:lvl4pPr>
            <a:lvl5pPr>
              <a:defRPr sz="1350" b="0">
                <a:solidFill>
                  <a:srgbClr val="000000"/>
                </a:solidFill>
              </a:defRPr>
            </a:lvl5pPr>
          </a:lstStyle>
          <a:p>
            <a:pPr lvl="0"/>
            <a:endParaRPr lang="en-US" dirty="0"/>
          </a:p>
        </p:txBody>
      </p:sp>
      <p:pic>
        <p:nvPicPr>
          <p:cNvPr id="6" name="Picture 5" descr="GoF-bor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42" y="5713344"/>
            <a:ext cx="9263529" cy="1174538"/>
          </a:xfrm>
          <a:prstGeom prst="rect">
            <a:avLst/>
          </a:prstGeom>
        </p:spPr>
      </p:pic>
      <p:pic>
        <p:nvPicPr>
          <p:cNvPr id="14" name="Picture 13"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4" y="5946588"/>
            <a:ext cx="2508997" cy="667108"/>
          </a:xfrm>
          <a:prstGeom prst="rect">
            <a:avLst/>
          </a:prstGeom>
        </p:spPr>
      </p:pic>
    </p:spTree>
    <p:extLst>
      <p:ext uri="{BB962C8B-B14F-4D97-AF65-F5344CB8AC3E}">
        <p14:creationId xmlns:p14="http://schemas.microsoft.com/office/powerpoint/2010/main" val="2657400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GoF-bor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42" y="5713344"/>
            <a:ext cx="9263529" cy="1174538"/>
          </a:xfrm>
          <a:prstGeom prst="rect">
            <a:avLst/>
          </a:prstGeom>
        </p:spPr>
      </p:pic>
      <p:sp>
        <p:nvSpPr>
          <p:cNvPr id="3" name="Text Placeholder 2"/>
          <p:cNvSpPr>
            <a:spLocks noGrp="1"/>
          </p:cNvSpPr>
          <p:nvPr>
            <p:ph type="body" sz="quarter" idx="13" hasCustomPrompt="1"/>
          </p:nvPr>
        </p:nvSpPr>
        <p:spPr>
          <a:xfrm>
            <a:off x="644408" y="357984"/>
            <a:ext cx="7824787" cy="579437"/>
          </a:xfrm>
        </p:spPr>
        <p:txBody>
          <a:bodyPr>
            <a:noAutofit/>
          </a:bodyPr>
          <a:lstStyle>
            <a:lvl1pPr algn="ctr">
              <a:defRPr sz="2700">
                <a:solidFill>
                  <a:srgbClr val="42A44A"/>
                </a:solidFill>
                <a:latin typeface="Lato" panose="020F0502020204030203" pitchFamily="34" charset="0"/>
              </a:defRPr>
            </a:lvl1pPr>
          </a:lstStyle>
          <a:p>
            <a:pPr lvl="0"/>
            <a:r>
              <a:rPr lang="en-US" dirty="0"/>
              <a:t>Wake Transit Referendum</a:t>
            </a:r>
          </a:p>
        </p:txBody>
      </p:sp>
      <p:pic>
        <p:nvPicPr>
          <p:cNvPr id="11" name="Picture 10"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4" y="5946588"/>
            <a:ext cx="2508997" cy="667108"/>
          </a:xfrm>
          <a:prstGeom prst="rect">
            <a:avLst/>
          </a:prstGeom>
        </p:spPr>
      </p:pic>
      <p:sp>
        <p:nvSpPr>
          <p:cNvPr id="5" name="Rounded Rectangle 4"/>
          <p:cNvSpPr/>
          <p:nvPr userDrawn="1"/>
        </p:nvSpPr>
        <p:spPr>
          <a:xfrm>
            <a:off x="690563" y="2544417"/>
            <a:ext cx="1861806" cy="2949934"/>
          </a:xfrm>
          <a:prstGeom prst="roundRect">
            <a:avLst/>
          </a:prstGeom>
          <a:ln w="44450">
            <a:solidFill>
              <a:srgbClr val="42A44A"/>
            </a:solidFill>
          </a:ln>
        </p:spPr>
        <p:style>
          <a:lnRef idx="2">
            <a:schemeClr val="dk1"/>
          </a:lnRef>
          <a:fillRef idx="1">
            <a:schemeClr val="lt1"/>
          </a:fillRef>
          <a:effectRef idx="0">
            <a:schemeClr val="dk1"/>
          </a:effectRef>
          <a:fontRef idx="minor">
            <a:schemeClr val="dk1"/>
          </a:fontRef>
        </p:style>
        <p:txBody>
          <a:bodyPr rtlCol="0" anchor="t" anchorCtr="0"/>
          <a:lstStyle/>
          <a:p>
            <a:pPr algn="ctr"/>
            <a:r>
              <a:rPr lang="en-US" sz="1200" b="1" dirty="0">
                <a:solidFill>
                  <a:srgbClr val="42A44A"/>
                </a:solidFill>
              </a:rPr>
              <a:t>CONNECT</a:t>
            </a:r>
          </a:p>
          <a:p>
            <a:pPr algn="ctr"/>
            <a:r>
              <a:rPr lang="en-US" sz="1200" dirty="0">
                <a:solidFill>
                  <a:srgbClr val="42A44A"/>
                </a:solidFill>
              </a:rPr>
              <a:t>the</a:t>
            </a:r>
            <a:r>
              <a:rPr lang="en-US" sz="1200" baseline="0" dirty="0">
                <a:solidFill>
                  <a:srgbClr val="42A44A"/>
                </a:solidFill>
              </a:rPr>
              <a:t> region</a:t>
            </a:r>
            <a:endParaRPr lang="en-US" sz="1200" dirty="0">
              <a:solidFill>
                <a:srgbClr val="42A44A"/>
              </a:solidFill>
            </a:endParaRPr>
          </a:p>
        </p:txBody>
      </p:sp>
      <p:cxnSp>
        <p:nvCxnSpPr>
          <p:cNvPr id="7" name="Straight Connector 6"/>
          <p:cNvCxnSpPr/>
          <p:nvPr userDrawn="1"/>
        </p:nvCxnSpPr>
        <p:spPr>
          <a:xfrm>
            <a:off x="2552369" y="3180522"/>
            <a:ext cx="4113102" cy="0"/>
          </a:xfrm>
          <a:prstGeom prst="line">
            <a:avLst/>
          </a:prstGeom>
          <a:ln w="44450">
            <a:solidFill>
              <a:srgbClr val="42A44A"/>
            </a:solidFill>
          </a:ln>
          <a:effectLst/>
        </p:spPr>
        <p:style>
          <a:lnRef idx="2">
            <a:schemeClr val="accent1"/>
          </a:lnRef>
          <a:fillRef idx="0">
            <a:schemeClr val="accent1"/>
          </a:fillRef>
          <a:effectRef idx="1">
            <a:schemeClr val="accent1"/>
          </a:effectRef>
          <a:fontRef idx="minor">
            <a:schemeClr val="tx1"/>
          </a:fontRef>
        </p:style>
      </p:cxnSp>
      <p:sp>
        <p:nvSpPr>
          <p:cNvPr id="8" name="Rounded Rectangle 7"/>
          <p:cNvSpPr/>
          <p:nvPr userDrawn="1"/>
        </p:nvSpPr>
        <p:spPr>
          <a:xfrm>
            <a:off x="2694995" y="2550743"/>
            <a:ext cx="1861806" cy="2949934"/>
          </a:xfrm>
          <a:prstGeom prst="roundRect">
            <a:avLst/>
          </a:prstGeom>
          <a:ln w="44450">
            <a:solidFill>
              <a:srgbClr val="42A44A"/>
            </a:solidFill>
          </a:ln>
        </p:spPr>
        <p:style>
          <a:lnRef idx="2">
            <a:schemeClr val="dk1"/>
          </a:lnRef>
          <a:fillRef idx="1">
            <a:schemeClr val="lt1"/>
          </a:fillRef>
          <a:effectRef idx="0">
            <a:schemeClr val="dk1"/>
          </a:effectRef>
          <a:fontRef idx="minor">
            <a:schemeClr val="dk1"/>
          </a:fontRef>
        </p:style>
        <p:txBody>
          <a:bodyPr rtlCol="0" anchor="t" anchorCtr="0"/>
          <a:lstStyle/>
          <a:p>
            <a:pPr marL="0" lvl="1" algn="ctr" defTabSz="342900" rtl="0" eaLnBrk="1" latinLnBrk="0" hangingPunct="1"/>
            <a:r>
              <a:rPr lang="en-US" sz="1200" b="1" kern="1200" dirty="0">
                <a:solidFill>
                  <a:srgbClr val="42A44A"/>
                </a:solidFill>
                <a:latin typeface="+mn-lt"/>
                <a:ea typeface="+mn-ea"/>
                <a:cs typeface="+mn-cs"/>
              </a:rPr>
              <a:t>CONNECT </a:t>
            </a:r>
          </a:p>
          <a:p>
            <a:pPr marL="0" lvl="1" algn="ctr" defTabSz="342900" rtl="0" eaLnBrk="1" latinLnBrk="0" hangingPunct="1"/>
            <a:r>
              <a:rPr lang="en-US" sz="1200" kern="1200" dirty="0">
                <a:solidFill>
                  <a:srgbClr val="42A44A"/>
                </a:solidFill>
                <a:latin typeface="+mn-lt"/>
                <a:ea typeface="+mn-ea"/>
                <a:cs typeface="+mn-cs"/>
              </a:rPr>
              <a:t>all Wake County communities</a:t>
            </a:r>
          </a:p>
        </p:txBody>
      </p:sp>
      <p:sp>
        <p:nvSpPr>
          <p:cNvPr id="10" name="Rounded Rectangle 9"/>
          <p:cNvSpPr/>
          <p:nvPr userDrawn="1"/>
        </p:nvSpPr>
        <p:spPr>
          <a:xfrm>
            <a:off x="4673732" y="2544417"/>
            <a:ext cx="1861806" cy="2949934"/>
          </a:xfrm>
          <a:prstGeom prst="roundRect">
            <a:avLst/>
          </a:prstGeom>
          <a:ln w="44450">
            <a:solidFill>
              <a:srgbClr val="42A44A"/>
            </a:solidFill>
          </a:ln>
        </p:spPr>
        <p:style>
          <a:lnRef idx="2">
            <a:schemeClr val="dk1"/>
          </a:lnRef>
          <a:fillRef idx="1">
            <a:schemeClr val="lt1"/>
          </a:fillRef>
          <a:effectRef idx="0">
            <a:schemeClr val="dk1"/>
          </a:effectRef>
          <a:fontRef idx="minor">
            <a:schemeClr val="dk1"/>
          </a:fontRef>
        </p:style>
        <p:txBody>
          <a:bodyPr rtlCol="0" anchor="t" anchorCtr="0"/>
          <a:lstStyle/>
          <a:p>
            <a:pPr marL="0" lvl="1" algn="ctr" defTabSz="342900" rtl="0" eaLnBrk="1" latinLnBrk="0" hangingPunct="1"/>
            <a:r>
              <a:rPr lang="en-US" sz="1200" b="1" kern="1200" dirty="0">
                <a:solidFill>
                  <a:srgbClr val="42A44A"/>
                </a:solidFill>
                <a:latin typeface="+mn-lt"/>
                <a:ea typeface="+mn-ea"/>
                <a:cs typeface="+mn-cs"/>
              </a:rPr>
              <a:t>PROVIDE</a:t>
            </a:r>
          </a:p>
          <a:p>
            <a:pPr marL="0" lvl="1" algn="ctr" defTabSz="342900" rtl="0" eaLnBrk="1" latinLnBrk="0" hangingPunct="1"/>
            <a:r>
              <a:rPr lang="en-US" sz="1200" kern="1200" dirty="0">
                <a:solidFill>
                  <a:srgbClr val="42A44A"/>
                </a:solidFill>
                <a:latin typeface="+mn-lt"/>
                <a:ea typeface="+mn-ea"/>
                <a:cs typeface="+mn-cs"/>
              </a:rPr>
              <a:t>frequent, reliable urban mobility</a:t>
            </a:r>
          </a:p>
        </p:txBody>
      </p:sp>
      <p:sp>
        <p:nvSpPr>
          <p:cNvPr id="9" name="Text Placeholder 8"/>
          <p:cNvSpPr>
            <a:spLocks noGrp="1"/>
          </p:cNvSpPr>
          <p:nvPr>
            <p:ph type="body" sz="quarter" idx="14" hasCustomPrompt="1"/>
          </p:nvPr>
        </p:nvSpPr>
        <p:spPr>
          <a:xfrm>
            <a:off x="690563" y="1287051"/>
            <a:ext cx="7824787" cy="901408"/>
          </a:xfrm>
        </p:spPr>
        <p:txBody>
          <a:bodyPr>
            <a:normAutofit/>
          </a:bodyPr>
          <a:lstStyle>
            <a:lvl1pPr marL="0" indent="0">
              <a:buFont typeface="Arial"/>
              <a:buNone/>
              <a:defRPr sz="1350" b="0" baseline="0">
                <a:solidFill>
                  <a:srgbClr val="000000"/>
                </a:solidFill>
              </a:defRPr>
            </a:lvl1pPr>
            <a:lvl2pPr marL="557213" indent="-214313">
              <a:buFont typeface="Courier New"/>
              <a:buChar char="o"/>
              <a:defRPr sz="1350" b="0" baseline="0">
                <a:solidFill>
                  <a:srgbClr val="000000"/>
                </a:solidFill>
              </a:defRPr>
            </a:lvl2pPr>
            <a:lvl3pPr>
              <a:defRPr sz="1350" b="0">
                <a:solidFill>
                  <a:srgbClr val="000000"/>
                </a:solidFill>
              </a:defRPr>
            </a:lvl3pPr>
            <a:lvl4pPr>
              <a:defRPr sz="1350" b="0">
                <a:solidFill>
                  <a:srgbClr val="000000"/>
                </a:solidFill>
              </a:defRPr>
            </a:lvl4pPr>
            <a:lvl5pPr>
              <a:defRPr sz="1350" b="0">
                <a:solidFill>
                  <a:srgbClr val="000000"/>
                </a:solidFill>
              </a:defRPr>
            </a:lvl5pPr>
          </a:lstStyle>
          <a:p>
            <a:pPr lvl="0"/>
            <a:r>
              <a:rPr lang="en-US" dirty="0"/>
              <a:t>In November 2016, Wake County voters approved a transit-dedicated half-cent sales tax investment to expand and better connect the public transit network throughout Wake County. The plan will:</a:t>
            </a:r>
          </a:p>
        </p:txBody>
      </p:sp>
      <p:sp>
        <p:nvSpPr>
          <p:cNvPr id="12" name="Rounded Rectangle 11"/>
          <p:cNvSpPr/>
          <p:nvPr userDrawn="1"/>
        </p:nvSpPr>
        <p:spPr>
          <a:xfrm>
            <a:off x="6665471" y="2544417"/>
            <a:ext cx="1861806" cy="2949934"/>
          </a:xfrm>
          <a:prstGeom prst="roundRect">
            <a:avLst/>
          </a:prstGeom>
          <a:ln w="44450">
            <a:solidFill>
              <a:srgbClr val="42A44A"/>
            </a:solidFill>
          </a:ln>
        </p:spPr>
        <p:style>
          <a:lnRef idx="2">
            <a:schemeClr val="dk1"/>
          </a:lnRef>
          <a:fillRef idx="1">
            <a:schemeClr val="lt1"/>
          </a:fillRef>
          <a:effectRef idx="0">
            <a:schemeClr val="dk1"/>
          </a:effectRef>
          <a:fontRef idx="minor">
            <a:schemeClr val="dk1"/>
          </a:fontRef>
        </p:style>
        <p:txBody>
          <a:bodyPr rtlCol="0" anchor="t" anchorCtr="0"/>
          <a:lstStyle/>
          <a:p>
            <a:pPr marL="0" lvl="1" algn="ctr" defTabSz="342900" rtl="0" eaLnBrk="1" latinLnBrk="0" hangingPunct="1"/>
            <a:r>
              <a:rPr lang="en-US" sz="1200" b="1" kern="1200" dirty="0">
                <a:solidFill>
                  <a:srgbClr val="42A44A"/>
                </a:solidFill>
                <a:latin typeface="+mn-lt"/>
                <a:ea typeface="+mn-ea"/>
                <a:cs typeface="+mn-cs"/>
              </a:rPr>
              <a:t>ENHANCE</a:t>
            </a:r>
            <a:endParaRPr lang="en-US" sz="1200" kern="1200" dirty="0">
              <a:solidFill>
                <a:srgbClr val="42A44A"/>
              </a:solidFill>
              <a:latin typeface="+mn-lt"/>
              <a:ea typeface="+mn-ea"/>
              <a:cs typeface="+mn-cs"/>
            </a:endParaRPr>
          </a:p>
          <a:p>
            <a:pPr marL="0" lvl="1" algn="ctr" defTabSz="342900" rtl="0" eaLnBrk="1" latinLnBrk="0" hangingPunct="1"/>
            <a:r>
              <a:rPr lang="en-US" sz="1200" kern="1200" dirty="0">
                <a:solidFill>
                  <a:srgbClr val="42A44A"/>
                </a:solidFill>
                <a:latin typeface="+mn-lt"/>
                <a:ea typeface="+mn-ea"/>
                <a:cs typeface="+mn-cs"/>
              </a:rPr>
              <a:t>access to transit.</a:t>
            </a:r>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64659" y="3693475"/>
            <a:ext cx="1522479" cy="1517907"/>
          </a:xfrm>
          <a:prstGeom prst="rect">
            <a:avLst/>
          </a:prstGeom>
        </p:spPr>
      </p:pic>
      <p:pic>
        <p:nvPicPr>
          <p:cNvPr id="21" name="Picture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0227" y="3689473"/>
            <a:ext cx="1522479" cy="1517907"/>
          </a:xfrm>
          <a:prstGeom prst="rect">
            <a:avLst/>
          </a:prstGeom>
        </p:spPr>
      </p:pic>
      <p:pic>
        <p:nvPicPr>
          <p:cNvPr id="22" name="Picture 2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39707" y="3687982"/>
            <a:ext cx="1513335" cy="1517907"/>
          </a:xfrm>
          <a:prstGeom prst="rect">
            <a:avLst/>
          </a:prstGeom>
        </p:spPr>
      </p:pic>
      <p:pic>
        <p:nvPicPr>
          <p:cNvPr id="23" name="Picture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843396" y="3693474"/>
            <a:ext cx="1522479" cy="1517907"/>
          </a:xfrm>
          <a:prstGeom prst="rect">
            <a:avLst/>
          </a:prstGeom>
        </p:spPr>
      </p:pic>
    </p:spTree>
    <p:extLst>
      <p:ext uri="{BB962C8B-B14F-4D97-AF65-F5344CB8AC3E}">
        <p14:creationId xmlns:p14="http://schemas.microsoft.com/office/powerpoint/2010/main" val="1877013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descr="GoF-bor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42" y="5713344"/>
            <a:ext cx="9263529" cy="1174538"/>
          </a:xfrm>
          <a:prstGeom prst="rect">
            <a:avLst/>
          </a:prstGeom>
        </p:spPr>
      </p:pic>
      <p:sp>
        <p:nvSpPr>
          <p:cNvPr id="3" name="Text Placeholder 2"/>
          <p:cNvSpPr>
            <a:spLocks noGrp="1"/>
          </p:cNvSpPr>
          <p:nvPr>
            <p:ph type="body" sz="quarter" idx="13" hasCustomPrompt="1"/>
          </p:nvPr>
        </p:nvSpPr>
        <p:spPr>
          <a:xfrm>
            <a:off x="644408" y="357984"/>
            <a:ext cx="7824787" cy="579437"/>
          </a:xfrm>
        </p:spPr>
        <p:txBody>
          <a:bodyPr>
            <a:noAutofit/>
          </a:bodyPr>
          <a:lstStyle>
            <a:lvl1pPr algn="ctr">
              <a:defRPr sz="2700">
                <a:solidFill>
                  <a:srgbClr val="42A44A"/>
                </a:solidFill>
                <a:latin typeface="Lato" panose="020F0502020204030203" pitchFamily="34" charset="0"/>
              </a:defRPr>
            </a:lvl1pPr>
          </a:lstStyle>
          <a:p>
            <a:pPr lvl="0"/>
            <a:r>
              <a:rPr lang="en-US" dirty="0"/>
              <a:t>Wake Transit Referendum</a:t>
            </a:r>
          </a:p>
        </p:txBody>
      </p:sp>
      <p:pic>
        <p:nvPicPr>
          <p:cNvPr id="11" name="Picture 10"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4" y="5946588"/>
            <a:ext cx="2508997" cy="667108"/>
          </a:xfrm>
          <a:prstGeom prst="rect">
            <a:avLst/>
          </a:prstGeom>
        </p:spPr>
      </p:pic>
      <p:sp>
        <p:nvSpPr>
          <p:cNvPr id="9" name="Text Placeholder 8"/>
          <p:cNvSpPr>
            <a:spLocks noGrp="1"/>
          </p:cNvSpPr>
          <p:nvPr>
            <p:ph type="body" sz="quarter" idx="14" hasCustomPrompt="1"/>
          </p:nvPr>
        </p:nvSpPr>
        <p:spPr>
          <a:xfrm>
            <a:off x="690563" y="1287051"/>
            <a:ext cx="7824787" cy="901408"/>
          </a:xfrm>
        </p:spPr>
        <p:txBody>
          <a:bodyPr>
            <a:normAutofit/>
          </a:bodyPr>
          <a:lstStyle>
            <a:lvl1pPr marL="0" indent="0">
              <a:buFont typeface="Arial"/>
              <a:buNone/>
              <a:defRPr sz="1350" b="0" baseline="0">
                <a:solidFill>
                  <a:srgbClr val="000000"/>
                </a:solidFill>
              </a:defRPr>
            </a:lvl1pPr>
            <a:lvl2pPr marL="557213" indent="-214313">
              <a:buFont typeface="Courier New"/>
              <a:buChar char="o"/>
              <a:defRPr sz="1350" b="0" baseline="0">
                <a:solidFill>
                  <a:srgbClr val="000000"/>
                </a:solidFill>
              </a:defRPr>
            </a:lvl2pPr>
            <a:lvl3pPr>
              <a:defRPr sz="1350" b="0">
                <a:solidFill>
                  <a:srgbClr val="000000"/>
                </a:solidFill>
              </a:defRPr>
            </a:lvl3pPr>
            <a:lvl4pPr>
              <a:defRPr sz="1350" b="0">
                <a:solidFill>
                  <a:srgbClr val="000000"/>
                </a:solidFill>
              </a:defRPr>
            </a:lvl4pPr>
            <a:lvl5pPr>
              <a:defRPr sz="1350" b="0">
                <a:solidFill>
                  <a:srgbClr val="000000"/>
                </a:solidFill>
              </a:defRPr>
            </a:lvl5pPr>
          </a:lstStyle>
          <a:p>
            <a:pPr lvl="0"/>
            <a:r>
              <a:rPr lang="en-US" dirty="0"/>
              <a:t>In November 2016, Wake County voters approved a transit-dedicated half-cent sales tax investment to expand and better connect the public transit network throughout Wake County. The plan will:</a:t>
            </a:r>
          </a:p>
        </p:txBody>
      </p:sp>
    </p:spTree>
    <p:extLst>
      <p:ext uri="{BB962C8B-B14F-4D97-AF65-F5344CB8AC3E}">
        <p14:creationId xmlns:p14="http://schemas.microsoft.com/office/powerpoint/2010/main" val="4153901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2" name="Picture 21" descr="GoF-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74" y="1"/>
            <a:ext cx="9247757" cy="6864341"/>
          </a:xfrm>
          <a:prstGeom prst="rect">
            <a:avLst/>
          </a:prstGeom>
        </p:spPr>
      </p:pic>
      <p:sp>
        <p:nvSpPr>
          <p:cNvPr id="7" name="Text Placeholder 6"/>
          <p:cNvSpPr>
            <a:spLocks noGrp="1"/>
          </p:cNvSpPr>
          <p:nvPr>
            <p:ph type="body" sz="quarter" idx="13" hasCustomPrompt="1"/>
          </p:nvPr>
        </p:nvSpPr>
        <p:spPr>
          <a:xfrm>
            <a:off x="430947" y="221677"/>
            <a:ext cx="8265514" cy="709746"/>
          </a:xfrm>
        </p:spPr>
        <p:txBody>
          <a:bodyPr>
            <a:normAutofit/>
          </a:bodyPr>
          <a:lstStyle>
            <a:lvl1pPr marL="0" marR="0" indent="0" algn="ctr" defTabSz="342900" rtl="0" eaLnBrk="1" fontAlgn="auto" latinLnBrk="0" hangingPunct="1">
              <a:lnSpc>
                <a:spcPct val="100000"/>
              </a:lnSpc>
              <a:spcBef>
                <a:spcPct val="20000"/>
              </a:spcBef>
              <a:spcAft>
                <a:spcPts val="0"/>
              </a:spcAft>
              <a:buClrTx/>
              <a:buSzTx/>
              <a:buFont typeface="Arial"/>
              <a:buNone/>
              <a:tabLst/>
              <a:defRPr sz="2100" b="1">
                <a:solidFill>
                  <a:schemeClr val="bg1"/>
                </a:solidFill>
                <a:latin typeface="Lato" panose="020F0502020204030203" pitchFamily="34" charset="0"/>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a:t>Transit improvements in Wake County will include:</a:t>
            </a:r>
          </a:p>
          <a:p>
            <a:pPr lvl="0"/>
            <a:endParaRPr lang="en-US" dirty="0"/>
          </a:p>
        </p:txBody>
      </p:sp>
      <p:sp>
        <p:nvSpPr>
          <p:cNvPr id="9" name="Rounded Rectangle 8"/>
          <p:cNvSpPr/>
          <p:nvPr userDrawn="1"/>
        </p:nvSpPr>
        <p:spPr>
          <a:xfrm>
            <a:off x="229900" y="917815"/>
            <a:ext cx="4133670" cy="2721863"/>
          </a:xfrm>
          <a:prstGeom prst="roundRect">
            <a:avLst/>
          </a:prstGeom>
          <a:noFill/>
          <a:ln w="44450">
            <a:noFill/>
          </a:ln>
        </p:spPr>
        <p:style>
          <a:lnRef idx="2">
            <a:schemeClr val="dk1"/>
          </a:lnRef>
          <a:fillRef idx="1">
            <a:schemeClr val="lt1"/>
          </a:fillRef>
          <a:effectRef idx="0">
            <a:schemeClr val="dk1"/>
          </a:effectRef>
          <a:fontRef idx="minor">
            <a:schemeClr val="dk1"/>
          </a:fontRef>
        </p:style>
        <p:txBody>
          <a:bodyPr rtlCol="0" anchor="t" anchorCtr="0"/>
          <a:lstStyle/>
          <a:p>
            <a:pPr algn="ctr"/>
            <a:r>
              <a:rPr lang="en-US" sz="1500" b="1" dirty="0">
                <a:solidFill>
                  <a:schemeClr val="bg1"/>
                </a:solidFill>
              </a:rPr>
              <a:t>Expanding bus service</a:t>
            </a:r>
            <a:endParaRPr lang="en-US" sz="1500" dirty="0">
              <a:solidFill>
                <a:schemeClr val="bg1"/>
              </a:solidFill>
            </a:endParaRPr>
          </a:p>
        </p:txBody>
      </p:sp>
      <p:sp>
        <p:nvSpPr>
          <p:cNvPr id="10" name="Rounded Rectangle 9"/>
          <p:cNvSpPr/>
          <p:nvPr userDrawn="1"/>
        </p:nvSpPr>
        <p:spPr>
          <a:xfrm>
            <a:off x="4738287" y="917815"/>
            <a:ext cx="4133670" cy="2721863"/>
          </a:xfrm>
          <a:prstGeom prst="roundRect">
            <a:avLst/>
          </a:prstGeom>
          <a:noFill/>
          <a:ln w="44450">
            <a:noFill/>
          </a:ln>
        </p:spPr>
        <p:style>
          <a:lnRef idx="2">
            <a:schemeClr val="dk1"/>
          </a:lnRef>
          <a:fillRef idx="1">
            <a:schemeClr val="lt1"/>
          </a:fillRef>
          <a:effectRef idx="0">
            <a:schemeClr val="dk1"/>
          </a:effectRef>
          <a:fontRef idx="minor">
            <a:schemeClr val="dk1"/>
          </a:fontRef>
        </p:style>
        <p:txBody>
          <a:bodyPr rtlCol="0" anchor="t" anchorCtr="0"/>
          <a:lstStyle/>
          <a:p>
            <a:pPr marL="0" lvl="1" algn="ctr" defTabSz="342900" rtl="0" eaLnBrk="1" latinLnBrk="0" hangingPunct="1"/>
            <a:r>
              <a:rPr lang="en-US" sz="1500" b="1" kern="1200" dirty="0">
                <a:solidFill>
                  <a:schemeClr val="bg1"/>
                </a:solidFill>
                <a:latin typeface="+mn-lt"/>
                <a:ea typeface="+mn-ea"/>
                <a:cs typeface="+mn-cs"/>
              </a:rPr>
              <a:t>Improving bus stops and shelters</a:t>
            </a:r>
            <a:endParaRPr lang="en-US" sz="1500" kern="1200" dirty="0">
              <a:solidFill>
                <a:schemeClr val="bg1"/>
              </a:solidFill>
              <a:latin typeface="+mn-lt"/>
              <a:ea typeface="+mn-ea"/>
              <a:cs typeface="+mn-cs"/>
            </a:endParaRPr>
          </a:p>
        </p:txBody>
      </p:sp>
      <p:sp>
        <p:nvSpPr>
          <p:cNvPr id="11" name="Rounded Rectangle 10"/>
          <p:cNvSpPr/>
          <p:nvPr userDrawn="1"/>
        </p:nvSpPr>
        <p:spPr>
          <a:xfrm>
            <a:off x="229900" y="3915424"/>
            <a:ext cx="4133670" cy="2721863"/>
          </a:xfrm>
          <a:prstGeom prst="roundRect">
            <a:avLst/>
          </a:prstGeom>
          <a:noFill/>
          <a:ln w="44450">
            <a:noFill/>
          </a:ln>
        </p:spPr>
        <p:style>
          <a:lnRef idx="2">
            <a:schemeClr val="dk1"/>
          </a:lnRef>
          <a:fillRef idx="1">
            <a:schemeClr val="lt1"/>
          </a:fillRef>
          <a:effectRef idx="0">
            <a:schemeClr val="dk1"/>
          </a:effectRef>
          <a:fontRef idx="minor">
            <a:schemeClr val="dk1"/>
          </a:fontRef>
        </p:style>
        <p:txBody>
          <a:bodyPr rtlCol="0" anchor="t" anchorCtr="0"/>
          <a:lstStyle/>
          <a:p>
            <a:pPr marL="0" lvl="1" algn="ctr" defTabSz="342900" rtl="0" eaLnBrk="1" latinLnBrk="0" hangingPunct="1"/>
            <a:r>
              <a:rPr lang="en-US" sz="1500" b="1" kern="1200" dirty="0">
                <a:solidFill>
                  <a:schemeClr val="bg1"/>
                </a:solidFill>
                <a:latin typeface="+mn-lt"/>
                <a:ea typeface="+mn-ea"/>
                <a:cs typeface="+mn-cs"/>
              </a:rPr>
              <a:t>Implementing bus rapid transit</a:t>
            </a:r>
            <a:endParaRPr lang="en-US" sz="1500" kern="1200" dirty="0">
              <a:solidFill>
                <a:schemeClr val="bg1"/>
              </a:solidFill>
              <a:latin typeface="+mn-lt"/>
              <a:ea typeface="+mn-ea"/>
              <a:cs typeface="+mn-cs"/>
            </a:endParaRPr>
          </a:p>
        </p:txBody>
      </p:sp>
      <p:sp>
        <p:nvSpPr>
          <p:cNvPr id="12" name="Rounded Rectangle 11"/>
          <p:cNvSpPr/>
          <p:nvPr userDrawn="1"/>
        </p:nvSpPr>
        <p:spPr>
          <a:xfrm>
            <a:off x="4363570" y="3915424"/>
            <a:ext cx="4961183" cy="2721863"/>
          </a:xfrm>
          <a:prstGeom prst="roundRect">
            <a:avLst/>
          </a:prstGeom>
          <a:noFill/>
          <a:ln w="44450">
            <a:noFill/>
          </a:ln>
        </p:spPr>
        <p:style>
          <a:lnRef idx="2">
            <a:schemeClr val="dk1"/>
          </a:lnRef>
          <a:fillRef idx="1">
            <a:schemeClr val="lt1"/>
          </a:fillRef>
          <a:effectRef idx="0">
            <a:schemeClr val="dk1"/>
          </a:effectRef>
          <a:fontRef idx="minor">
            <a:schemeClr val="dk1"/>
          </a:fontRef>
        </p:style>
        <p:txBody>
          <a:bodyPr rtlCol="0" anchor="t" anchorCtr="0"/>
          <a:lstStyle/>
          <a:p>
            <a:pPr marL="0" lvl="1" algn="ctr" defTabSz="342900" rtl="0" eaLnBrk="1" latinLnBrk="0" hangingPunct="1"/>
            <a:r>
              <a:rPr lang="en-US" sz="1500" b="1" kern="1200" dirty="0">
                <a:solidFill>
                  <a:schemeClr val="bg1"/>
                </a:solidFill>
                <a:latin typeface="+mn-lt"/>
                <a:ea typeface="+mn-ea"/>
                <a:cs typeface="+mn-cs"/>
              </a:rPr>
              <a:t>Building a 37-mile commuter rail system</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83274" y="1520363"/>
            <a:ext cx="2026924" cy="2023876"/>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90137" y="4552218"/>
            <a:ext cx="2029972" cy="2023876"/>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90137" y="1520363"/>
            <a:ext cx="2029972" cy="2023876"/>
          </a:xfrm>
          <a:prstGeom prst="rect">
            <a:avLst/>
          </a:prstGeom>
        </p:spPr>
      </p:pic>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79331" y="4552218"/>
            <a:ext cx="2029972" cy="2023876"/>
          </a:xfrm>
          <a:prstGeom prst="rect">
            <a:avLst/>
          </a:prstGeom>
        </p:spPr>
      </p:pic>
    </p:spTree>
    <p:extLst>
      <p:ext uri="{BB962C8B-B14F-4D97-AF65-F5344CB8AC3E}">
        <p14:creationId xmlns:p14="http://schemas.microsoft.com/office/powerpoint/2010/main" val="276492547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3891561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2" name="Picture 21" descr="GoF-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74" y="1"/>
            <a:ext cx="9247757" cy="6864341"/>
          </a:xfrm>
          <a:prstGeom prst="rect">
            <a:avLst/>
          </a:prstGeom>
        </p:spPr>
      </p:pic>
      <p:sp>
        <p:nvSpPr>
          <p:cNvPr id="7" name="Text Placeholder 6"/>
          <p:cNvSpPr>
            <a:spLocks noGrp="1"/>
          </p:cNvSpPr>
          <p:nvPr>
            <p:ph type="body" sz="quarter" idx="13" hasCustomPrompt="1"/>
          </p:nvPr>
        </p:nvSpPr>
        <p:spPr>
          <a:xfrm>
            <a:off x="430947" y="221677"/>
            <a:ext cx="8265514" cy="709746"/>
          </a:xfrm>
        </p:spPr>
        <p:txBody>
          <a:bodyPr>
            <a:normAutofit/>
          </a:bodyPr>
          <a:lstStyle>
            <a:lvl1pPr marL="0" marR="0" indent="0" algn="ctr" defTabSz="342900" rtl="0" eaLnBrk="1" fontAlgn="auto" latinLnBrk="0" hangingPunct="1">
              <a:lnSpc>
                <a:spcPct val="100000"/>
              </a:lnSpc>
              <a:spcBef>
                <a:spcPct val="20000"/>
              </a:spcBef>
              <a:spcAft>
                <a:spcPts val="0"/>
              </a:spcAft>
              <a:buClrTx/>
              <a:buSzTx/>
              <a:buFont typeface="Arial"/>
              <a:buNone/>
              <a:tabLst/>
              <a:defRPr sz="2100" b="1">
                <a:solidFill>
                  <a:schemeClr val="bg1"/>
                </a:solidFill>
                <a:latin typeface="Lato" panose="020F0502020204030203" pitchFamily="34" charset="0"/>
              </a:defRPr>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a:t>Transit improvements in Wake County will include:</a:t>
            </a:r>
          </a:p>
          <a:p>
            <a:pPr lvl="0"/>
            <a:endParaRPr lang="en-US" dirty="0"/>
          </a:p>
        </p:txBody>
      </p:sp>
    </p:spTree>
    <p:extLst>
      <p:ext uri="{BB962C8B-B14F-4D97-AF65-F5344CB8AC3E}">
        <p14:creationId xmlns:p14="http://schemas.microsoft.com/office/powerpoint/2010/main" val="855707151"/>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3514445" y="596103"/>
            <a:ext cx="5031908" cy="927899"/>
          </a:xfrm>
        </p:spPr>
        <p:txBody>
          <a:bodyPr>
            <a:normAutofit/>
          </a:bodyPr>
          <a:lstStyle>
            <a:lvl1pPr algn="l">
              <a:defRPr sz="2700">
                <a:solidFill>
                  <a:srgbClr val="42A44A"/>
                </a:solidFill>
                <a:latin typeface="Lato" panose="020F0502020204030203" pitchFamily="34" charset="0"/>
              </a:defRPr>
            </a:lvl1pPr>
          </a:lstStyle>
          <a:p>
            <a:pPr lvl="0"/>
            <a:r>
              <a:rPr lang="en-US" dirty="0"/>
              <a:t>Expanding bus service</a:t>
            </a:r>
          </a:p>
        </p:txBody>
      </p:sp>
      <p:sp>
        <p:nvSpPr>
          <p:cNvPr id="9" name="Text Placeholder 8"/>
          <p:cNvSpPr>
            <a:spLocks noGrp="1"/>
          </p:cNvSpPr>
          <p:nvPr>
            <p:ph type="body" sz="quarter" idx="14" hasCustomPrompt="1"/>
          </p:nvPr>
        </p:nvSpPr>
        <p:spPr>
          <a:xfrm>
            <a:off x="3514445" y="1762539"/>
            <a:ext cx="5031908" cy="4497814"/>
          </a:xfrm>
        </p:spPr>
        <p:txBody>
          <a:bodyPr>
            <a:normAutofit/>
          </a:bodyPr>
          <a:lstStyle>
            <a:lvl1pPr marL="214313" indent="-214313">
              <a:buFont typeface="Arial"/>
              <a:buChar char="•"/>
              <a:defRPr sz="1800" b="0" baseline="0">
                <a:solidFill>
                  <a:srgbClr val="000000"/>
                </a:solidFill>
                <a:latin typeface="Lato" panose="020F0502020204030203" pitchFamily="34" charset="0"/>
              </a:defRPr>
            </a:lvl1pPr>
            <a:lvl2pPr marL="557213" indent="-214313">
              <a:buFont typeface="Courier New"/>
              <a:buChar char="o"/>
              <a:defRPr sz="1800" b="0" baseline="0">
                <a:solidFill>
                  <a:srgbClr val="000000"/>
                </a:solidFill>
                <a:latin typeface="Lato" panose="020F0502020204030203" pitchFamily="34" charset="0"/>
              </a:defRPr>
            </a:lvl2pPr>
            <a:lvl3pPr marL="685800" indent="0">
              <a:buNone/>
              <a:defRPr sz="1350" b="0">
                <a:solidFill>
                  <a:srgbClr val="000000"/>
                </a:solidFill>
              </a:defRPr>
            </a:lvl3pPr>
            <a:lvl4pPr>
              <a:defRPr sz="1350" b="0">
                <a:solidFill>
                  <a:srgbClr val="000000"/>
                </a:solidFill>
              </a:defRPr>
            </a:lvl4pPr>
            <a:lvl5pPr>
              <a:defRPr sz="1350" b="0">
                <a:solidFill>
                  <a:srgbClr val="000000"/>
                </a:solidFill>
              </a:defRPr>
            </a:lvl5pPr>
          </a:lstStyle>
          <a:p>
            <a:pPr lvl="0"/>
            <a:r>
              <a:rPr lang="en-US" dirty="0"/>
              <a:t>Improvements since 2016:</a:t>
            </a:r>
          </a:p>
          <a:p>
            <a:pPr lvl="1"/>
            <a:r>
              <a:rPr lang="en-US" dirty="0">
                <a:latin typeface="Lato" panose="020F0502020204030203" pitchFamily="34" charset="0"/>
              </a:rPr>
              <a:t>More service at night</a:t>
            </a:r>
          </a:p>
          <a:p>
            <a:pPr lvl="1"/>
            <a:r>
              <a:rPr lang="en-US" dirty="0">
                <a:latin typeface="Lato" panose="020F0502020204030203" pitchFamily="34" charset="0"/>
              </a:rPr>
              <a:t>More service on weekends</a:t>
            </a:r>
          </a:p>
          <a:p>
            <a:pPr lvl="1"/>
            <a:r>
              <a:rPr lang="en-US" dirty="0">
                <a:latin typeface="Lato" panose="020F0502020204030203" pitchFamily="34" charset="0"/>
              </a:rPr>
              <a:t>Service comes more often </a:t>
            </a:r>
          </a:p>
          <a:p>
            <a:pPr lvl="0"/>
            <a:r>
              <a:rPr lang="en-US" dirty="0"/>
              <a:t>Planned improvements</a:t>
            </a:r>
          </a:p>
          <a:p>
            <a:pPr lvl="1"/>
            <a:r>
              <a:rPr lang="en-US" dirty="0"/>
              <a:t>New connections to Wake communities</a:t>
            </a:r>
          </a:p>
          <a:p>
            <a:pPr lvl="1"/>
            <a:r>
              <a:rPr lang="en-US" dirty="0"/>
              <a:t>Continue adding service</a:t>
            </a:r>
          </a:p>
        </p:txBody>
      </p:sp>
      <p:pic>
        <p:nvPicPr>
          <p:cNvPr id="5" name="Picture 4" descr="GoF-rectangula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765"/>
            <a:ext cx="3274829" cy="6977529"/>
          </a:xfrm>
          <a:prstGeom prst="rect">
            <a:avLst/>
          </a:prstGeom>
        </p:spPr>
      </p:pic>
      <p:pic>
        <p:nvPicPr>
          <p:cNvPr id="4" name="Picture 3"/>
          <p:cNvPicPr>
            <a:picLocks noChangeAspect="1"/>
          </p:cNvPicPr>
          <p:nvPr userDrawn="1"/>
        </p:nvPicPr>
        <p:blipFill>
          <a:blip r:embed="rId3"/>
          <a:stretch>
            <a:fillRect/>
          </a:stretch>
        </p:blipFill>
        <p:spPr>
          <a:xfrm>
            <a:off x="220581" y="2012166"/>
            <a:ext cx="2833666" cy="2833666"/>
          </a:xfrm>
          <a:prstGeom prst="rect">
            <a:avLst/>
          </a:prstGeom>
        </p:spPr>
      </p:pic>
    </p:spTree>
    <p:extLst>
      <p:ext uri="{BB962C8B-B14F-4D97-AF65-F5344CB8AC3E}">
        <p14:creationId xmlns:p14="http://schemas.microsoft.com/office/powerpoint/2010/main" val="4286686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3514445" y="596103"/>
            <a:ext cx="5031908" cy="927899"/>
          </a:xfrm>
        </p:spPr>
        <p:txBody>
          <a:bodyPr>
            <a:normAutofit/>
          </a:bodyPr>
          <a:lstStyle>
            <a:lvl1pPr algn="l">
              <a:defRPr sz="2700" baseline="0">
                <a:solidFill>
                  <a:srgbClr val="42A44A"/>
                </a:solidFill>
                <a:latin typeface="Lato" panose="020F0502020204030203" pitchFamily="34" charset="0"/>
              </a:defRPr>
            </a:lvl1pPr>
          </a:lstStyle>
          <a:p>
            <a:pPr lvl="0"/>
            <a:r>
              <a:rPr lang="en-US" dirty="0"/>
              <a:t>Improving bus stops and shelters</a:t>
            </a:r>
          </a:p>
        </p:txBody>
      </p:sp>
      <p:sp>
        <p:nvSpPr>
          <p:cNvPr id="9" name="Text Placeholder 8"/>
          <p:cNvSpPr>
            <a:spLocks noGrp="1"/>
          </p:cNvSpPr>
          <p:nvPr>
            <p:ph type="body" sz="quarter" idx="14" hasCustomPrompt="1"/>
          </p:nvPr>
        </p:nvSpPr>
        <p:spPr>
          <a:xfrm>
            <a:off x="3514445" y="2015020"/>
            <a:ext cx="5031908" cy="4497814"/>
          </a:xfrm>
        </p:spPr>
        <p:txBody>
          <a:bodyPr>
            <a:normAutofit/>
          </a:bodyPr>
          <a:lstStyle>
            <a:lvl1pPr marL="214313" indent="-214313">
              <a:buFont typeface="Arial"/>
              <a:buChar char="•"/>
              <a:defRPr sz="1800" b="0" baseline="0">
                <a:solidFill>
                  <a:srgbClr val="000000"/>
                </a:solidFill>
                <a:latin typeface="Lato" panose="020F0502020204030203" pitchFamily="34" charset="0"/>
              </a:defRPr>
            </a:lvl1pPr>
            <a:lvl2pPr marL="557213" indent="-214313">
              <a:buFont typeface="Courier New"/>
              <a:buChar char="o"/>
              <a:defRPr sz="1800" b="0" baseline="0">
                <a:solidFill>
                  <a:srgbClr val="000000"/>
                </a:solidFill>
                <a:latin typeface="Lato" panose="020F0502020204030203" pitchFamily="34" charset="0"/>
              </a:defRPr>
            </a:lvl2pPr>
            <a:lvl3pPr marL="685800" indent="0">
              <a:buNone/>
              <a:defRPr sz="1350" b="0">
                <a:solidFill>
                  <a:srgbClr val="000000"/>
                </a:solidFill>
              </a:defRPr>
            </a:lvl3pPr>
            <a:lvl4pPr>
              <a:defRPr sz="1350" b="0">
                <a:solidFill>
                  <a:srgbClr val="000000"/>
                </a:solidFill>
              </a:defRPr>
            </a:lvl4pPr>
            <a:lvl5pPr>
              <a:defRPr sz="1350" b="0">
                <a:solidFill>
                  <a:srgbClr val="000000"/>
                </a:solidFill>
              </a:defRPr>
            </a:lvl5pPr>
          </a:lstStyle>
          <a:p>
            <a:pPr lvl="0"/>
            <a:r>
              <a:rPr lang="en-US" dirty="0"/>
              <a:t>Together with improved service, better bus stops and shelters will make transit easier and more convenient to use.</a:t>
            </a:r>
          </a:p>
          <a:p>
            <a:pPr lvl="0"/>
            <a:r>
              <a:rPr lang="en-US" dirty="0"/>
              <a:t>New park-and-rides and transit centers will also be built to provide better access to our transit system.</a:t>
            </a:r>
          </a:p>
        </p:txBody>
      </p:sp>
      <p:pic>
        <p:nvPicPr>
          <p:cNvPr id="5" name="Picture 4" descr="GoF-rectangula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765"/>
            <a:ext cx="3274829" cy="6977529"/>
          </a:xfrm>
          <a:prstGeom prst="rect">
            <a:avLst/>
          </a:prstGeom>
        </p:spPr>
      </p:pic>
      <p:pic>
        <p:nvPicPr>
          <p:cNvPr id="2" name="Picture 1"/>
          <p:cNvPicPr>
            <a:picLocks noChangeAspect="1"/>
          </p:cNvPicPr>
          <p:nvPr userDrawn="1"/>
        </p:nvPicPr>
        <p:blipFill>
          <a:blip r:embed="rId3"/>
          <a:stretch>
            <a:fillRect/>
          </a:stretch>
        </p:blipFill>
        <p:spPr>
          <a:xfrm>
            <a:off x="216313" y="2012166"/>
            <a:ext cx="2842202" cy="2833666"/>
          </a:xfrm>
          <a:prstGeom prst="rect">
            <a:avLst/>
          </a:prstGeom>
        </p:spPr>
      </p:pic>
    </p:spTree>
    <p:extLst>
      <p:ext uri="{BB962C8B-B14F-4D97-AF65-F5344CB8AC3E}">
        <p14:creationId xmlns:p14="http://schemas.microsoft.com/office/powerpoint/2010/main" val="516977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3514445" y="596103"/>
            <a:ext cx="5031908" cy="927899"/>
          </a:xfrm>
        </p:spPr>
        <p:txBody>
          <a:bodyPr>
            <a:normAutofit/>
          </a:bodyPr>
          <a:lstStyle>
            <a:lvl1pPr algn="l">
              <a:defRPr sz="2700" baseline="0">
                <a:solidFill>
                  <a:srgbClr val="42A44A"/>
                </a:solidFill>
                <a:latin typeface="Lato" panose="020F0502020204030203" pitchFamily="34" charset="0"/>
              </a:defRPr>
            </a:lvl1pPr>
          </a:lstStyle>
          <a:p>
            <a:pPr lvl="0"/>
            <a:r>
              <a:rPr lang="en-US" dirty="0"/>
              <a:t>Implementing bus rapid transit</a:t>
            </a:r>
          </a:p>
        </p:txBody>
      </p:sp>
      <p:sp>
        <p:nvSpPr>
          <p:cNvPr id="9" name="Text Placeholder 8"/>
          <p:cNvSpPr>
            <a:spLocks noGrp="1"/>
          </p:cNvSpPr>
          <p:nvPr>
            <p:ph type="body" sz="quarter" idx="14" hasCustomPrompt="1"/>
          </p:nvPr>
        </p:nvSpPr>
        <p:spPr>
          <a:xfrm>
            <a:off x="3514445" y="2012286"/>
            <a:ext cx="5031908" cy="4497814"/>
          </a:xfrm>
        </p:spPr>
        <p:txBody>
          <a:bodyPr>
            <a:normAutofit/>
          </a:bodyPr>
          <a:lstStyle>
            <a:lvl1pPr marL="214313" indent="-214313">
              <a:buFont typeface="Arial"/>
              <a:buChar char="•"/>
              <a:defRPr sz="1800" b="0" baseline="0">
                <a:solidFill>
                  <a:srgbClr val="000000"/>
                </a:solidFill>
                <a:latin typeface="Lato" panose="020F0502020204030203" pitchFamily="34" charset="0"/>
              </a:defRPr>
            </a:lvl1pPr>
            <a:lvl2pPr marL="557213" indent="-214313">
              <a:buFont typeface="Courier New"/>
              <a:buChar char="o"/>
              <a:defRPr sz="1800" b="0" baseline="0">
                <a:solidFill>
                  <a:srgbClr val="000000"/>
                </a:solidFill>
                <a:latin typeface="Lato" panose="020F0502020204030203" pitchFamily="34" charset="0"/>
              </a:defRPr>
            </a:lvl2pPr>
            <a:lvl3pPr marL="685800" indent="0">
              <a:buNone/>
              <a:defRPr sz="1350" b="0">
                <a:solidFill>
                  <a:srgbClr val="000000"/>
                </a:solidFill>
              </a:defRPr>
            </a:lvl3pPr>
            <a:lvl4pPr>
              <a:defRPr sz="1350" b="0">
                <a:solidFill>
                  <a:srgbClr val="000000"/>
                </a:solidFill>
              </a:defRPr>
            </a:lvl4pPr>
            <a:lvl5pPr>
              <a:defRPr sz="1350" b="0">
                <a:solidFill>
                  <a:srgbClr val="000000"/>
                </a:solidFill>
              </a:defRPr>
            </a:lvl5pPr>
          </a:lstStyle>
          <a:p>
            <a:pPr lvl="0"/>
            <a:r>
              <a:rPr lang="en-US" dirty="0"/>
              <a:t>Frequent on-time service</a:t>
            </a:r>
          </a:p>
          <a:p>
            <a:pPr lvl="0"/>
            <a:r>
              <a:rPr lang="en-US" dirty="0"/>
              <a:t>Enhanced stations</a:t>
            </a:r>
          </a:p>
          <a:p>
            <a:pPr lvl="0"/>
            <a:r>
              <a:rPr lang="en-US" dirty="0"/>
              <a:t>Enhanced fare collection systems</a:t>
            </a:r>
          </a:p>
          <a:p>
            <a:pPr lvl="0"/>
            <a:endParaRPr lang="en-US" dirty="0"/>
          </a:p>
        </p:txBody>
      </p:sp>
      <p:pic>
        <p:nvPicPr>
          <p:cNvPr id="5" name="Picture 4" descr="GoF-rectangula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765"/>
            <a:ext cx="3274829" cy="6977529"/>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433" y="2012286"/>
            <a:ext cx="2841961" cy="2833426"/>
          </a:xfrm>
          <a:prstGeom prst="rect">
            <a:avLst/>
          </a:prstGeom>
        </p:spPr>
      </p:pic>
    </p:spTree>
    <p:extLst>
      <p:ext uri="{BB962C8B-B14F-4D97-AF65-F5344CB8AC3E}">
        <p14:creationId xmlns:p14="http://schemas.microsoft.com/office/powerpoint/2010/main" val="8289057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3514445" y="596103"/>
            <a:ext cx="5031908" cy="927899"/>
          </a:xfrm>
        </p:spPr>
        <p:txBody>
          <a:bodyPr>
            <a:normAutofit/>
          </a:bodyPr>
          <a:lstStyle>
            <a:lvl1pPr algn="l">
              <a:defRPr sz="2700">
                <a:solidFill>
                  <a:srgbClr val="42A44A"/>
                </a:solidFill>
                <a:latin typeface="Lato" panose="020F0502020204030203" pitchFamily="34" charset="0"/>
              </a:defRPr>
            </a:lvl1pPr>
          </a:lstStyle>
          <a:p>
            <a:pPr lvl="0"/>
            <a:r>
              <a:rPr lang="en-US" dirty="0"/>
              <a:t>Expanding bus service</a:t>
            </a:r>
          </a:p>
        </p:txBody>
      </p:sp>
      <p:sp>
        <p:nvSpPr>
          <p:cNvPr id="9" name="Text Placeholder 8"/>
          <p:cNvSpPr>
            <a:spLocks noGrp="1"/>
          </p:cNvSpPr>
          <p:nvPr>
            <p:ph type="body" sz="quarter" idx="14" hasCustomPrompt="1"/>
          </p:nvPr>
        </p:nvSpPr>
        <p:spPr>
          <a:xfrm>
            <a:off x="3514445" y="1762539"/>
            <a:ext cx="5031908" cy="4497814"/>
          </a:xfrm>
        </p:spPr>
        <p:txBody>
          <a:bodyPr>
            <a:normAutofit/>
          </a:bodyPr>
          <a:lstStyle>
            <a:lvl1pPr marL="214313" indent="-214313">
              <a:buFont typeface="Arial"/>
              <a:buChar char="•"/>
              <a:defRPr sz="1800" b="0" baseline="0">
                <a:solidFill>
                  <a:srgbClr val="000000"/>
                </a:solidFill>
                <a:latin typeface="Lato" panose="020F0502020204030203" pitchFamily="34" charset="0"/>
              </a:defRPr>
            </a:lvl1pPr>
            <a:lvl2pPr marL="557213" indent="-214313">
              <a:buFont typeface="Courier New"/>
              <a:buChar char="o"/>
              <a:defRPr sz="1800" b="0" baseline="0">
                <a:solidFill>
                  <a:srgbClr val="000000"/>
                </a:solidFill>
                <a:latin typeface="Lato" panose="020F0502020204030203" pitchFamily="34" charset="0"/>
              </a:defRPr>
            </a:lvl2pPr>
            <a:lvl3pPr marL="685800" indent="0">
              <a:buNone/>
              <a:defRPr sz="1350" b="0">
                <a:solidFill>
                  <a:srgbClr val="000000"/>
                </a:solidFill>
              </a:defRPr>
            </a:lvl3pPr>
            <a:lvl4pPr>
              <a:defRPr sz="1350" b="0">
                <a:solidFill>
                  <a:srgbClr val="000000"/>
                </a:solidFill>
              </a:defRPr>
            </a:lvl4pPr>
            <a:lvl5pPr>
              <a:defRPr sz="1350" b="0">
                <a:solidFill>
                  <a:srgbClr val="000000"/>
                </a:solidFill>
              </a:defRPr>
            </a:lvl5pPr>
          </a:lstStyle>
          <a:p>
            <a:pPr lvl="0"/>
            <a:r>
              <a:rPr lang="en-US" dirty="0"/>
              <a:t>Improvements since 2016:</a:t>
            </a:r>
          </a:p>
          <a:p>
            <a:pPr lvl="1"/>
            <a:r>
              <a:rPr lang="en-US" dirty="0">
                <a:latin typeface="Lato" panose="020F0502020204030203" pitchFamily="34" charset="0"/>
              </a:rPr>
              <a:t>More service at night</a:t>
            </a:r>
          </a:p>
          <a:p>
            <a:pPr lvl="1"/>
            <a:r>
              <a:rPr lang="en-US" dirty="0">
                <a:latin typeface="Lato" panose="020F0502020204030203" pitchFamily="34" charset="0"/>
              </a:rPr>
              <a:t>More service on weekends</a:t>
            </a:r>
          </a:p>
          <a:p>
            <a:pPr lvl="1"/>
            <a:r>
              <a:rPr lang="en-US" dirty="0">
                <a:latin typeface="Lato" panose="020F0502020204030203" pitchFamily="34" charset="0"/>
              </a:rPr>
              <a:t>Service comes more often </a:t>
            </a:r>
          </a:p>
          <a:p>
            <a:pPr lvl="0"/>
            <a:r>
              <a:rPr lang="en-US" dirty="0"/>
              <a:t>Planned improvements</a:t>
            </a:r>
          </a:p>
          <a:p>
            <a:pPr lvl="1"/>
            <a:r>
              <a:rPr lang="en-US" dirty="0"/>
              <a:t>New connections to Wake communities</a:t>
            </a:r>
          </a:p>
          <a:p>
            <a:pPr lvl="1"/>
            <a:r>
              <a:rPr lang="en-US" dirty="0"/>
              <a:t>Continue adding service</a:t>
            </a:r>
          </a:p>
        </p:txBody>
      </p:sp>
      <p:pic>
        <p:nvPicPr>
          <p:cNvPr id="5" name="Picture 4" descr="GoF-rectangula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765"/>
            <a:ext cx="3274829" cy="6977529"/>
          </a:xfrm>
          <a:prstGeom prst="rect">
            <a:avLst/>
          </a:prstGeom>
        </p:spPr>
      </p:pic>
    </p:spTree>
    <p:extLst>
      <p:ext uri="{BB962C8B-B14F-4D97-AF65-F5344CB8AC3E}">
        <p14:creationId xmlns:p14="http://schemas.microsoft.com/office/powerpoint/2010/main" val="3606516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648587" y="596103"/>
            <a:ext cx="7897767" cy="927899"/>
          </a:xfrm>
        </p:spPr>
        <p:txBody>
          <a:bodyPr>
            <a:normAutofit/>
          </a:bodyPr>
          <a:lstStyle>
            <a:lvl1pPr algn="l">
              <a:defRPr sz="2700">
                <a:solidFill>
                  <a:srgbClr val="42A44A"/>
                </a:solidFill>
                <a:latin typeface="Lato" panose="020F0502020204030203" pitchFamily="34" charset="0"/>
              </a:defRPr>
            </a:lvl1pPr>
          </a:lstStyle>
          <a:p>
            <a:pPr lvl="0"/>
            <a:r>
              <a:rPr lang="en-US" dirty="0"/>
              <a:t>Expanding bus service</a:t>
            </a:r>
          </a:p>
        </p:txBody>
      </p:sp>
      <p:sp>
        <p:nvSpPr>
          <p:cNvPr id="9" name="Text Placeholder 8"/>
          <p:cNvSpPr>
            <a:spLocks noGrp="1"/>
          </p:cNvSpPr>
          <p:nvPr>
            <p:ph type="body" sz="quarter" idx="14" hasCustomPrompt="1"/>
          </p:nvPr>
        </p:nvSpPr>
        <p:spPr>
          <a:xfrm>
            <a:off x="648587" y="1762539"/>
            <a:ext cx="7897767" cy="4497814"/>
          </a:xfrm>
        </p:spPr>
        <p:txBody>
          <a:bodyPr>
            <a:normAutofit/>
          </a:bodyPr>
          <a:lstStyle>
            <a:lvl1pPr marL="214313" indent="-214313">
              <a:buFont typeface="Arial"/>
              <a:buChar char="•"/>
              <a:defRPr sz="1800" b="0" baseline="0">
                <a:solidFill>
                  <a:srgbClr val="000000"/>
                </a:solidFill>
                <a:latin typeface="Lato" panose="020F0502020204030203" pitchFamily="34" charset="0"/>
              </a:defRPr>
            </a:lvl1pPr>
            <a:lvl2pPr marL="557213" indent="-214313">
              <a:buFont typeface="Courier New"/>
              <a:buChar char="o"/>
              <a:defRPr sz="1800" b="0" baseline="0">
                <a:solidFill>
                  <a:srgbClr val="000000"/>
                </a:solidFill>
                <a:latin typeface="Lato" panose="020F0502020204030203" pitchFamily="34" charset="0"/>
              </a:defRPr>
            </a:lvl2pPr>
            <a:lvl3pPr marL="685800" indent="0">
              <a:buNone/>
              <a:defRPr sz="1350" b="0">
                <a:solidFill>
                  <a:srgbClr val="000000"/>
                </a:solidFill>
              </a:defRPr>
            </a:lvl3pPr>
            <a:lvl4pPr>
              <a:defRPr sz="1350" b="0">
                <a:solidFill>
                  <a:srgbClr val="000000"/>
                </a:solidFill>
              </a:defRPr>
            </a:lvl4pPr>
            <a:lvl5pPr>
              <a:defRPr sz="1350" b="0">
                <a:solidFill>
                  <a:srgbClr val="000000"/>
                </a:solidFill>
              </a:defRPr>
            </a:lvl5pPr>
          </a:lstStyle>
          <a:p>
            <a:pPr lvl="0"/>
            <a:r>
              <a:rPr lang="en-US" dirty="0"/>
              <a:t>Improvements since 2016:</a:t>
            </a:r>
          </a:p>
          <a:p>
            <a:pPr lvl="1"/>
            <a:r>
              <a:rPr lang="en-US" dirty="0">
                <a:latin typeface="Lato" panose="020F0502020204030203" pitchFamily="34" charset="0"/>
              </a:rPr>
              <a:t>More service at night</a:t>
            </a:r>
          </a:p>
          <a:p>
            <a:pPr lvl="1"/>
            <a:r>
              <a:rPr lang="en-US" dirty="0">
                <a:latin typeface="Lato" panose="020F0502020204030203" pitchFamily="34" charset="0"/>
              </a:rPr>
              <a:t>More service on weekends</a:t>
            </a:r>
          </a:p>
          <a:p>
            <a:pPr lvl="1"/>
            <a:r>
              <a:rPr lang="en-US" dirty="0">
                <a:latin typeface="Lato" panose="020F0502020204030203" pitchFamily="34" charset="0"/>
              </a:rPr>
              <a:t>Service comes more often </a:t>
            </a:r>
          </a:p>
          <a:p>
            <a:pPr lvl="0"/>
            <a:r>
              <a:rPr lang="en-US" dirty="0"/>
              <a:t>Planned improvements</a:t>
            </a:r>
          </a:p>
          <a:p>
            <a:pPr lvl="1"/>
            <a:r>
              <a:rPr lang="en-US" dirty="0"/>
              <a:t>New connections to Wake communities</a:t>
            </a:r>
          </a:p>
          <a:p>
            <a:pPr lvl="1"/>
            <a:r>
              <a:rPr lang="en-US" dirty="0"/>
              <a:t>Continue adding service</a:t>
            </a:r>
          </a:p>
        </p:txBody>
      </p:sp>
    </p:spTree>
    <p:extLst>
      <p:ext uri="{BB962C8B-B14F-4D97-AF65-F5344CB8AC3E}">
        <p14:creationId xmlns:p14="http://schemas.microsoft.com/office/powerpoint/2010/main" val="3431067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1926196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19186131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1082014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48630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628304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3005394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1844822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3593016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41321153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20759902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2111901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10331749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pic>
        <p:nvPicPr>
          <p:cNvPr id="22" name="Picture 21" descr="GoF-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751" y="-3833"/>
            <a:ext cx="9265502" cy="6877513"/>
          </a:xfrm>
          <a:prstGeom prst="rect">
            <a:avLst/>
          </a:prstGeom>
        </p:spPr>
      </p:pic>
      <p:sp>
        <p:nvSpPr>
          <p:cNvPr id="7" name="Text Placeholder 6"/>
          <p:cNvSpPr>
            <a:spLocks noGrp="1"/>
          </p:cNvSpPr>
          <p:nvPr>
            <p:ph type="body" sz="quarter" idx="13"/>
          </p:nvPr>
        </p:nvSpPr>
        <p:spPr>
          <a:xfrm>
            <a:off x="961420" y="4446113"/>
            <a:ext cx="4502150" cy="1614488"/>
          </a:xfrm>
        </p:spPr>
        <p:txBody>
          <a:bodyPr>
            <a:normAutofit/>
          </a:bodyPr>
          <a:lstStyle>
            <a:lvl1pPr>
              <a:defRPr sz="2100" b="0">
                <a:solidFill>
                  <a:schemeClr val="bg1"/>
                </a:solidFill>
              </a:defRPr>
            </a:lvl1pPr>
          </a:lstStyle>
          <a:p>
            <a:pPr lvl="0"/>
            <a:endParaRPr lang="en-US" dirty="0"/>
          </a:p>
        </p:txBody>
      </p:sp>
      <p:pic>
        <p:nvPicPr>
          <p:cNvPr id="9" name="Picture 8" descr="Logo.png">
            <a:extLst>
              <a:ext uri="{FF2B5EF4-FFF2-40B4-BE49-F238E27FC236}">
                <a16:creationId xmlns:a16="http://schemas.microsoft.com/office/drawing/2014/main" id="{0A08F391-A2EE-401F-80A8-9B5BDE443A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4" y="5946588"/>
            <a:ext cx="2508997" cy="667108"/>
          </a:xfrm>
          <a:prstGeom prst="rect">
            <a:avLst/>
          </a:prstGeom>
        </p:spPr>
      </p:pic>
    </p:spTree>
    <p:extLst>
      <p:ext uri="{BB962C8B-B14F-4D97-AF65-F5344CB8AC3E}">
        <p14:creationId xmlns:p14="http://schemas.microsoft.com/office/powerpoint/2010/main" val="1667448264"/>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GoF-bor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42" y="5713344"/>
            <a:ext cx="9263529" cy="1174538"/>
          </a:xfrm>
          <a:prstGeom prst="rect">
            <a:avLst/>
          </a:prstGeom>
        </p:spPr>
      </p:pic>
      <p:sp>
        <p:nvSpPr>
          <p:cNvPr id="3" name="Text Placeholder 2"/>
          <p:cNvSpPr>
            <a:spLocks noGrp="1"/>
          </p:cNvSpPr>
          <p:nvPr>
            <p:ph type="body" sz="quarter" idx="13"/>
          </p:nvPr>
        </p:nvSpPr>
        <p:spPr>
          <a:xfrm>
            <a:off x="1527970" y="596103"/>
            <a:ext cx="6088063" cy="579437"/>
          </a:xfrm>
        </p:spPr>
        <p:txBody>
          <a:bodyPr/>
          <a:lstStyle>
            <a:lvl1pPr algn="ctr">
              <a:defRPr>
                <a:solidFill>
                  <a:srgbClr val="42A44A"/>
                </a:solidFill>
              </a:defRPr>
            </a:lvl1pPr>
          </a:lstStyle>
          <a:p>
            <a:pPr lvl="0"/>
            <a:r>
              <a:rPr lang="en-US" dirty="0"/>
              <a:t>Click to edit</a:t>
            </a:r>
          </a:p>
        </p:txBody>
      </p:sp>
      <p:sp>
        <p:nvSpPr>
          <p:cNvPr id="9" name="Text Placeholder 8"/>
          <p:cNvSpPr>
            <a:spLocks noGrp="1"/>
          </p:cNvSpPr>
          <p:nvPr>
            <p:ph type="body" sz="quarter" idx="14"/>
          </p:nvPr>
        </p:nvSpPr>
        <p:spPr>
          <a:xfrm>
            <a:off x="690564" y="1643011"/>
            <a:ext cx="7824787" cy="3565525"/>
          </a:xfrm>
        </p:spPr>
        <p:txBody>
          <a:bodyPr>
            <a:normAutofit/>
          </a:bodyPr>
          <a:lstStyle>
            <a:lvl1pPr marL="214313" indent="-214313">
              <a:buFont typeface="Arial"/>
              <a:buChar char="•"/>
              <a:defRPr sz="1350" b="0">
                <a:solidFill>
                  <a:srgbClr val="000000"/>
                </a:solidFill>
              </a:defRPr>
            </a:lvl1pPr>
            <a:lvl2pPr marL="557213" indent="-214313">
              <a:buFont typeface="Courier New"/>
              <a:buChar char="o"/>
              <a:defRPr sz="1350" b="0">
                <a:solidFill>
                  <a:srgbClr val="000000"/>
                </a:solidFill>
              </a:defRPr>
            </a:lvl2pPr>
            <a:lvl3pPr>
              <a:defRPr sz="1350" b="0">
                <a:solidFill>
                  <a:srgbClr val="000000"/>
                </a:solidFill>
              </a:defRPr>
            </a:lvl3pPr>
            <a:lvl4pPr>
              <a:defRPr sz="1350" b="0">
                <a:solidFill>
                  <a:srgbClr val="000000"/>
                </a:solidFill>
              </a:defRPr>
            </a:lvl4pPr>
            <a:lvl5pPr>
              <a:defRPr sz="1350" b="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4" y="5946588"/>
            <a:ext cx="2508997" cy="667108"/>
          </a:xfrm>
          <a:prstGeom prst="rect">
            <a:avLst/>
          </a:prstGeom>
        </p:spPr>
      </p:pic>
    </p:spTree>
    <p:extLst>
      <p:ext uri="{BB962C8B-B14F-4D97-AF65-F5344CB8AC3E}">
        <p14:creationId xmlns:p14="http://schemas.microsoft.com/office/powerpoint/2010/main" val="112732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48587" y="596103"/>
            <a:ext cx="7897767" cy="927899"/>
          </a:xfrm>
        </p:spPr>
        <p:txBody>
          <a:bodyPr>
            <a:normAutofit/>
          </a:bodyPr>
          <a:lstStyle>
            <a:lvl1pPr algn="l">
              <a:defRPr sz="2100">
                <a:solidFill>
                  <a:srgbClr val="42A44A"/>
                </a:solidFill>
                <a:latin typeface="+mj-lt"/>
              </a:defRPr>
            </a:lvl1pPr>
          </a:lstStyle>
          <a:p>
            <a:pPr lvl="0"/>
            <a:endParaRPr lang="en-US" dirty="0"/>
          </a:p>
        </p:txBody>
      </p:sp>
      <p:sp>
        <p:nvSpPr>
          <p:cNvPr id="9" name="Text Placeholder 8"/>
          <p:cNvSpPr>
            <a:spLocks noGrp="1"/>
          </p:cNvSpPr>
          <p:nvPr>
            <p:ph type="body" sz="quarter" idx="14"/>
          </p:nvPr>
        </p:nvSpPr>
        <p:spPr>
          <a:xfrm>
            <a:off x="648587" y="1524002"/>
            <a:ext cx="7897767" cy="4736353"/>
          </a:xfrm>
        </p:spPr>
        <p:txBody>
          <a:bodyPr>
            <a:normAutofit/>
          </a:bodyPr>
          <a:lstStyle>
            <a:lvl1pPr marL="214313" indent="-214313">
              <a:buFont typeface="Arial"/>
              <a:buChar char="•"/>
              <a:defRPr sz="1500" b="0" baseline="0">
                <a:solidFill>
                  <a:srgbClr val="000000"/>
                </a:solidFill>
                <a:latin typeface="Lato" panose="020F0502020204030203" pitchFamily="34" charset="0"/>
              </a:defRPr>
            </a:lvl1pPr>
            <a:lvl2pPr marL="557213" indent="-214313">
              <a:buFont typeface="Courier New"/>
              <a:buChar char="o"/>
              <a:defRPr sz="1350" b="0" baseline="0">
                <a:solidFill>
                  <a:srgbClr val="000000"/>
                </a:solidFill>
                <a:latin typeface="Lato" panose="020F0502020204030203" pitchFamily="34" charset="0"/>
              </a:defRPr>
            </a:lvl2pPr>
            <a:lvl3pPr marL="685800" indent="0">
              <a:buNone/>
              <a:defRPr sz="1350" b="0">
                <a:solidFill>
                  <a:srgbClr val="000000"/>
                </a:solidFill>
              </a:defRPr>
            </a:lvl3pPr>
            <a:lvl4pPr>
              <a:defRPr sz="1350" b="0">
                <a:solidFill>
                  <a:srgbClr val="000000"/>
                </a:solidFill>
              </a:defRPr>
            </a:lvl4pPr>
            <a:lvl5pPr>
              <a:defRPr sz="1350" b="0">
                <a:solidFill>
                  <a:srgbClr val="000000"/>
                </a:solidFill>
              </a:defRPr>
            </a:lvl5pPr>
          </a:lstStyle>
          <a:p>
            <a:pPr lvl="0"/>
            <a:endParaRPr lang="en-US" dirty="0"/>
          </a:p>
        </p:txBody>
      </p:sp>
      <p:sp>
        <p:nvSpPr>
          <p:cNvPr id="16" name="Slide Number Placeholder 15">
            <a:extLst>
              <a:ext uri="{FF2B5EF4-FFF2-40B4-BE49-F238E27FC236}">
                <a16:creationId xmlns:a16="http://schemas.microsoft.com/office/drawing/2014/main" id="{BCEDB876-C8C0-4F33-A150-C4E2CE8DBC6D}"/>
              </a:ext>
            </a:extLst>
          </p:cNvPr>
          <p:cNvSpPr>
            <a:spLocks noGrp="1"/>
          </p:cNvSpPr>
          <p:nvPr>
            <p:ph type="sldNum" sz="quarter" idx="17"/>
          </p:nvPr>
        </p:nvSpPr>
        <p:spPr>
          <a:xfrm>
            <a:off x="418727" y="6260355"/>
            <a:ext cx="2649425" cy="365125"/>
          </a:xfrm>
        </p:spPr>
        <p:txBody>
          <a:bodyPr/>
          <a:lstStyle>
            <a:lvl1pPr algn="l">
              <a:defRPr sz="750" b="0"/>
            </a:lvl1pPr>
          </a:lstStyle>
          <a:p>
            <a:fld id="{5BC66F79-DC86-7445-9CFB-42D922F3C878}" type="slidenum">
              <a:rPr lang="en-US" smtClean="0"/>
              <a:pPr/>
              <a:t>‹#›</a:t>
            </a:fld>
            <a:r>
              <a:rPr lang="en-US" dirty="0"/>
              <a:t> | Wake Transit Plan Vision Update </a:t>
            </a:r>
          </a:p>
        </p:txBody>
      </p:sp>
    </p:spTree>
    <p:extLst>
      <p:ext uri="{BB962C8B-B14F-4D97-AF65-F5344CB8AC3E}">
        <p14:creationId xmlns:p14="http://schemas.microsoft.com/office/powerpoint/2010/main" val="1529009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41711910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Text Placeholder 2"/>
          <p:cNvSpPr>
            <a:spLocks noGrp="1"/>
          </p:cNvSpPr>
          <p:nvPr>
            <p:ph type="body" sz="quarter" idx="13"/>
          </p:nvPr>
        </p:nvSpPr>
        <p:spPr>
          <a:xfrm>
            <a:off x="690565" y="658205"/>
            <a:ext cx="6088063" cy="579437"/>
          </a:xfrm>
        </p:spPr>
        <p:txBody>
          <a:bodyPr/>
          <a:lstStyle>
            <a:lvl1pPr algn="l">
              <a:defRPr>
                <a:solidFill>
                  <a:srgbClr val="42A44A"/>
                </a:solidFill>
              </a:defRPr>
            </a:lvl1pPr>
          </a:lstStyle>
          <a:p>
            <a:pPr lvl="0"/>
            <a:r>
              <a:rPr lang="en-US"/>
              <a:t>Edit Master text styles</a:t>
            </a:r>
          </a:p>
        </p:txBody>
      </p:sp>
      <p:sp>
        <p:nvSpPr>
          <p:cNvPr id="8" name="Text Placeholder 8"/>
          <p:cNvSpPr>
            <a:spLocks noGrp="1"/>
          </p:cNvSpPr>
          <p:nvPr>
            <p:ph type="body" sz="quarter" idx="14"/>
          </p:nvPr>
        </p:nvSpPr>
        <p:spPr>
          <a:xfrm>
            <a:off x="690565" y="1705113"/>
            <a:ext cx="7824787" cy="3494419"/>
          </a:xfrm>
        </p:spPr>
        <p:txBody>
          <a:bodyPr>
            <a:normAutofit/>
          </a:bodyPr>
          <a:lstStyle>
            <a:lvl1pPr marL="160735" indent="-160735">
              <a:buFont typeface="Arial"/>
              <a:buChar char="•"/>
              <a:defRPr sz="1013" b="0">
                <a:solidFill>
                  <a:srgbClr val="000000"/>
                </a:solidFill>
              </a:defRPr>
            </a:lvl1pPr>
            <a:lvl2pPr marL="417910" indent="-160735">
              <a:buFont typeface="Courier New"/>
              <a:buChar char="o"/>
              <a:defRPr sz="1013" b="0">
                <a:solidFill>
                  <a:srgbClr val="000000"/>
                </a:solidFill>
              </a:defRPr>
            </a:lvl2pPr>
            <a:lvl3pPr>
              <a:defRPr sz="1013" b="0">
                <a:solidFill>
                  <a:srgbClr val="000000"/>
                </a:solidFill>
              </a:defRPr>
            </a:lvl3pPr>
            <a:lvl4pPr>
              <a:defRPr sz="1013" b="0">
                <a:solidFill>
                  <a:srgbClr val="000000"/>
                </a:solidFill>
              </a:defRPr>
            </a:lvl4pPr>
            <a:lvl5pPr>
              <a:defRPr sz="1013"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GoF-bor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42" y="5713344"/>
            <a:ext cx="9263529" cy="1174538"/>
          </a:xfrm>
          <a:prstGeom prst="rect">
            <a:avLst/>
          </a:prstGeom>
        </p:spPr>
      </p:pic>
      <p:pic>
        <p:nvPicPr>
          <p:cNvPr id="14" name="Picture 13"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5" y="5946588"/>
            <a:ext cx="2508997" cy="667108"/>
          </a:xfrm>
          <a:prstGeom prst="rect">
            <a:avLst/>
          </a:prstGeom>
        </p:spPr>
      </p:pic>
    </p:spTree>
    <p:extLst>
      <p:ext uri="{BB962C8B-B14F-4D97-AF65-F5344CB8AC3E}">
        <p14:creationId xmlns:p14="http://schemas.microsoft.com/office/powerpoint/2010/main" val="22598358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4" name="Picture 3" descr="GoF-bor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42" y="5713344"/>
            <a:ext cx="9263529" cy="1174538"/>
          </a:xfrm>
          <a:prstGeom prst="rect">
            <a:avLst/>
          </a:prstGeom>
        </p:spPr>
      </p:pic>
      <p:sp>
        <p:nvSpPr>
          <p:cNvPr id="3" name="Text Placeholder 2"/>
          <p:cNvSpPr>
            <a:spLocks noGrp="1"/>
          </p:cNvSpPr>
          <p:nvPr>
            <p:ph type="body" sz="quarter" idx="13" hasCustomPrompt="1"/>
          </p:nvPr>
        </p:nvSpPr>
        <p:spPr>
          <a:xfrm>
            <a:off x="644408" y="357984"/>
            <a:ext cx="7824787" cy="579437"/>
          </a:xfrm>
        </p:spPr>
        <p:txBody>
          <a:bodyPr>
            <a:noAutofit/>
          </a:bodyPr>
          <a:lstStyle>
            <a:lvl1pPr algn="ctr">
              <a:defRPr sz="2700">
                <a:solidFill>
                  <a:srgbClr val="42A44A"/>
                </a:solidFill>
                <a:latin typeface="Lato" panose="020F0502020204030203" pitchFamily="34" charset="0"/>
              </a:defRPr>
            </a:lvl1pPr>
          </a:lstStyle>
          <a:p>
            <a:pPr lvl="0"/>
            <a:r>
              <a:rPr lang="en-US" dirty="0"/>
              <a:t>Wake Transit Referendum</a:t>
            </a:r>
          </a:p>
        </p:txBody>
      </p:sp>
      <p:pic>
        <p:nvPicPr>
          <p:cNvPr id="11" name="Picture 10"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4" y="5946588"/>
            <a:ext cx="2508997" cy="667108"/>
          </a:xfrm>
          <a:prstGeom prst="rect">
            <a:avLst/>
          </a:prstGeom>
        </p:spPr>
      </p:pic>
      <p:sp>
        <p:nvSpPr>
          <p:cNvPr id="9" name="Text Placeholder 8"/>
          <p:cNvSpPr>
            <a:spLocks noGrp="1"/>
          </p:cNvSpPr>
          <p:nvPr>
            <p:ph type="body" sz="quarter" idx="14" hasCustomPrompt="1"/>
          </p:nvPr>
        </p:nvSpPr>
        <p:spPr>
          <a:xfrm>
            <a:off x="690563" y="1287051"/>
            <a:ext cx="7824787" cy="901408"/>
          </a:xfrm>
        </p:spPr>
        <p:txBody>
          <a:bodyPr>
            <a:normAutofit/>
          </a:bodyPr>
          <a:lstStyle>
            <a:lvl1pPr marL="0" indent="0">
              <a:buFont typeface="Arial"/>
              <a:buNone/>
              <a:defRPr sz="1350" b="0" baseline="0">
                <a:solidFill>
                  <a:srgbClr val="000000"/>
                </a:solidFill>
              </a:defRPr>
            </a:lvl1pPr>
            <a:lvl2pPr marL="557213" indent="-214313">
              <a:buFont typeface="Courier New"/>
              <a:buChar char="o"/>
              <a:defRPr sz="1350" b="0" baseline="0">
                <a:solidFill>
                  <a:srgbClr val="000000"/>
                </a:solidFill>
              </a:defRPr>
            </a:lvl2pPr>
            <a:lvl3pPr>
              <a:defRPr sz="1350" b="0">
                <a:solidFill>
                  <a:srgbClr val="000000"/>
                </a:solidFill>
              </a:defRPr>
            </a:lvl3pPr>
            <a:lvl4pPr>
              <a:defRPr sz="1350" b="0">
                <a:solidFill>
                  <a:srgbClr val="000000"/>
                </a:solidFill>
              </a:defRPr>
            </a:lvl4pPr>
            <a:lvl5pPr>
              <a:defRPr sz="1350" b="0">
                <a:solidFill>
                  <a:srgbClr val="000000"/>
                </a:solidFill>
              </a:defRPr>
            </a:lvl5pPr>
          </a:lstStyle>
          <a:p>
            <a:pPr lvl="0"/>
            <a:r>
              <a:rPr lang="en-US" dirty="0"/>
              <a:t>In November 2016, Wake County voters approved a transit-dedicated half-cent sales tax investment to expand and better connect the public transit network throughout Wake County. The plan will:</a:t>
            </a:r>
          </a:p>
        </p:txBody>
      </p:sp>
    </p:spTree>
    <p:extLst>
      <p:ext uri="{BB962C8B-B14F-4D97-AF65-F5344CB8AC3E}">
        <p14:creationId xmlns:p14="http://schemas.microsoft.com/office/powerpoint/2010/main" val="27252637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22" name="Picture 21" descr="GoF-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751" y="-3833"/>
            <a:ext cx="9265502" cy="6877513"/>
          </a:xfrm>
          <a:prstGeom prst="rect">
            <a:avLst/>
          </a:prstGeom>
        </p:spPr>
      </p:pic>
      <p:sp>
        <p:nvSpPr>
          <p:cNvPr id="7" name="Text Placeholder 6"/>
          <p:cNvSpPr>
            <a:spLocks noGrp="1"/>
          </p:cNvSpPr>
          <p:nvPr>
            <p:ph type="body" sz="quarter" idx="13"/>
          </p:nvPr>
        </p:nvSpPr>
        <p:spPr>
          <a:xfrm>
            <a:off x="961420" y="4446113"/>
            <a:ext cx="4502150" cy="1614488"/>
          </a:xfrm>
        </p:spPr>
        <p:txBody>
          <a:bodyPr>
            <a:normAutofit/>
          </a:bodyPr>
          <a:lstStyle>
            <a:lvl1pPr>
              <a:defRPr sz="2800" b="0">
                <a:solidFill>
                  <a:schemeClr val="bg1"/>
                </a:solidFill>
              </a:defRPr>
            </a:lvl1pPr>
          </a:lstStyle>
          <a:p>
            <a:pPr lvl="0"/>
            <a:endParaRPr lang="en-US" dirty="0"/>
          </a:p>
        </p:txBody>
      </p:sp>
      <p:grpSp>
        <p:nvGrpSpPr>
          <p:cNvPr id="18" name="Group 17"/>
          <p:cNvGrpSpPr/>
          <p:nvPr userDrawn="1"/>
        </p:nvGrpSpPr>
        <p:grpSpPr>
          <a:xfrm>
            <a:off x="819738" y="3070829"/>
            <a:ext cx="7504524" cy="1116990"/>
            <a:chOff x="820318" y="3070829"/>
            <a:chExt cx="7504524" cy="1116990"/>
          </a:xfrm>
        </p:grpSpPr>
        <p:sp>
          <p:nvSpPr>
            <p:cNvPr id="8" name="Rectangle 7"/>
            <p:cNvSpPr/>
            <p:nvPr userDrawn="1"/>
          </p:nvSpPr>
          <p:spPr>
            <a:xfrm>
              <a:off x="3092763" y="3070829"/>
              <a:ext cx="5232079" cy="11169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pic>
          <p:nvPicPr>
            <p:cNvPr id="15" name="Picture 14"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318" y="3070829"/>
              <a:ext cx="4201006" cy="1116990"/>
            </a:xfrm>
            <a:prstGeom prst="rect">
              <a:avLst/>
            </a:prstGeom>
          </p:spPr>
        </p:pic>
      </p:grpSp>
    </p:spTree>
    <p:extLst>
      <p:ext uri="{BB962C8B-B14F-4D97-AF65-F5344CB8AC3E}">
        <p14:creationId xmlns:p14="http://schemas.microsoft.com/office/powerpoint/2010/main" val="3632362893"/>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514445" y="596101"/>
            <a:ext cx="5031908" cy="927899"/>
          </a:xfrm>
        </p:spPr>
        <p:txBody>
          <a:bodyPr/>
          <a:lstStyle>
            <a:lvl1pPr algn="l">
              <a:defRPr>
                <a:solidFill>
                  <a:srgbClr val="42A44A"/>
                </a:solidFill>
              </a:defRPr>
            </a:lvl1pPr>
          </a:lstStyle>
          <a:p>
            <a:pPr lvl="0"/>
            <a:r>
              <a:rPr lang="en-US" dirty="0"/>
              <a:t>Click to edit</a:t>
            </a:r>
          </a:p>
        </p:txBody>
      </p:sp>
      <p:sp>
        <p:nvSpPr>
          <p:cNvPr id="9" name="Text Placeholder 8"/>
          <p:cNvSpPr>
            <a:spLocks noGrp="1"/>
          </p:cNvSpPr>
          <p:nvPr>
            <p:ph type="body" sz="quarter" idx="14"/>
          </p:nvPr>
        </p:nvSpPr>
        <p:spPr>
          <a:xfrm>
            <a:off x="3514445" y="1762539"/>
            <a:ext cx="5031908" cy="4497814"/>
          </a:xfrm>
        </p:spPr>
        <p:txBody>
          <a:bodyPr>
            <a:normAutofit/>
          </a:bodyPr>
          <a:lstStyle>
            <a:lvl1pPr marL="285750" indent="-285750">
              <a:buFont typeface="Arial"/>
              <a:buChar char="•"/>
              <a:defRPr sz="1800" b="0">
                <a:solidFill>
                  <a:srgbClr val="000000"/>
                </a:solidFill>
              </a:defRPr>
            </a:lvl1pPr>
            <a:lvl2pPr marL="742950" indent="-285750">
              <a:buFont typeface="Courier New"/>
              <a:buChar char="o"/>
              <a:defRPr sz="1800" b="0">
                <a:solidFill>
                  <a:srgbClr val="000000"/>
                </a:solidFill>
              </a:defRPr>
            </a:lvl2pPr>
            <a:lvl3pPr>
              <a:defRPr sz="1800" b="0">
                <a:solidFill>
                  <a:srgbClr val="000000"/>
                </a:solidFill>
              </a:defRPr>
            </a:lvl3pPr>
            <a:lvl4pPr>
              <a:defRPr sz="1800" b="0">
                <a:solidFill>
                  <a:srgbClr val="000000"/>
                </a:solidFill>
              </a:defRPr>
            </a:lvl4pPr>
            <a:lvl5pPr>
              <a:defRPr sz="1800" b="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p:cNvSpPr/>
          <p:nvPr userDrawn="1"/>
        </p:nvSpPr>
        <p:spPr>
          <a:xfrm>
            <a:off x="5602941" y="5782235"/>
            <a:ext cx="3541059" cy="10757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GoF-rectangula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325" y="-59765"/>
            <a:ext cx="4056462" cy="6977529"/>
          </a:xfrm>
          <a:prstGeom prst="rect">
            <a:avLst/>
          </a:prstGeom>
        </p:spPr>
      </p:pic>
    </p:spTree>
    <p:extLst>
      <p:ext uri="{BB962C8B-B14F-4D97-AF65-F5344CB8AC3E}">
        <p14:creationId xmlns:p14="http://schemas.microsoft.com/office/powerpoint/2010/main" val="34586668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GoF-bor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42" y="5713344"/>
            <a:ext cx="9263529" cy="1174538"/>
          </a:xfrm>
          <a:prstGeom prst="rect">
            <a:avLst/>
          </a:prstGeom>
        </p:spPr>
      </p:pic>
      <p:sp>
        <p:nvSpPr>
          <p:cNvPr id="3" name="Text Placeholder 2"/>
          <p:cNvSpPr>
            <a:spLocks noGrp="1"/>
          </p:cNvSpPr>
          <p:nvPr>
            <p:ph type="body" sz="quarter" idx="13"/>
          </p:nvPr>
        </p:nvSpPr>
        <p:spPr>
          <a:xfrm>
            <a:off x="1527969" y="596101"/>
            <a:ext cx="6088063" cy="579437"/>
          </a:xfrm>
        </p:spPr>
        <p:txBody>
          <a:bodyPr/>
          <a:lstStyle>
            <a:lvl1pPr algn="ctr">
              <a:defRPr>
                <a:solidFill>
                  <a:srgbClr val="42A44A"/>
                </a:solidFill>
              </a:defRPr>
            </a:lvl1pPr>
          </a:lstStyle>
          <a:p>
            <a:pPr lvl="0"/>
            <a:r>
              <a:rPr lang="en-US" dirty="0"/>
              <a:t>Click to edit</a:t>
            </a:r>
          </a:p>
        </p:txBody>
      </p:sp>
      <p:sp>
        <p:nvSpPr>
          <p:cNvPr id="9" name="Text Placeholder 8"/>
          <p:cNvSpPr>
            <a:spLocks noGrp="1"/>
          </p:cNvSpPr>
          <p:nvPr>
            <p:ph type="body" sz="quarter" idx="14"/>
          </p:nvPr>
        </p:nvSpPr>
        <p:spPr>
          <a:xfrm>
            <a:off x="690563" y="1643009"/>
            <a:ext cx="7824787" cy="3565525"/>
          </a:xfrm>
        </p:spPr>
        <p:txBody>
          <a:bodyPr>
            <a:normAutofit/>
          </a:bodyPr>
          <a:lstStyle>
            <a:lvl1pPr marL="285750" indent="-285750">
              <a:buFont typeface="Arial"/>
              <a:buChar char="•"/>
              <a:defRPr sz="1800" b="0">
                <a:solidFill>
                  <a:srgbClr val="000000"/>
                </a:solidFill>
              </a:defRPr>
            </a:lvl1pPr>
            <a:lvl2pPr marL="742950" indent="-285750">
              <a:buFont typeface="Courier New"/>
              <a:buChar char="o"/>
              <a:defRPr sz="1800" b="0">
                <a:solidFill>
                  <a:srgbClr val="000000"/>
                </a:solidFill>
              </a:defRPr>
            </a:lvl2pPr>
            <a:lvl3pPr>
              <a:defRPr sz="1800" b="0">
                <a:solidFill>
                  <a:srgbClr val="000000"/>
                </a:solidFill>
              </a:defRPr>
            </a:lvl3pPr>
            <a:lvl4pPr>
              <a:defRPr sz="1800" b="0">
                <a:solidFill>
                  <a:srgbClr val="000000"/>
                </a:solidFill>
              </a:defRPr>
            </a:lvl4pPr>
            <a:lvl5pPr>
              <a:defRPr sz="1800" b="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3" y="5946588"/>
            <a:ext cx="2508997" cy="667108"/>
          </a:xfrm>
          <a:prstGeom prst="rect">
            <a:avLst/>
          </a:prstGeom>
        </p:spPr>
      </p:pic>
    </p:spTree>
    <p:extLst>
      <p:ext uri="{BB962C8B-B14F-4D97-AF65-F5344CB8AC3E}">
        <p14:creationId xmlns:p14="http://schemas.microsoft.com/office/powerpoint/2010/main" val="34004895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Text Placeholder 2"/>
          <p:cNvSpPr>
            <a:spLocks noGrp="1"/>
          </p:cNvSpPr>
          <p:nvPr>
            <p:ph type="body" sz="quarter" idx="13"/>
          </p:nvPr>
        </p:nvSpPr>
        <p:spPr>
          <a:xfrm>
            <a:off x="690563" y="658201"/>
            <a:ext cx="6088063" cy="579437"/>
          </a:xfrm>
        </p:spPr>
        <p:txBody>
          <a:bodyPr/>
          <a:lstStyle>
            <a:lvl1pPr algn="l">
              <a:defRPr>
                <a:solidFill>
                  <a:srgbClr val="42A44A"/>
                </a:solidFill>
              </a:defRPr>
            </a:lvl1pPr>
          </a:lstStyle>
          <a:p>
            <a:pPr lvl="0"/>
            <a:r>
              <a:rPr lang="en-US" dirty="0"/>
              <a:t>Click to edit</a:t>
            </a:r>
          </a:p>
        </p:txBody>
      </p:sp>
      <p:sp>
        <p:nvSpPr>
          <p:cNvPr id="8" name="Text Placeholder 8"/>
          <p:cNvSpPr>
            <a:spLocks noGrp="1"/>
          </p:cNvSpPr>
          <p:nvPr>
            <p:ph type="body" sz="quarter" idx="14"/>
          </p:nvPr>
        </p:nvSpPr>
        <p:spPr>
          <a:xfrm>
            <a:off x="690563" y="1705109"/>
            <a:ext cx="7824787" cy="3494419"/>
          </a:xfrm>
        </p:spPr>
        <p:txBody>
          <a:bodyPr>
            <a:normAutofit/>
          </a:bodyPr>
          <a:lstStyle>
            <a:lvl1pPr marL="285750" indent="-285750">
              <a:buFont typeface="Arial"/>
              <a:buChar char="•"/>
              <a:defRPr sz="1800" b="0">
                <a:solidFill>
                  <a:srgbClr val="000000"/>
                </a:solidFill>
              </a:defRPr>
            </a:lvl1pPr>
            <a:lvl2pPr marL="742950" indent="-285750">
              <a:buFont typeface="Courier New"/>
              <a:buChar char="o"/>
              <a:defRPr sz="1800" b="0">
                <a:solidFill>
                  <a:srgbClr val="000000"/>
                </a:solidFill>
              </a:defRPr>
            </a:lvl2pPr>
            <a:lvl3pPr>
              <a:defRPr sz="1800" b="0">
                <a:solidFill>
                  <a:srgbClr val="000000"/>
                </a:solidFill>
              </a:defRPr>
            </a:lvl3pPr>
            <a:lvl4pPr>
              <a:defRPr sz="1800" b="0">
                <a:solidFill>
                  <a:srgbClr val="000000"/>
                </a:solidFill>
              </a:defRPr>
            </a:lvl4pPr>
            <a:lvl5pPr>
              <a:defRPr sz="1800" b="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GoF-bor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42" y="5713344"/>
            <a:ext cx="9263529" cy="1174538"/>
          </a:xfrm>
          <a:prstGeom prst="rect">
            <a:avLst/>
          </a:prstGeom>
        </p:spPr>
      </p:pic>
      <p:pic>
        <p:nvPicPr>
          <p:cNvPr id="14" name="Picture 13"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23" y="5946588"/>
            <a:ext cx="2508997" cy="667108"/>
          </a:xfrm>
          <a:prstGeom prst="rect">
            <a:avLst/>
          </a:prstGeom>
        </p:spPr>
      </p:pic>
    </p:spTree>
    <p:extLst>
      <p:ext uri="{BB962C8B-B14F-4D97-AF65-F5344CB8AC3E}">
        <p14:creationId xmlns:p14="http://schemas.microsoft.com/office/powerpoint/2010/main" val="1367778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BE3F-1464-4ED7-90F5-0CF48FB46198}"/>
              </a:ext>
            </a:extLst>
          </p:cNvPr>
          <p:cNvSpPr>
            <a:spLocks noGrp="1"/>
          </p:cNvSpPr>
          <p:nvPr>
            <p:ph type="ctrTitle"/>
          </p:nvPr>
        </p:nvSpPr>
        <p:spPr>
          <a:xfrm>
            <a:off x="4638856" y="1191587"/>
            <a:ext cx="3876495" cy="2387600"/>
          </a:xfrm>
        </p:spPr>
        <p:txBody>
          <a:bodyPr anchor="b">
            <a:normAutofit/>
          </a:bodyPr>
          <a:lstStyle>
            <a:lvl1pPr algn="r">
              <a:defRPr sz="3000">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9CFD09B-3B2B-4C63-8AC8-DBBDEAF39EA8}"/>
              </a:ext>
            </a:extLst>
          </p:cNvPr>
          <p:cNvSpPr>
            <a:spLocks noGrp="1"/>
          </p:cNvSpPr>
          <p:nvPr>
            <p:ph type="subTitle" idx="1"/>
          </p:nvPr>
        </p:nvSpPr>
        <p:spPr>
          <a:xfrm>
            <a:off x="4638856" y="3671262"/>
            <a:ext cx="3876495" cy="1655762"/>
          </a:xfrm>
        </p:spPr>
        <p:txBody>
          <a:bodyPr/>
          <a:lstStyle>
            <a:lvl1pPr marL="0" indent="0" algn="r">
              <a:buNone/>
              <a:defRPr sz="180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9DF3C4-4286-4492-8B88-B001CF0B90DB}"/>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145AE995-9552-4D73-BA9E-9C4D13CA50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E3B8D0-D15D-43BE-A68B-0A8893DD30E3}"/>
              </a:ext>
            </a:extLst>
          </p:cNvPr>
          <p:cNvSpPr>
            <a:spLocks noGrp="1"/>
          </p:cNvSpPr>
          <p:nvPr>
            <p:ph type="sldNum" sz="quarter" idx="12"/>
          </p:nvPr>
        </p:nvSpPr>
        <p:spPr/>
        <p:txBody>
          <a:bodyPr/>
          <a:lstStyle/>
          <a:p>
            <a:fld id="{055EDEFB-8961-4435-B17E-C5439ECDC533}" type="slidenum">
              <a:rPr lang="en-US" smtClean="0"/>
              <a:t>‹#›</a:t>
            </a:fld>
            <a:endParaRPr lang="en-US" dirty="0"/>
          </a:p>
        </p:txBody>
      </p:sp>
      <p:grpSp>
        <p:nvGrpSpPr>
          <p:cNvPr id="7" name="Group 6">
            <a:extLst>
              <a:ext uri="{FF2B5EF4-FFF2-40B4-BE49-F238E27FC236}">
                <a16:creationId xmlns:a16="http://schemas.microsoft.com/office/drawing/2014/main" id="{04ADAD81-C2DA-4C4B-844F-388A0E1524A3}"/>
              </a:ext>
            </a:extLst>
          </p:cNvPr>
          <p:cNvGrpSpPr/>
          <p:nvPr userDrawn="1"/>
        </p:nvGrpSpPr>
        <p:grpSpPr>
          <a:xfrm>
            <a:off x="0" y="2"/>
            <a:ext cx="4169664" cy="7160831"/>
            <a:chOff x="0" y="3490913"/>
            <a:chExt cx="1670050" cy="2151063"/>
          </a:xfrm>
        </p:grpSpPr>
        <p:sp>
          <p:nvSpPr>
            <p:cNvPr id="8" name="Freeform 5">
              <a:extLst>
                <a:ext uri="{FF2B5EF4-FFF2-40B4-BE49-F238E27FC236}">
                  <a16:creationId xmlns:a16="http://schemas.microsoft.com/office/drawing/2014/main" id="{721ED358-1DFE-4B5E-BF2E-C0A618AE5FC7}"/>
                </a:ext>
              </a:extLst>
            </p:cNvPr>
            <p:cNvSpPr>
              <a:spLocks/>
            </p:cNvSpPr>
            <p:nvPr/>
          </p:nvSpPr>
          <p:spPr bwMode="auto">
            <a:xfrm>
              <a:off x="0" y="4586288"/>
              <a:ext cx="230188" cy="504825"/>
            </a:xfrm>
            <a:custGeom>
              <a:avLst/>
              <a:gdLst>
                <a:gd name="T0" fmla="*/ 87 w 345"/>
                <a:gd name="T1" fmla="*/ 698 h 753"/>
                <a:gd name="T2" fmla="*/ 179 w 345"/>
                <a:gd name="T3" fmla="*/ 278 h 753"/>
                <a:gd name="T4" fmla="*/ 0 w 345"/>
                <a:gd name="T5" fmla="*/ 0 h 753"/>
                <a:gd name="T6" fmla="*/ 0 w 345"/>
                <a:gd name="T7" fmla="*/ 753 h 753"/>
                <a:gd name="T8" fmla="*/ 87 w 345"/>
                <a:gd name="T9" fmla="*/ 698 h 753"/>
              </a:gdLst>
              <a:ahLst/>
              <a:cxnLst>
                <a:cxn ang="0">
                  <a:pos x="T0" y="T1"/>
                </a:cxn>
                <a:cxn ang="0">
                  <a:pos x="T2" y="T3"/>
                </a:cxn>
                <a:cxn ang="0">
                  <a:pos x="T4" y="T5"/>
                </a:cxn>
                <a:cxn ang="0">
                  <a:pos x="T6" y="T7"/>
                </a:cxn>
                <a:cxn ang="0">
                  <a:pos x="T8" y="T9"/>
                </a:cxn>
              </a:cxnLst>
              <a:rect l="0" t="0" r="r" b="b"/>
              <a:pathLst>
                <a:path w="345" h="753">
                  <a:moveTo>
                    <a:pt x="87" y="698"/>
                  </a:moveTo>
                  <a:cubicBezTo>
                    <a:pt x="87" y="698"/>
                    <a:pt x="345" y="534"/>
                    <a:pt x="179" y="278"/>
                  </a:cubicBezTo>
                  <a:cubicBezTo>
                    <a:pt x="0" y="0"/>
                    <a:pt x="0" y="0"/>
                    <a:pt x="0" y="0"/>
                  </a:cubicBezTo>
                  <a:cubicBezTo>
                    <a:pt x="0" y="753"/>
                    <a:pt x="0" y="753"/>
                    <a:pt x="0" y="753"/>
                  </a:cubicBezTo>
                  <a:lnTo>
                    <a:pt x="87" y="698"/>
                  </a:lnTo>
                  <a:close/>
                </a:path>
              </a:pathLst>
            </a:custGeom>
            <a:solidFill>
              <a:srgbClr val="B2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 name="Freeform 6">
              <a:extLst>
                <a:ext uri="{FF2B5EF4-FFF2-40B4-BE49-F238E27FC236}">
                  <a16:creationId xmlns:a16="http://schemas.microsoft.com/office/drawing/2014/main" id="{69E36DC9-0FC0-40B2-B716-AF2A000860CC}"/>
                </a:ext>
              </a:extLst>
            </p:cNvPr>
            <p:cNvSpPr>
              <a:spLocks/>
            </p:cNvSpPr>
            <p:nvPr/>
          </p:nvSpPr>
          <p:spPr bwMode="auto">
            <a:xfrm>
              <a:off x="0" y="4995863"/>
              <a:ext cx="620713" cy="555625"/>
            </a:xfrm>
            <a:custGeom>
              <a:avLst/>
              <a:gdLst>
                <a:gd name="T0" fmla="*/ 904 w 927"/>
                <a:gd name="T1" fmla="*/ 787 h 827"/>
                <a:gd name="T2" fmla="*/ 561 w 927"/>
                <a:gd name="T3" fmla="*/ 257 h 827"/>
                <a:gd name="T4" fmla="*/ 138 w 927"/>
                <a:gd name="T5" fmla="*/ 164 h 827"/>
                <a:gd name="T6" fmla="*/ 0 w 927"/>
                <a:gd name="T7" fmla="*/ 252 h 827"/>
                <a:gd name="T8" fmla="*/ 0 w 927"/>
                <a:gd name="T9" fmla="*/ 827 h 827"/>
                <a:gd name="T10" fmla="*/ 927 w 927"/>
                <a:gd name="T11" fmla="*/ 827 h 827"/>
                <a:gd name="T12" fmla="*/ 904 w 927"/>
                <a:gd name="T13" fmla="*/ 787 h 827"/>
              </a:gdLst>
              <a:ahLst/>
              <a:cxnLst>
                <a:cxn ang="0">
                  <a:pos x="T0" y="T1"/>
                </a:cxn>
                <a:cxn ang="0">
                  <a:pos x="T2" y="T3"/>
                </a:cxn>
                <a:cxn ang="0">
                  <a:pos x="T4" y="T5"/>
                </a:cxn>
                <a:cxn ang="0">
                  <a:pos x="T6" y="T7"/>
                </a:cxn>
                <a:cxn ang="0">
                  <a:pos x="T8" y="T9"/>
                </a:cxn>
                <a:cxn ang="0">
                  <a:pos x="T10" y="T11"/>
                </a:cxn>
                <a:cxn ang="0">
                  <a:pos x="T12" y="T13"/>
                </a:cxn>
              </a:cxnLst>
              <a:rect l="0" t="0" r="r" b="b"/>
              <a:pathLst>
                <a:path w="927" h="827">
                  <a:moveTo>
                    <a:pt x="904" y="787"/>
                  </a:moveTo>
                  <a:cubicBezTo>
                    <a:pt x="561" y="257"/>
                    <a:pt x="561" y="257"/>
                    <a:pt x="561" y="257"/>
                  </a:cubicBezTo>
                  <a:cubicBezTo>
                    <a:pt x="561" y="257"/>
                    <a:pt x="395" y="0"/>
                    <a:pt x="138" y="164"/>
                  </a:cubicBezTo>
                  <a:cubicBezTo>
                    <a:pt x="0" y="252"/>
                    <a:pt x="0" y="252"/>
                    <a:pt x="0" y="252"/>
                  </a:cubicBezTo>
                  <a:cubicBezTo>
                    <a:pt x="0" y="827"/>
                    <a:pt x="0" y="827"/>
                    <a:pt x="0" y="827"/>
                  </a:cubicBezTo>
                  <a:cubicBezTo>
                    <a:pt x="927" y="827"/>
                    <a:pt x="927" y="827"/>
                    <a:pt x="927" y="827"/>
                  </a:cubicBezTo>
                  <a:cubicBezTo>
                    <a:pt x="921" y="815"/>
                    <a:pt x="913" y="801"/>
                    <a:pt x="904" y="78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7">
              <a:extLst>
                <a:ext uri="{FF2B5EF4-FFF2-40B4-BE49-F238E27FC236}">
                  <a16:creationId xmlns:a16="http://schemas.microsoft.com/office/drawing/2014/main" id="{215C89E8-C62B-48C9-89A8-90671A7FB109}"/>
                </a:ext>
              </a:extLst>
            </p:cNvPr>
            <p:cNvSpPr>
              <a:spLocks/>
            </p:cNvSpPr>
            <p:nvPr/>
          </p:nvSpPr>
          <p:spPr bwMode="auto">
            <a:xfrm>
              <a:off x="0" y="3490913"/>
              <a:ext cx="1646238" cy="1419225"/>
            </a:xfrm>
            <a:custGeom>
              <a:avLst/>
              <a:gdLst>
                <a:gd name="T0" fmla="*/ 258 w 2458"/>
                <a:gd name="T1" fmla="*/ 1861 h 2117"/>
                <a:gd name="T2" fmla="*/ 681 w 2458"/>
                <a:gd name="T3" fmla="*/ 1954 h 2117"/>
                <a:gd name="T4" fmla="*/ 2201 w 2458"/>
                <a:gd name="T5" fmla="*/ 989 h 2117"/>
                <a:gd name="T6" fmla="*/ 2198 w 2458"/>
                <a:gd name="T7" fmla="*/ 665 h 2117"/>
                <a:gd name="T8" fmla="*/ 1115 w 2458"/>
                <a:gd name="T9" fmla="*/ 0 h 2117"/>
                <a:gd name="T10" fmla="*/ 0 w 2458"/>
                <a:gd name="T11" fmla="*/ 0 h 2117"/>
                <a:gd name="T12" fmla="*/ 0 w 2458"/>
                <a:gd name="T13" fmla="*/ 1461 h 2117"/>
                <a:gd name="T14" fmla="*/ 258 w 2458"/>
                <a:gd name="T15" fmla="*/ 1861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8" h="2117">
                  <a:moveTo>
                    <a:pt x="258" y="1861"/>
                  </a:moveTo>
                  <a:cubicBezTo>
                    <a:pt x="258" y="1861"/>
                    <a:pt x="423" y="2117"/>
                    <a:pt x="681" y="1954"/>
                  </a:cubicBezTo>
                  <a:cubicBezTo>
                    <a:pt x="2201" y="989"/>
                    <a:pt x="2201" y="989"/>
                    <a:pt x="2201" y="989"/>
                  </a:cubicBezTo>
                  <a:cubicBezTo>
                    <a:pt x="2201" y="989"/>
                    <a:pt x="2458" y="825"/>
                    <a:pt x="2198" y="665"/>
                  </a:cubicBezTo>
                  <a:cubicBezTo>
                    <a:pt x="1115" y="0"/>
                    <a:pt x="1115" y="0"/>
                    <a:pt x="1115" y="0"/>
                  </a:cubicBezTo>
                  <a:cubicBezTo>
                    <a:pt x="0" y="0"/>
                    <a:pt x="0" y="0"/>
                    <a:pt x="0" y="0"/>
                  </a:cubicBezTo>
                  <a:cubicBezTo>
                    <a:pt x="0" y="1461"/>
                    <a:pt x="0" y="1461"/>
                    <a:pt x="0" y="1461"/>
                  </a:cubicBezTo>
                  <a:lnTo>
                    <a:pt x="258" y="1861"/>
                  </a:ln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8">
              <a:extLst>
                <a:ext uri="{FF2B5EF4-FFF2-40B4-BE49-F238E27FC236}">
                  <a16:creationId xmlns:a16="http://schemas.microsoft.com/office/drawing/2014/main" id="{0F6A04FA-3793-4346-815B-8CABDE8B663A}"/>
                </a:ext>
              </a:extLst>
            </p:cNvPr>
            <p:cNvSpPr>
              <a:spLocks/>
            </p:cNvSpPr>
            <p:nvPr/>
          </p:nvSpPr>
          <p:spPr bwMode="auto">
            <a:xfrm>
              <a:off x="317500" y="4132263"/>
              <a:ext cx="1352550" cy="1509713"/>
            </a:xfrm>
            <a:custGeom>
              <a:avLst/>
              <a:gdLst>
                <a:gd name="T0" fmla="*/ 1902 w 2019"/>
                <a:gd name="T1" fmla="*/ 31 h 2252"/>
                <a:gd name="T2" fmla="*/ 1815 w 2019"/>
                <a:gd name="T3" fmla="*/ 86 h 2252"/>
                <a:gd name="T4" fmla="*/ 258 w 2019"/>
                <a:gd name="T5" fmla="*/ 1075 h 2252"/>
                <a:gd name="T6" fmla="*/ 166 w 2019"/>
                <a:gd name="T7" fmla="*/ 1495 h 2252"/>
                <a:gd name="T8" fmla="*/ 489 w 2019"/>
                <a:gd name="T9" fmla="*/ 1995 h 2252"/>
                <a:gd name="T10" fmla="*/ 815 w 2019"/>
                <a:gd name="T11" fmla="*/ 1991 h 2252"/>
                <a:gd name="T12" fmla="*/ 1973 w 2019"/>
                <a:gd name="T13" fmla="*/ 106 h 2252"/>
                <a:gd name="T14" fmla="*/ 1902 w 2019"/>
                <a:gd name="T15" fmla="*/ 31 h 2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9" h="2252">
                  <a:moveTo>
                    <a:pt x="1902" y="31"/>
                  </a:moveTo>
                  <a:cubicBezTo>
                    <a:pt x="1877" y="47"/>
                    <a:pt x="1848" y="65"/>
                    <a:pt x="1815" y="86"/>
                  </a:cubicBezTo>
                  <a:cubicBezTo>
                    <a:pt x="258" y="1075"/>
                    <a:pt x="258" y="1075"/>
                    <a:pt x="258" y="1075"/>
                  </a:cubicBezTo>
                  <a:cubicBezTo>
                    <a:pt x="258" y="1075"/>
                    <a:pt x="0" y="1238"/>
                    <a:pt x="166" y="1495"/>
                  </a:cubicBezTo>
                  <a:cubicBezTo>
                    <a:pt x="489" y="1995"/>
                    <a:pt x="489" y="1995"/>
                    <a:pt x="489" y="1995"/>
                  </a:cubicBezTo>
                  <a:cubicBezTo>
                    <a:pt x="489" y="1995"/>
                    <a:pt x="655" y="2252"/>
                    <a:pt x="815" y="1991"/>
                  </a:cubicBezTo>
                  <a:cubicBezTo>
                    <a:pt x="1973" y="106"/>
                    <a:pt x="1973" y="106"/>
                    <a:pt x="1973" y="106"/>
                  </a:cubicBezTo>
                  <a:cubicBezTo>
                    <a:pt x="2019" y="0"/>
                    <a:pt x="1926" y="16"/>
                    <a:pt x="1902" y="31"/>
                  </a:cubicBez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272741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02AC-EAD9-4CE8-A309-319CDB8B2E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86F573-62A2-4F1F-9A73-33200EF20E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19B58-81E9-4B0E-B6C5-EDDF808E744F}"/>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786562A2-6F9A-442B-8EEA-878B9610B6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ACC8BE-BB51-4053-B934-EA6A38EC2F20}"/>
              </a:ext>
            </a:extLst>
          </p:cNvPr>
          <p:cNvSpPr>
            <a:spLocks noGrp="1"/>
          </p:cNvSpPr>
          <p:nvPr>
            <p:ph type="sldNum" sz="quarter" idx="12"/>
          </p:nvPr>
        </p:nvSpPr>
        <p:spPr/>
        <p:txBody>
          <a:bodyPr/>
          <a:lstStyle/>
          <a:p>
            <a:fld id="{055EDEFB-8961-4435-B17E-C5439ECDC533}" type="slidenum">
              <a:rPr lang="en-US" smtClean="0"/>
              <a:t>‹#›</a:t>
            </a:fld>
            <a:endParaRPr lang="en-US" dirty="0"/>
          </a:p>
        </p:txBody>
      </p:sp>
      <p:sp>
        <p:nvSpPr>
          <p:cNvPr id="8" name="AutoShape 3">
            <a:extLst>
              <a:ext uri="{FF2B5EF4-FFF2-40B4-BE49-F238E27FC236}">
                <a16:creationId xmlns:a16="http://schemas.microsoft.com/office/drawing/2014/main" id="{AEFE053A-E854-493D-BFD0-E82C39C99C01}"/>
              </a:ext>
            </a:extLst>
          </p:cNvPr>
          <p:cNvSpPr>
            <a:spLocks noChangeAspect="1" noChangeArrowheads="1" noTextEdit="1"/>
          </p:cNvSpPr>
          <p:nvPr/>
        </p:nvSpPr>
        <p:spPr bwMode="auto">
          <a:xfrm rot="5400000">
            <a:off x="-553812" y="5061807"/>
            <a:ext cx="2377437" cy="126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nvGrpSpPr>
          <p:cNvPr id="13" name="Group 12">
            <a:extLst>
              <a:ext uri="{FF2B5EF4-FFF2-40B4-BE49-F238E27FC236}">
                <a16:creationId xmlns:a16="http://schemas.microsoft.com/office/drawing/2014/main" id="{ED444389-9C72-4424-B46F-1B198075C204}"/>
              </a:ext>
            </a:extLst>
          </p:cNvPr>
          <p:cNvGrpSpPr/>
          <p:nvPr userDrawn="1"/>
        </p:nvGrpSpPr>
        <p:grpSpPr>
          <a:xfrm>
            <a:off x="-1" y="4510029"/>
            <a:ext cx="1302608" cy="2377438"/>
            <a:chOff x="-1" y="4510029"/>
            <a:chExt cx="1736810" cy="2377438"/>
          </a:xfrm>
        </p:grpSpPr>
        <p:sp>
          <p:nvSpPr>
            <p:cNvPr id="9" name="Freeform 5">
              <a:extLst>
                <a:ext uri="{FF2B5EF4-FFF2-40B4-BE49-F238E27FC236}">
                  <a16:creationId xmlns:a16="http://schemas.microsoft.com/office/drawing/2014/main" id="{F26E199D-8363-4F26-B065-358656CC863E}"/>
                </a:ext>
              </a:extLst>
            </p:cNvPr>
            <p:cNvSpPr>
              <a:spLocks/>
            </p:cNvSpPr>
            <p:nvPr/>
          </p:nvSpPr>
          <p:spPr bwMode="auto">
            <a:xfrm rot="5400000">
              <a:off x="197271" y="6171591"/>
              <a:ext cx="518603" cy="913147"/>
            </a:xfrm>
            <a:custGeom>
              <a:avLst/>
              <a:gdLst>
                <a:gd name="T0" fmla="*/ 342 w 342"/>
                <a:gd name="T1" fmla="*/ 0 h 602"/>
                <a:gd name="T2" fmla="*/ 167 w 342"/>
                <a:gd name="T3" fmla="*/ 94 h 602"/>
                <a:gd name="T4" fmla="*/ 91 w 342"/>
                <a:gd name="T5" fmla="*/ 351 h 602"/>
                <a:gd name="T6" fmla="*/ 229 w 342"/>
                <a:gd name="T7" fmla="*/ 602 h 602"/>
                <a:gd name="T8" fmla="*/ 342 w 342"/>
                <a:gd name="T9" fmla="*/ 602 h 602"/>
                <a:gd name="T10" fmla="*/ 342 w 342"/>
                <a:gd name="T11" fmla="*/ 0 h 602"/>
              </a:gdLst>
              <a:ahLst/>
              <a:cxnLst>
                <a:cxn ang="0">
                  <a:pos x="T0" y="T1"/>
                </a:cxn>
                <a:cxn ang="0">
                  <a:pos x="T2" y="T3"/>
                </a:cxn>
                <a:cxn ang="0">
                  <a:pos x="T4" y="T5"/>
                </a:cxn>
                <a:cxn ang="0">
                  <a:pos x="T6" y="T7"/>
                </a:cxn>
                <a:cxn ang="0">
                  <a:pos x="T8" y="T9"/>
                </a:cxn>
                <a:cxn ang="0">
                  <a:pos x="T10" y="T11"/>
                </a:cxn>
              </a:cxnLst>
              <a:rect l="0" t="0" r="r" b="b"/>
              <a:pathLst>
                <a:path w="342" h="602">
                  <a:moveTo>
                    <a:pt x="342" y="0"/>
                  </a:moveTo>
                  <a:cubicBezTo>
                    <a:pt x="167" y="94"/>
                    <a:pt x="167" y="94"/>
                    <a:pt x="167" y="94"/>
                  </a:cubicBezTo>
                  <a:cubicBezTo>
                    <a:pt x="167" y="94"/>
                    <a:pt x="0" y="185"/>
                    <a:pt x="91" y="351"/>
                  </a:cubicBezTo>
                  <a:cubicBezTo>
                    <a:pt x="229" y="602"/>
                    <a:pt x="229" y="602"/>
                    <a:pt x="229" y="602"/>
                  </a:cubicBezTo>
                  <a:cubicBezTo>
                    <a:pt x="342" y="602"/>
                    <a:pt x="342" y="602"/>
                    <a:pt x="342" y="602"/>
                  </a:cubicBezTo>
                  <a:lnTo>
                    <a:pt x="342" y="0"/>
                  </a:ln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6">
              <a:extLst>
                <a:ext uri="{FF2B5EF4-FFF2-40B4-BE49-F238E27FC236}">
                  <a16:creationId xmlns:a16="http://schemas.microsoft.com/office/drawing/2014/main" id="{D4BB0525-C8F9-41F6-AC33-385625D2EA21}"/>
                </a:ext>
              </a:extLst>
            </p:cNvPr>
            <p:cNvSpPr>
              <a:spLocks/>
            </p:cNvSpPr>
            <p:nvPr/>
          </p:nvSpPr>
          <p:spPr bwMode="auto">
            <a:xfrm rot="5400000">
              <a:off x="659946" y="5810603"/>
              <a:ext cx="1126690" cy="1027037"/>
            </a:xfrm>
            <a:custGeom>
              <a:avLst/>
              <a:gdLst>
                <a:gd name="T0" fmla="*/ 92 w 743"/>
                <a:gd name="T1" fmla="*/ 166 h 677"/>
                <a:gd name="T2" fmla="*/ 281 w 743"/>
                <a:gd name="T3" fmla="*/ 511 h 677"/>
                <a:gd name="T4" fmla="*/ 540 w 743"/>
                <a:gd name="T5" fmla="*/ 587 h 677"/>
                <a:gd name="T6" fmla="*/ 743 w 743"/>
                <a:gd name="T7" fmla="*/ 477 h 677"/>
                <a:gd name="T8" fmla="*/ 743 w 743"/>
                <a:gd name="T9" fmla="*/ 125 h 677"/>
                <a:gd name="T10" fmla="*/ 187 w 743"/>
                <a:gd name="T11" fmla="*/ 32 h 677"/>
                <a:gd name="T12" fmla="*/ 92 w 743"/>
                <a:gd name="T13" fmla="*/ 166 h 677"/>
              </a:gdLst>
              <a:ahLst/>
              <a:cxnLst>
                <a:cxn ang="0">
                  <a:pos x="T0" y="T1"/>
                </a:cxn>
                <a:cxn ang="0">
                  <a:pos x="T2" y="T3"/>
                </a:cxn>
                <a:cxn ang="0">
                  <a:pos x="T4" y="T5"/>
                </a:cxn>
                <a:cxn ang="0">
                  <a:pos x="T6" y="T7"/>
                </a:cxn>
                <a:cxn ang="0">
                  <a:pos x="T8" y="T9"/>
                </a:cxn>
                <a:cxn ang="0">
                  <a:pos x="T10" y="T11"/>
                </a:cxn>
                <a:cxn ang="0">
                  <a:pos x="T12" y="T13"/>
                </a:cxn>
              </a:cxnLst>
              <a:rect l="0" t="0" r="r" b="b"/>
              <a:pathLst>
                <a:path w="743" h="677">
                  <a:moveTo>
                    <a:pt x="92" y="166"/>
                  </a:moveTo>
                  <a:cubicBezTo>
                    <a:pt x="281" y="511"/>
                    <a:pt x="281" y="511"/>
                    <a:pt x="281" y="511"/>
                  </a:cubicBezTo>
                  <a:cubicBezTo>
                    <a:pt x="281" y="511"/>
                    <a:pt x="373" y="677"/>
                    <a:pt x="540" y="587"/>
                  </a:cubicBezTo>
                  <a:cubicBezTo>
                    <a:pt x="743" y="477"/>
                    <a:pt x="743" y="477"/>
                    <a:pt x="743" y="477"/>
                  </a:cubicBezTo>
                  <a:cubicBezTo>
                    <a:pt x="743" y="125"/>
                    <a:pt x="743" y="125"/>
                    <a:pt x="743" y="125"/>
                  </a:cubicBezTo>
                  <a:cubicBezTo>
                    <a:pt x="187" y="32"/>
                    <a:pt x="187" y="32"/>
                    <a:pt x="187" y="32"/>
                  </a:cubicBezTo>
                  <a:cubicBezTo>
                    <a:pt x="187" y="32"/>
                    <a:pt x="0" y="0"/>
                    <a:pt x="92" y="16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7">
              <a:extLst>
                <a:ext uri="{FF2B5EF4-FFF2-40B4-BE49-F238E27FC236}">
                  <a16:creationId xmlns:a16="http://schemas.microsoft.com/office/drawing/2014/main" id="{27AC296B-9FEF-4E71-9826-F44B2901DDBE}"/>
                </a:ext>
              </a:extLst>
            </p:cNvPr>
            <p:cNvSpPr>
              <a:spLocks/>
            </p:cNvSpPr>
            <p:nvPr/>
          </p:nvSpPr>
          <p:spPr bwMode="auto">
            <a:xfrm rot="5400000">
              <a:off x="-413358" y="5610788"/>
              <a:ext cx="1418531" cy="591817"/>
            </a:xfrm>
            <a:custGeom>
              <a:avLst/>
              <a:gdLst>
                <a:gd name="T0" fmla="*/ 555 w 936"/>
                <a:gd name="T1" fmla="*/ 91 h 390"/>
                <a:gd name="T2" fmla="*/ 0 w 936"/>
                <a:gd name="T3" fmla="*/ 390 h 390"/>
                <a:gd name="T4" fmla="*/ 936 w 936"/>
                <a:gd name="T5" fmla="*/ 390 h 390"/>
                <a:gd name="T6" fmla="*/ 813 w 936"/>
                <a:gd name="T7" fmla="*/ 167 h 390"/>
                <a:gd name="T8" fmla="*/ 555 w 936"/>
                <a:gd name="T9" fmla="*/ 91 h 390"/>
              </a:gdLst>
              <a:ahLst/>
              <a:cxnLst>
                <a:cxn ang="0">
                  <a:pos x="T0" y="T1"/>
                </a:cxn>
                <a:cxn ang="0">
                  <a:pos x="T2" y="T3"/>
                </a:cxn>
                <a:cxn ang="0">
                  <a:pos x="T4" y="T5"/>
                </a:cxn>
                <a:cxn ang="0">
                  <a:pos x="T6" y="T7"/>
                </a:cxn>
                <a:cxn ang="0">
                  <a:pos x="T8" y="T9"/>
                </a:cxn>
              </a:cxnLst>
              <a:rect l="0" t="0" r="r" b="b"/>
              <a:pathLst>
                <a:path w="936" h="390">
                  <a:moveTo>
                    <a:pt x="555" y="91"/>
                  </a:moveTo>
                  <a:cubicBezTo>
                    <a:pt x="0" y="390"/>
                    <a:pt x="0" y="390"/>
                    <a:pt x="0" y="390"/>
                  </a:cubicBezTo>
                  <a:cubicBezTo>
                    <a:pt x="936" y="390"/>
                    <a:pt x="936" y="390"/>
                    <a:pt x="936" y="390"/>
                  </a:cubicBezTo>
                  <a:cubicBezTo>
                    <a:pt x="813" y="167"/>
                    <a:pt x="813" y="167"/>
                    <a:pt x="813" y="167"/>
                  </a:cubicBezTo>
                  <a:cubicBezTo>
                    <a:pt x="813" y="167"/>
                    <a:pt x="722" y="0"/>
                    <a:pt x="555" y="91"/>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2" name="Freeform 8">
              <a:extLst>
                <a:ext uri="{FF2B5EF4-FFF2-40B4-BE49-F238E27FC236}">
                  <a16:creationId xmlns:a16="http://schemas.microsoft.com/office/drawing/2014/main" id="{0ECA0864-81E7-4C62-B6AE-9D8684067629}"/>
                </a:ext>
              </a:extLst>
            </p:cNvPr>
            <p:cNvSpPr>
              <a:spLocks/>
            </p:cNvSpPr>
            <p:nvPr/>
          </p:nvSpPr>
          <p:spPr bwMode="auto">
            <a:xfrm rot="5400000">
              <a:off x="-36608" y="4546636"/>
              <a:ext cx="1738844" cy="1665630"/>
            </a:xfrm>
            <a:custGeom>
              <a:avLst/>
              <a:gdLst>
                <a:gd name="T0" fmla="*/ 1056 w 1148"/>
                <a:gd name="T1" fmla="*/ 491 h 1098"/>
                <a:gd name="T2" fmla="*/ 877 w 1148"/>
                <a:gd name="T3" fmla="*/ 166 h 1098"/>
                <a:gd name="T4" fmla="*/ 675 w 1148"/>
                <a:gd name="T5" fmla="*/ 155 h 1098"/>
                <a:gd name="T6" fmla="*/ 0 w 1148"/>
                <a:gd name="T7" fmla="*/ 1098 h 1098"/>
                <a:gd name="T8" fmla="*/ 332 w 1148"/>
                <a:gd name="T9" fmla="*/ 1098 h 1098"/>
                <a:gd name="T10" fmla="*/ 981 w 1148"/>
                <a:gd name="T11" fmla="*/ 748 h 1098"/>
                <a:gd name="T12" fmla="*/ 1056 w 1148"/>
                <a:gd name="T13" fmla="*/ 491 h 1098"/>
              </a:gdLst>
              <a:ahLst/>
              <a:cxnLst>
                <a:cxn ang="0">
                  <a:pos x="T0" y="T1"/>
                </a:cxn>
                <a:cxn ang="0">
                  <a:pos x="T2" y="T3"/>
                </a:cxn>
                <a:cxn ang="0">
                  <a:pos x="T4" y="T5"/>
                </a:cxn>
                <a:cxn ang="0">
                  <a:pos x="T6" y="T7"/>
                </a:cxn>
                <a:cxn ang="0">
                  <a:pos x="T8" y="T9"/>
                </a:cxn>
                <a:cxn ang="0">
                  <a:pos x="T10" y="T11"/>
                </a:cxn>
                <a:cxn ang="0">
                  <a:pos x="T12" y="T13"/>
                </a:cxn>
              </a:cxnLst>
              <a:rect l="0" t="0" r="r" b="b"/>
              <a:pathLst>
                <a:path w="1148" h="1098">
                  <a:moveTo>
                    <a:pt x="1056" y="491"/>
                  </a:moveTo>
                  <a:cubicBezTo>
                    <a:pt x="877" y="166"/>
                    <a:pt x="877" y="166"/>
                    <a:pt x="877" y="166"/>
                  </a:cubicBezTo>
                  <a:cubicBezTo>
                    <a:pt x="877" y="166"/>
                    <a:pt x="786" y="0"/>
                    <a:pt x="675" y="155"/>
                  </a:cubicBezTo>
                  <a:cubicBezTo>
                    <a:pt x="0" y="1098"/>
                    <a:pt x="0" y="1098"/>
                    <a:pt x="0" y="1098"/>
                  </a:cubicBezTo>
                  <a:cubicBezTo>
                    <a:pt x="332" y="1098"/>
                    <a:pt x="332" y="1098"/>
                    <a:pt x="332" y="1098"/>
                  </a:cubicBezTo>
                  <a:cubicBezTo>
                    <a:pt x="981" y="748"/>
                    <a:pt x="981" y="748"/>
                    <a:pt x="981" y="748"/>
                  </a:cubicBezTo>
                  <a:cubicBezTo>
                    <a:pt x="981" y="748"/>
                    <a:pt x="1148" y="658"/>
                    <a:pt x="1056" y="491"/>
                  </a:cubicBezTo>
                  <a:close/>
                </a:path>
              </a:pathLst>
            </a:custGeom>
            <a:solidFill>
              <a:srgbClr val="B2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4725936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02AC-EAD9-4CE8-A309-319CDB8B2E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86F573-62A2-4F1F-9A73-33200EF20E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19B58-81E9-4B0E-B6C5-EDDF808E744F}"/>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786562A2-6F9A-442B-8EEA-878B9610B6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ACC8BE-BB51-4053-B934-EA6A38EC2F20}"/>
              </a:ext>
            </a:extLst>
          </p:cNvPr>
          <p:cNvSpPr>
            <a:spLocks noGrp="1"/>
          </p:cNvSpPr>
          <p:nvPr>
            <p:ph type="sldNum" sz="quarter" idx="12"/>
          </p:nvPr>
        </p:nvSpPr>
        <p:spPr/>
        <p:txBody>
          <a:bodyPr/>
          <a:lstStyle/>
          <a:p>
            <a:fld id="{055EDEFB-8961-4435-B17E-C5439ECDC533}" type="slidenum">
              <a:rPr lang="en-US" smtClean="0"/>
              <a:t>‹#›</a:t>
            </a:fld>
            <a:endParaRPr lang="en-US" dirty="0"/>
          </a:p>
        </p:txBody>
      </p:sp>
      <p:sp>
        <p:nvSpPr>
          <p:cNvPr id="8" name="AutoShape 3">
            <a:extLst>
              <a:ext uri="{FF2B5EF4-FFF2-40B4-BE49-F238E27FC236}">
                <a16:creationId xmlns:a16="http://schemas.microsoft.com/office/drawing/2014/main" id="{AEFE053A-E854-493D-BFD0-E82C39C99C01}"/>
              </a:ext>
            </a:extLst>
          </p:cNvPr>
          <p:cNvSpPr>
            <a:spLocks noChangeAspect="1" noChangeArrowheads="1" noTextEdit="1"/>
          </p:cNvSpPr>
          <p:nvPr/>
        </p:nvSpPr>
        <p:spPr bwMode="auto">
          <a:xfrm rot="5400000">
            <a:off x="-553812" y="5061807"/>
            <a:ext cx="2377437" cy="126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nvGrpSpPr>
          <p:cNvPr id="13" name="Group 12">
            <a:extLst>
              <a:ext uri="{FF2B5EF4-FFF2-40B4-BE49-F238E27FC236}">
                <a16:creationId xmlns:a16="http://schemas.microsoft.com/office/drawing/2014/main" id="{ED444389-9C72-4424-B46F-1B198075C204}"/>
              </a:ext>
            </a:extLst>
          </p:cNvPr>
          <p:cNvGrpSpPr/>
          <p:nvPr userDrawn="1"/>
        </p:nvGrpSpPr>
        <p:grpSpPr>
          <a:xfrm>
            <a:off x="-1" y="4510029"/>
            <a:ext cx="1302608" cy="2377438"/>
            <a:chOff x="-1" y="4510029"/>
            <a:chExt cx="1736810" cy="2377438"/>
          </a:xfrm>
          <a:solidFill>
            <a:srgbClr val="BFDEE0"/>
          </a:solidFill>
        </p:grpSpPr>
        <p:sp>
          <p:nvSpPr>
            <p:cNvPr id="9" name="Freeform 5">
              <a:extLst>
                <a:ext uri="{FF2B5EF4-FFF2-40B4-BE49-F238E27FC236}">
                  <a16:creationId xmlns:a16="http://schemas.microsoft.com/office/drawing/2014/main" id="{F26E199D-8363-4F26-B065-358656CC863E}"/>
                </a:ext>
              </a:extLst>
            </p:cNvPr>
            <p:cNvSpPr>
              <a:spLocks/>
            </p:cNvSpPr>
            <p:nvPr/>
          </p:nvSpPr>
          <p:spPr bwMode="auto">
            <a:xfrm rot="5400000">
              <a:off x="197271" y="6171591"/>
              <a:ext cx="518603" cy="913147"/>
            </a:xfrm>
            <a:custGeom>
              <a:avLst/>
              <a:gdLst>
                <a:gd name="T0" fmla="*/ 342 w 342"/>
                <a:gd name="T1" fmla="*/ 0 h 602"/>
                <a:gd name="T2" fmla="*/ 167 w 342"/>
                <a:gd name="T3" fmla="*/ 94 h 602"/>
                <a:gd name="T4" fmla="*/ 91 w 342"/>
                <a:gd name="T5" fmla="*/ 351 h 602"/>
                <a:gd name="T6" fmla="*/ 229 w 342"/>
                <a:gd name="T7" fmla="*/ 602 h 602"/>
                <a:gd name="T8" fmla="*/ 342 w 342"/>
                <a:gd name="T9" fmla="*/ 602 h 602"/>
                <a:gd name="T10" fmla="*/ 342 w 342"/>
                <a:gd name="T11" fmla="*/ 0 h 602"/>
              </a:gdLst>
              <a:ahLst/>
              <a:cxnLst>
                <a:cxn ang="0">
                  <a:pos x="T0" y="T1"/>
                </a:cxn>
                <a:cxn ang="0">
                  <a:pos x="T2" y="T3"/>
                </a:cxn>
                <a:cxn ang="0">
                  <a:pos x="T4" y="T5"/>
                </a:cxn>
                <a:cxn ang="0">
                  <a:pos x="T6" y="T7"/>
                </a:cxn>
                <a:cxn ang="0">
                  <a:pos x="T8" y="T9"/>
                </a:cxn>
                <a:cxn ang="0">
                  <a:pos x="T10" y="T11"/>
                </a:cxn>
              </a:cxnLst>
              <a:rect l="0" t="0" r="r" b="b"/>
              <a:pathLst>
                <a:path w="342" h="602">
                  <a:moveTo>
                    <a:pt x="342" y="0"/>
                  </a:moveTo>
                  <a:cubicBezTo>
                    <a:pt x="167" y="94"/>
                    <a:pt x="167" y="94"/>
                    <a:pt x="167" y="94"/>
                  </a:cubicBezTo>
                  <a:cubicBezTo>
                    <a:pt x="167" y="94"/>
                    <a:pt x="0" y="185"/>
                    <a:pt x="91" y="351"/>
                  </a:cubicBezTo>
                  <a:cubicBezTo>
                    <a:pt x="229" y="602"/>
                    <a:pt x="229" y="602"/>
                    <a:pt x="229" y="602"/>
                  </a:cubicBezTo>
                  <a:cubicBezTo>
                    <a:pt x="342" y="602"/>
                    <a:pt x="342" y="602"/>
                    <a:pt x="342" y="602"/>
                  </a:cubicBezTo>
                  <a:lnTo>
                    <a:pt x="3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6">
              <a:extLst>
                <a:ext uri="{FF2B5EF4-FFF2-40B4-BE49-F238E27FC236}">
                  <a16:creationId xmlns:a16="http://schemas.microsoft.com/office/drawing/2014/main" id="{D4BB0525-C8F9-41F6-AC33-385625D2EA21}"/>
                </a:ext>
              </a:extLst>
            </p:cNvPr>
            <p:cNvSpPr>
              <a:spLocks/>
            </p:cNvSpPr>
            <p:nvPr/>
          </p:nvSpPr>
          <p:spPr bwMode="auto">
            <a:xfrm rot="5400000">
              <a:off x="659946" y="5810603"/>
              <a:ext cx="1126690" cy="1027037"/>
            </a:xfrm>
            <a:custGeom>
              <a:avLst/>
              <a:gdLst>
                <a:gd name="T0" fmla="*/ 92 w 743"/>
                <a:gd name="T1" fmla="*/ 166 h 677"/>
                <a:gd name="T2" fmla="*/ 281 w 743"/>
                <a:gd name="T3" fmla="*/ 511 h 677"/>
                <a:gd name="T4" fmla="*/ 540 w 743"/>
                <a:gd name="T5" fmla="*/ 587 h 677"/>
                <a:gd name="T6" fmla="*/ 743 w 743"/>
                <a:gd name="T7" fmla="*/ 477 h 677"/>
                <a:gd name="T8" fmla="*/ 743 w 743"/>
                <a:gd name="T9" fmla="*/ 125 h 677"/>
                <a:gd name="T10" fmla="*/ 187 w 743"/>
                <a:gd name="T11" fmla="*/ 32 h 677"/>
                <a:gd name="T12" fmla="*/ 92 w 743"/>
                <a:gd name="T13" fmla="*/ 166 h 677"/>
              </a:gdLst>
              <a:ahLst/>
              <a:cxnLst>
                <a:cxn ang="0">
                  <a:pos x="T0" y="T1"/>
                </a:cxn>
                <a:cxn ang="0">
                  <a:pos x="T2" y="T3"/>
                </a:cxn>
                <a:cxn ang="0">
                  <a:pos x="T4" y="T5"/>
                </a:cxn>
                <a:cxn ang="0">
                  <a:pos x="T6" y="T7"/>
                </a:cxn>
                <a:cxn ang="0">
                  <a:pos x="T8" y="T9"/>
                </a:cxn>
                <a:cxn ang="0">
                  <a:pos x="T10" y="T11"/>
                </a:cxn>
                <a:cxn ang="0">
                  <a:pos x="T12" y="T13"/>
                </a:cxn>
              </a:cxnLst>
              <a:rect l="0" t="0" r="r" b="b"/>
              <a:pathLst>
                <a:path w="743" h="677">
                  <a:moveTo>
                    <a:pt x="92" y="166"/>
                  </a:moveTo>
                  <a:cubicBezTo>
                    <a:pt x="281" y="511"/>
                    <a:pt x="281" y="511"/>
                    <a:pt x="281" y="511"/>
                  </a:cubicBezTo>
                  <a:cubicBezTo>
                    <a:pt x="281" y="511"/>
                    <a:pt x="373" y="677"/>
                    <a:pt x="540" y="587"/>
                  </a:cubicBezTo>
                  <a:cubicBezTo>
                    <a:pt x="743" y="477"/>
                    <a:pt x="743" y="477"/>
                    <a:pt x="743" y="477"/>
                  </a:cubicBezTo>
                  <a:cubicBezTo>
                    <a:pt x="743" y="125"/>
                    <a:pt x="743" y="125"/>
                    <a:pt x="743" y="125"/>
                  </a:cubicBezTo>
                  <a:cubicBezTo>
                    <a:pt x="187" y="32"/>
                    <a:pt x="187" y="32"/>
                    <a:pt x="187" y="32"/>
                  </a:cubicBezTo>
                  <a:cubicBezTo>
                    <a:pt x="187" y="32"/>
                    <a:pt x="0" y="0"/>
                    <a:pt x="92"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7">
              <a:extLst>
                <a:ext uri="{FF2B5EF4-FFF2-40B4-BE49-F238E27FC236}">
                  <a16:creationId xmlns:a16="http://schemas.microsoft.com/office/drawing/2014/main" id="{27AC296B-9FEF-4E71-9826-F44B2901DDBE}"/>
                </a:ext>
              </a:extLst>
            </p:cNvPr>
            <p:cNvSpPr>
              <a:spLocks/>
            </p:cNvSpPr>
            <p:nvPr/>
          </p:nvSpPr>
          <p:spPr bwMode="auto">
            <a:xfrm rot="5400000">
              <a:off x="-413358" y="5610788"/>
              <a:ext cx="1418531" cy="591817"/>
            </a:xfrm>
            <a:custGeom>
              <a:avLst/>
              <a:gdLst>
                <a:gd name="T0" fmla="*/ 555 w 936"/>
                <a:gd name="T1" fmla="*/ 91 h 390"/>
                <a:gd name="T2" fmla="*/ 0 w 936"/>
                <a:gd name="T3" fmla="*/ 390 h 390"/>
                <a:gd name="T4" fmla="*/ 936 w 936"/>
                <a:gd name="T5" fmla="*/ 390 h 390"/>
                <a:gd name="T6" fmla="*/ 813 w 936"/>
                <a:gd name="T7" fmla="*/ 167 h 390"/>
                <a:gd name="T8" fmla="*/ 555 w 936"/>
                <a:gd name="T9" fmla="*/ 91 h 390"/>
              </a:gdLst>
              <a:ahLst/>
              <a:cxnLst>
                <a:cxn ang="0">
                  <a:pos x="T0" y="T1"/>
                </a:cxn>
                <a:cxn ang="0">
                  <a:pos x="T2" y="T3"/>
                </a:cxn>
                <a:cxn ang="0">
                  <a:pos x="T4" y="T5"/>
                </a:cxn>
                <a:cxn ang="0">
                  <a:pos x="T6" y="T7"/>
                </a:cxn>
                <a:cxn ang="0">
                  <a:pos x="T8" y="T9"/>
                </a:cxn>
              </a:cxnLst>
              <a:rect l="0" t="0" r="r" b="b"/>
              <a:pathLst>
                <a:path w="936" h="390">
                  <a:moveTo>
                    <a:pt x="555" y="91"/>
                  </a:moveTo>
                  <a:cubicBezTo>
                    <a:pt x="0" y="390"/>
                    <a:pt x="0" y="390"/>
                    <a:pt x="0" y="390"/>
                  </a:cubicBezTo>
                  <a:cubicBezTo>
                    <a:pt x="936" y="390"/>
                    <a:pt x="936" y="390"/>
                    <a:pt x="936" y="390"/>
                  </a:cubicBezTo>
                  <a:cubicBezTo>
                    <a:pt x="813" y="167"/>
                    <a:pt x="813" y="167"/>
                    <a:pt x="813" y="167"/>
                  </a:cubicBezTo>
                  <a:cubicBezTo>
                    <a:pt x="813" y="167"/>
                    <a:pt x="722" y="0"/>
                    <a:pt x="55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2" name="Freeform 8">
              <a:extLst>
                <a:ext uri="{FF2B5EF4-FFF2-40B4-BE49-F238E27FC236}">
                  <a16:creationId xmlns:a16="http://schemas.microsoft.com/office/drawing/2014/main" id="{0ECA0864-81E7-4C62-B6AE-9D8684067629}"/>
                </a:ext>
              </a:extLst>
            </p:cNvPr>
            <p:cNvSpPr>
              <a:spLocks/>
            </p:cNvSpPr>
            <p:nvPr/>
          </p:nvSpPr>
          <p:spPr bwMode="auto">
            <a:xfrm rot="5400000">
              <a:off x="-36608" y="4546636"/>
              <a:ext cx="1738844" cy="1665630"/>
            </a:xfrm>
            <a:custGeom>
              <a:avLst/>
              <a:gdLst>
                <a:gd name="T0" fmla="*/ 1056 w 1148"/>
                <a:gd name="T1" fmla="*/ 491 h 1098"/>
                <a:gd name="T2" fmla="*/ 877 w 1148"/>
                <a:gd name="T3" fmla="*/ 166 h 1098"/>
                <a:gd name="T4" fmla="*/ 675 w 1148"/>
                <a:gd name="T5" fmla="*/ 155 h 1098"/>
                <a:gd name="T6" fmla="*/ 0 w 1148"/>
                <a:gd name="T7" fmla="*/ 1098 h 1098"/>
                <a:gd name="T8" fmla="*/ 332 w 1148"/>
                <a:gd name="T9" fmla="*/ 1098 h 1098"/>
                <a:gd name="T10" fmla="*/ 981 w 1148"/>
                <a:gd name="T11" fmla="*/ 748 h 1098"/>
                <a:gd name="T12" fmla="*/ 1056 w 1148"/>
                <a:gd name="T13" fmla="*/ 491 h 1098"/>
              </a:gdLst>
              <a:ahLst/>
              <a:cxnLst>
                <a:cxn ang="0">
                  <a:pos x="T0" y="T1"/>
                </a:cxn>
                <a:cxn ang="0">
                  <a:pos x="T2" y="T3"/>
                </a:cxn>
                <a:cxn ang="0">
                  <a:pos x="T4" y="T5"/>
                </a:cxn>
                <a:cxn ang="0">
                  <a:pos x="T6" y="T7"/>
                </a:cxn>
                <a:cxn ang="0">
                  <a:pos x="T8" y="T9"/>
                </a:cxn>
                <a:cxn ang="0">
                  <a:pos x="T10" y="T11"/>
                </a:cxn>
                <a:cxn ang="0">
                  <a:pos x="T12" y="T13"/>
                </a:cxn>
              </a:cxnLst>
              <a:rect l="0" t="0" r="r" b="b"/>
              <a:pathLst>
                <a:path w="1148" h="1098">
                  <a:moveTo>
                    <a:pt x="1056" y="491"/>
                  </a:moveTo>
                  <a:cubicBezTo>
                    <a:pt x="877" y="166"/>
                    <a:pt x="877" y="166"/>
                    <a:pt x="877" y="166"/>
                  </a:cubicBezTo>
                  <a:cubicBezTo>
                    <a:pt x="877" y="166"/>
                    <a:pt x="786" y="0"/>
                    <a:pt x="675" y="155"/>
                  </a:cubicBezTo>
                  <a:cubicBezTo>
                    <a:pt x="0" y="1098"/>
                    <a:pt x="0" y="1098"/>
                    <a:pt x="0" y="1098"/>
                  </a:cubicBezTo>
                  <a:cubicBezTo>
                    <a:pt x="332" y="1098"/>
                    <a:pt x="332" y="1098"/>
                    <a:pt x="332" y="1098"/>
                  </a:cubicBezTo>
                  <a:cubicBezTo>
                    <a:pt x="981" y="748"/>
                    <a:pt x="981" y="748"/>
                    <a:pt x="981" y="748"/>
                  </a:cubicBezTo>
                  <a:cubicBezTo>
                    <a:pt x="981" y="748"/>
                    <a:pt x="1148" y="658"/>
                    <a:pt x="1056" y="4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795360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02AC-EAD9-4CE8-A309-319CDB8B2E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86F573-62A2-4F1F-9A73-33200EF20E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19B58-81E9-4B0E-B6C5-EDDF808E744F}"/>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786562A2-6F9A-442B-8EEA-878B9610B6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ACC8BE-BB51-4053-B934-EA6A38EC2F20}"/>
              </a:ext>
            </a:extLst>
          </p:cNvPr>
          <p:cNvSpPr>
            <a:spLocks noGrp="1"/>
          </p:cNvSpPr>
          <p:nvPr>
            <p:ph type="sldNum" sz="quarter" idx="12"/>
          </p:nvPr>
        </p:nvSpPr>
        <p:spPr/>
        <p:txBody>
          <a:bodyPr/>
          <a:lstStyle/>
          <a:p>
            <a:fld id="{055EDEFB-8961-4435-B17E-C5439ECDC533}" type="slidenum">
              <a:rPr lang="en-US" smtClean="0"/>
              <a:t>‹#›</a:t>
            </a:fld>
            <a:endParaRPr lang="en-US" dirty="0"/>
          </a:p>
        </p:txBody>
      </p:sp>
      <p:sp>
        <p:nvSpPr>
          <p:cNvPr id="8" name="AutoShape 3">
            <a:extLst>
              <a:ext uri="{FF2B5EF4-FFF2-40B4-BE49-F238E27FC236}">
                <a16:creationId xmlns:a16="http://schemas.microsoft.com/office/drawing/2014/main" id="{AEFE053A-E854-493D-BFD0-E82C39C99C01}"/>
              </a:ext>
            </a:extLst>
          </p:cNvPr>
          <p:cNvSpPr>
            <a:spLocks noChangeAspect="1" noChangeArrowheads="1" noTextEdit="1"/>
          </p:cNvSpPr>
          <p:nvPr/>
        </p:nvSpPr>
        <p:spPr bwMode="auto">
          <a:xfrm rot="5400000">
            <a:off x="-553812" y="5061807"/>
            <a:ext cx="2377437" cy="126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nvGrpSpPr>
          <p:cNvPr id="13" name="Group 12">
            <a:extLst>
              <a:ext uri="{FF2B5EF4-FFF2-40B4-BE49-F238E27FC236}">
                <a16:creationId xmlns:a16="http://schemas.microsoft.com/office/drawing/2014/main" id="{ED444389-9C72-4424-B46F-1B198075C204}"/>
              </a:ext>
            </a:extLst>
          </p:cNvPr>
          <p:cNvGrpSpPr/>
          <p:nvPr userDrawn="1"/>
        </p:nvGrpSpPr>
        <p:grpSpPr>
          <a:xfrm>
            <a:off x="-1" y="4510029"/>
            <a:ext cx="1302608" cy="2377438"/>
            <a:chOff x="-1" y="4510029"/>
            <a:chExt cx="1736810" cy="2377438"/>
          </a:xfrm>
          <a:solidFill>
            <a:srgbClr val="B2B5B6"/>
          </a:solidFill>
        </p:grpSpPr>
        <p:sp>
          <p:nvSpPr>
            <p:cNvPr id="9" name="Freeform 5">
              <a:extLst>
                <a:ext uri="{FF2B5EF4-FFF2-40B4-BE49-F238E27FC236}">
                  <a16:creationId xmlns:a16="http://schemas.microsoft.com/office/drawing/2014/main" id="{F26E199D-8363-4F26-B065-358656CC863E}"/>
                </a:ext>
              </a:extLst>
            </p:cNvPr>
            <p:cNvSpPr>
              <a:spLocks/>
            </p:cNvSpPr>
            <p:nvPr/>
          </p:nvSpPr>
          <p:spPr bwMode="auto">
            <a:xfrm rot="5400000">
              <a:off x="197271" y="6171591"/>
              <a:ext cx="518603" cy="913147"/>
            </a:xfrm>
            <a:custGeom>
              <a:avLst/>
              <a:gdLst>
                <a:gd name="T0" fmla="*/ 342 w 342"/>
                <a:gd name="T1" fmla="*/ 0 h 602"/>
                <a:gd name="T2" fmla="*/ 167 w 342"/>
                <a:gd name="T3" fmla="*/ 94 h 602"/>
                <a:gd name="T4" fmla="*/ 91 w 342"/>
                <a:gd name="T5" fmla="*/ 351 h 602"/>
                <a:gd name="T6" fmla="*/ 229 w 342"/>
                <a:gd name="T7" fmla="*/ 602 h 602"/>
                <a:gd name="T8" fmla="*/ 342 w 342"/>
                <a:gd name="T9" fmla="*/ 602 h 602"/>
                <a:gd name="T10" fmla="*/ 342 w 342"/>
                <a:gd name="T11" fmla="*/ 0 h 602"/>
              </a:gdLst>
              <a:ahLst/>
              <a:cxnLst>
                <a:cxn ang="0">
                  <a:pos x="T0" y="T1"/>
                </a:cxn>
                <a:cxn ang="0">
                  <a:pos x="T2" y="T3"/>
                </a:cxn>
                <a:cxn ang="0">
                  <a:pos x="T4" y="T5"/>
                </a:cxn>
                <a:cxn ang="0">
                  <a:pos x="T6" y="T7"/>
                </a:cxn>
                <a:cxn ang="0">
                  <a:pos x="T8" y="T9"/>
                </a:cxn>
                <a:cxn ang="0">
                  <a:pos x="T10" y="T11"/>
                </a:cxn>
              </a:cxnLst>
              <a:rect l="0" t="0" r="r" b="b"/>
              <a:pathLst>
                <a:path w="342" h="602">
                  <a:moveTo>
                    <a:pt x="342" y="0"/>
                  </a:moveTo>
                  <a:cubicBezTo>
                    <a:pt x="167" y="94"/>
                    <a:pt x="167" y="94"/>
                    <a:pt x="167" y="94"/>
                  </a:cubicBezTo>
                  <a:cubicBezTo>
                    <a:pt x="167" y="94"/>
                    <a:pt x="0" y="185"/>
                    <a:pt x="91" y="351"/>
                  </a:cubicBezTo>
                  <a:cubicBezTo>
                    <a:pt x="229" y="602"/>
                    <a:pt x="229" y="602"/>
                    <a:pt x="229" y="602"/>
                  </a:cubicBezTo>
                  <a:cubicBezTo>
                    <a:pt x="342" y="602"/>
                    <a:pt x="342" y="602"/>
                    <a:pt x="342" y="602"/>
                  </a:cubicBezTo>
                  <a:lnTo>
                    <a:pt x="3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6">
              <a:extLst>
                <a:ext uri="{FF2B5EF4-FFF2-40B4-BE49-F238E27FC236}">
                  <a16:creationId xmlns:a16="http://schemas.microsoft.com/office/drawing/2014/main" id="{D4BB0525-C8F9-41F6-AC33-385625D2EA21}"/>
                </a:ext>
              </a:extLst>
            </p:cNvPr>
            <p:cNvSpPr>
              <a:spLocks/>
            </p:cNvSpPr>
            <p:nvPr/>
          </p:nvSpPr>
          <p:spPr bwMode="auto">
            <a:xfrm rot="5400000">
              <a:off x="659946" y="5810603"/>
              <a:ext cx="1126690" cy="1027037"/>
            </a:xfrm>
            <a:custGeom>
              <a:avLst/>
              <a:gdLst>
                <a:gd name="T0" fmla="*/ 92 w 743"/>
                <a:gd name="T1" fmla="*/ 166 h 677"/>
                <a:gd name="T2" fmla="*/ 281 w 743"/>
                <a:gd name="T3" fmla="*/ 511 h 677"/>
                <a:gd name="T4" fmla="*/ 540 w 743"/>
                <a:gd name="T5" fmla="*/ 587 h 677"/>
                <a:gd name="T6" fmla="*/ 743 w 743"/>
                <a:gd name="T7" fmla="*/ 477 h 677"/>
                <a:gd name="T8" fmla="*/ 743 w 743"/>
                <a:gd name="T9" fmla="*/ 125 h 677"/>
                <a:gd name="T10" fmla="*/ 187 w 743"/>
                <a:gd name="T11" fmla="*/ 32 h 677"/>
                <a:gd name="T12" fmla="*/ 92 w 743"/>
                <a:gd name="T13" fmla="*/ 166 h 677"/>
              </a:gdLst>
              <a:ahLst/>
              <a:cxnLst>
                <a:cxn ang="0">
                  <a:pos x="T0" y="T1"/>
                </a:cxn>
                <a:cxn ang="0">
                  <a:pos x="T2" y="T3"/>
                </a:cxn>
                <a:cxn ang="0">
                  <a:pos x="T4" y="T5"/>
                </a:cxn>
                <a:cxn ang="0">
                  <a:pos x="T6" y="T7"/>
                </a:cxn>
                <a:cxn ang="0">
                  <a:pos x="T8" y="T9"/>
                </a:cxn>
                <a:cxn ang="0">
                  <a:pos x="T10" y="T11"/>
                </a:cxn>
                <a:cxn ang="0">
                  <a:pos x="T12" y="T13"/>
                </a:cxn>
              </a:cxnLst>
              <a:rect l="0" t="0" r="r" b="b"/>
              <a:pathLst>
                <a:path w="743" h="677">
                  <a:moveTo>
                    <a:pt x="92" y="166"/>
                  </a:moveTo>
                  <a:cubicBezTo>
                    <a:pt x="281" y="511"/>
                    <a:pt x="281" y="511"/>
                    <a:pt x="281" y="511"/>
                  </a:cubicBezTo>
                  <a:cubicBezTo>
                    <a:pt x="281" y="511"/>
                    <a:pt x="373" y="677"/>
                    <a:pt x="540" y="587"/>
                  </a:cubicBezTo>
                  <a:cubicBezTo>
                    <a:pt x="743" y="477"/>
                    <a:pt x="743" y="477"/>
                    <a:pt x="743" y="477"/>
                  </a:cubicBezTo>
                  <a:cubicBezTo>
                    <a:pt x="743" y="125"/>
                    <a:pt x="743" y="125"/>
                    <a:pt x="743" y="125"/>
                  </a:cubicBezTo>
                  <a:cubicBezTo>
                    <a:pt x="187" y="32"/>
                    <a:pt x="187" y="32"/>
                    <a:pt x="187" y="32"/>
                  </a:cubicBezTo>
                  <a:cubicBezTo>
                    <a:pt x="187" y="32"/>
                    <a:pt x="0" y="0"/>
                    <a:pt x="92"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7">
              <a:extLst>
                <a:ext uri="{FF2B5EF4-FFF2-40B4-BE49-F238E27FC236}">
                  <a16:creationId xmlns:a16="http://schemas.microsoft.com/office/drawing/2014/main" id="{27AC296B-9FEF-4E71-9826-F44B2901DDBE}"/>
                </a:ext>
              </a:extLst>
            </p:cNvPr>
            <p:cNvSpPr>
              <a:spLocks/>
            </p:cNvSpPr>
            <p:nvPr/>
          </p:nvSpPr>
          <p:spPr bwMode="auto">
            <a:xfrm rot="5400000">
              <a:off x="-413358" y="5610788"/>
              <a:ext cx="1418531" cy="591817"/>
            </a:xfrm>
            <a:custGeom>
              <a:avLst/>
              <a:gdLst>
                <a:gd name="T0" fmla="*/ 555 w 936"/>
                <a:gd name="T1" fmla="*/ 91 h 390"/>
                <a:gd name="T2" fmla="*/ 0 w 936"/>
                <a:gd name="T3" fmla="*/ 390 h 390"/>
                <a:gd name="T4" fmla="*/ 936 w 936"/>
                <a:gd name="T5" fmla="*/ 390 h 390"/>
                <a:gd name="T6" fmla="*/ 813 w 936"/>
                <a:gd name="T7" fmla="*/ 167 h 390"/>
                <a:gd name="T8" fmla="*/ 555 w 936"/>
                <a:gd name="T9" fmla="*/ 91 h 390"/>
              </a:gdLst>
              <a:ahLst/>
              <a:cxnLst>
                <a:cxn ang="0">
                  <a:pos x="T0" y="T1"/>
                </a:cxn>
                <a:cxn ang="0">
                  <a:pos x="T2" y="T3"/>
                </a:cxn>
                <a:cxn ang="0">
                  <a:pos x="T4" y="T5"/>
                </a:cxn>
                <a:cxn ang="0">
                  <a:pos x="T6" y="T7"/>
                </a:cxn>
                <a:cxn ang="0">
                  <a:pos x="T8" y="T9"/>
                </a:cxn>
              </a:cxnLst>
              <a:rect l="0" t="0" r="r" b="b"/>
              <a:pathLst>
                <a:path w="936" h="390">
                  <a:moveTo>
                    <a:pt x="555" y="91"/>
                  </a:moveTo>
                  <a:cubicBezTo>
                    <a:pt x="0" y="390"/>
                    <a:pt x="0" y="390"/>
                    <a:pt x="0" y="390"/>
                  </a:cubicBezTo>
                  <a:cubicBezTo>
                    <a:pt x="936" y="390"/>
                    <a:pt x="936" y="390"/>
                    <a:pt x="936" y="390"/>
                  </a:cubicBezTo>
                  <a:cubicBezTo>
                    <a:pt x="813" y="167"/>
                    <a:pt x="813" y="167"/>
                    <a:pt x="813" y="167"/>
                  </a:cubicBezTo>
                  <a:cubicBezTo>
                    <a:pt x="813" y="167"/>
                    <a:pt x="722" y="0"/>
                    <a:pt x="55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2" name="Freeform 8">
              <a:extLst>
                <a:ext uri="{FF2B5EF4-FFF2-40B4-BE49-F238E27FC236}">
                  <a16:creationId xmlns:a16="http://schemas.microsoft.com/office/drawing/2014/main" id="{0ECA0864-81E7-4C62-B6AE-9D8684067629}"/>
                </a:ext>
              </a:extLst>
            </p:cNvPr>
            <p:cNvSpPr>
              <a:spLocks/>
            </p:cNvSpPr>
            <p:nvPr/>
          </p:nvSpPr>
          <p:spPr bwMode="auto">
            <a:xfrm rot="5400000">
              <a:off x="-36608" y="4546636"/>
              <a:ext cx="1738844" cy="1665630"/>
            </a:xfrm>
            <a:custGeom>
              <a:avLst/>
              <a:gdLst>
                <a:gd name="T0" fmla="*/ 1056 w 1148"/>
                <a:gd name="T1" fmla="*/ 491 h 1098"/>
                <a:gd name="T2" fmla="*/ 877 w 1148"/>
                <a:gd name="T3" fmla="*/ 166 h 1098"/>
                <a:gd name="T4" fmla="*/ 675 w 1148"/>
                <a:gd name="T5" fmla="*/ 155 h 1098"/>
                <a:gd name="T6" fmla="*/ 0 w 1148"/>
                <a:gd name="T7" fmla="*/ 1098 h 1098"/>
                <a:gd name="T8" fmla="*/ 332 w 1148"/>
                <a:gd name="T9" fmla="*/ 1098 h 1098"/>
                <a:gd name="T10" fmla="*/ 981 w 1148"/>
                <a:gd name="T11" fmla="*/ 748 h 1098"/>
                <a:gd name="T12" fmla="*/ 1056 w 1148"/>
                <a:gd name="T13" fmla="*/ 491 h 1098"/>
              </a:gdLst>
              <a:ahLst/>
              <a:cxnLst>
                <a:cxn ang="0">
                  <a:pos x="T0" y="T1"/>
                </a:cxn>
                <a:cxn ang="0">
                  <a:pos x="T2" y="T3"/>
                </a:cxn>
                <a:cxn ang="0">
                  <a:pos x="T4" y="T5"/>
                </a:cxn>
                <a:cxn ang="0">
                  <a:pos x="T6" y="T7"/>
                </a:cxn>
                <a:cxn ang="0">
                  <a:pos x="T8" y="T9"/>
                </a:cxn>
                <a:cxn ang="0">
                  <a:pos x="T10" y="T11"/>
                </a:cxn>
                <a:cxn ang="0">
                  <a:pos x="T12" y="T13"/>
                </a:cxn>
              </a:cxnLst>
              <a:rect l="0" t="0" r="r" b="b"/>
              <a:pathLst>
                <a:path w="1148" h="1098">
                  <a:moveTo>
                    <a:pt x="1056" y="491"/>
                  </a:moveTo>
                  <a:cubicBezTo>
                    <a:pt x="877" y="166"/>
                    <a:pt x="877" y="166"/>
                    <a:pt x="877" y="166"/>
                  </a:cubicBezTo>
                  <a:cubicBezTo>
                    <a:pt x="877" y="166"/>
                    <a:pt x="786" y="0"/>
                    <a:pt x="675" y="155"/>
                  </a:cubicBezTo>
                  <a:cubicBezTo>
                    <a:pt x="0" y="1098"/>
                    <a:pt x="0" y="1098"/>
                    <a:pt x="0" y="1098"/>
                  </a:cubicBezTo>
                  <a:cubicBezTo>
                    <a:pt x="332" y="1098"/>
                    <a:pt x="332" y="1098"/>
                    <a:pt x="332" y="1098"/>
                  </a:cubicBezTo>
                  <a:cubicBezTo>
                    <a:pt x="981" y="748"/>
                    <a:pt x="981" y="748"/>
                    <a:pt x="981" y="748"/>
                  </a:cubicBezTo>
                  <a:cubicBezTo>
                    <a:pt x="981" y="748"/>
                    <a:pt x="1148" y="658"/>
                    <a:pt x="1056" y="4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855530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34873934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02AC-EAD9-4CE8-A309-319CDB8B2E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86F573-62A2-4F1F-9A73-33200EF20E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19B58-81E9-4B0E-B6C5-EDDF808E744F}"/>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786562A2-6F9A-442B-8EEA-878B9610B6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ACC8BE-BB51-4053-B934-EA6A38EC2F20}"/>
              </a:ext>
            </a:extLst>
          </p:cNvPr>
          <p:cNvSpPr>
            <a:spLocks noGrp="1"/>
          </p:cNvSpPr>
          <p:nvPr>
            <p:ph type="sldNum" sz="quarter" idx="12"/>
          </p:nvPr>
        </p:nvSpPr>
        <p:spPr/>
        <p:txBody>
          <a:bodyPr/>
          <a:lstStyle/>
          <a:p>
            <a:fld id="{055EDEFB-8961-4435-B17E-C5439ECDC533}" type="slidenum">
              <a:rPr lang="en-US" smtClean="0"/>
              <a:t>‹#›</a:t>
            </a:fld>
            <a:endParaRPr lang="en-US" dirty="0"/>
          </a:p>
        </p:txBody>
      </p:sp>
      <p:sp>
        <p:nvSpPr>
          <p:cNvPr id="8" name="AutoShape 3">
            <a:extLst>
              <a:ext uri="{FF2B5EF4-FFF2-40B4-BE49-F238E27FC236}">
                <a16:creationId xmlns:a16="http://schemas.microsoft.com/office/drawing/2014/main" id="{AEFE053A-E854-493D-BFD0-E82C39C99C01}"/>
              </a:ext>
            </a:extLst>
          </p:cNvPr>
          <p:cNvSpPr>
            <a:spLocks noChangeAspect="1" noChangeArrowheads="1" noTextEdit="1"/>
          </p:cNvSpPr>
          <p:nvPr/>
        </p:nvSpPr>
        <p:spPr bwMode="auto">
          <a:xfrm rot="5400000">
            <a:off x="-553812" y="5061807"/>
            <a:ext cx="2377437" cy="126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nvGrpSpPr>
          <p:cNvPr id="13" name="Group 12">
            <a:extLst>
              <a:ext uri="{FF2B5EF4-FFF2-40B4-BE49-F238E27FC236}">
                <a16:creationId xmlns:a16="http://schemas.microsoft.com/office/drawing/2014/main" id="{ED444389-9C72-4424-B46F-1B198075C204}"/>
              </a:ext>
            </a:extLst>
          </p:cNvPr>
          <p:cNvGrpSpPr/>
          <p:nvPr userDrawn="1"/>
        </p:nvGrpSpPr>
        <p:grpSpPr>
          <a:xfrm>
            <a:off x="-1" y="4510029"/>
            <a:ext cx="1302608" cy="2377438"/>
            <a:chOff x="-1" y="4510029"/>
            <a:chExt cx="1736810" cy="2377438"/>
          </a:xfrm>
          <a:solidFill>
            <a:schemeClr val="accent4"/>
          </a:solidFill>
        </p:grpSpPr>
        <p:sp>
          <p:nvSpPr>
            <p:cNvPr id="9" name="Freeform 5">
              <a:extLst>
                <a:ext uri="{FF2B5EF4-FFF2-40B4-BE49-F238E27FC236}">
                  <a16:creationId xmlns:a16="http://schemas.microsoft.com/office/drawing/2014/main" id="{F26E199D-8363-4F26-B065-358656CC863E}"/>
                </a:ext>
              </a:extLst>
            </p:cNvPr>
            <p:cNvSpPr>
              <a:spLocks/>
            </p:cNvSpPr>
            <p:nvPr/>
          </p:nvSpPr>
          <p:spPr bwMode="auto">
            <a:xfrm rot="5400000">
              <a:off x="197271" y="6171591"/>
              <a:ext cx="518603" cy="913147"/>
            </a:xfrm>
            <a:custGeom>
              <a:avLst/>
              <a:gdLst>
                <a:gd name="T0" fmla="*/ 342 w 342"/>
                <a:gd name="T1" fmla="*/ 0 h 602"/>
                <a:gd name="T2" fmla="*/ 167 w 342"/>
                <a:gd name="T3" fmla="*/ 94 h 602"/>
                <a:gd name="T4" fmla="*/ 91 w 342"/>
                <a:gd name="T5" fmla="*/ 351 h 602"/>
                <a:gd name="T6" fmla="*/ 229 w 342"/>
                <a:gd name="T7" fmla="*/ 602 h 602"/>
                <a:gd name="T8" fmla="*/ 342 w 342"/>
                <a:gd name="T9" fmla="*/ 602 h 602"/>
                <a:gd name="T10" fmla="*/ 342 w 342"/>
                <a:gd name="T11" fmla="*/ 0 h 602"/>
              </a:gdLst>
              <a:ahLst/>
              <a:cxnLst>
                <a:cxn ang="0">
                  <a:pos x="T0" y="T1"/>
                </a:cxn>
                <a:cxn ang="0">
                  <a:pos x="T2" y="T3"/>
                </a:cxn>
                <a:cxn ang="0">
                  <a:pos x="T4" y="T5"/>
                </a:cxn>
                <a:cxn ang="0">
                  <a:pos x="T6" y="T7"/>
                </a:cxn>
                <a:cxn ang="0">
                  <a:pos x="T8" y="T9"/>
                </a:cxn>
                <a:cxn ang="0">
                  <a:pos x="T10" y="T11"/>
                </a:cxn>
              </a:cxnLst>
              <a:rect l="0" t="0" r="r" b="b"/>
              <a:pathLst>
                <a:path w="342" h="602">
                  <a:moveTo>
                    <a:pt x="342" y="0"/>
                  </a:moveTo>
                  <a:cubicBezTo>
                    <a:pt x="167" y="94"/>
                    <a:pt x="167" y="94"/>
                    <a:pt x="167" y="94"/>
                  </a:cubicBezTo>
                  <a:cubicBezTo>
                    <a:pt x="167" y="94"/>
                    <a:pt x="0" y="185"/>
                    <a:pt x="91" y="351"/>
                  </a:cubicBezTo>
                  <a:cubicBezTo>
                    <a:pt x="229" y="602"/>
                    <a:pt x="229" y="602"/>
                    <a:pt x="229" y="602"/>
                  </a:cubicBezTo>
                  <a:cubicBezTo>
                    <a:pt x="342" y="602"/>
                    <a:pt x="342" y="602"/>
                    <a:pt x="342" y="602"/>
                  </a:cubicBezTo>
                  <a:lnTo>
                    <a:pt x="3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6">
              <a:extLst>
                <a:ext uri="{FF2B5EF4-FFF2-40B4-BE49-F238E27FC236}">
                  <a16:creationId xmlns:a16="http://schemas.microsoft.com/office/drawing/2014/main" id="{D4BB0525-C8F9-41F6-AC33-385625D2EA21}"/>
                </a:ext>
              </a:extLst>
            </p:cNvPr>
            <p:cNvSpPr>
              <a:spLocks/>
            </p:cNvSpPr>
            <p:nvPr/>
          </p:nvSpPr>
          <p:spPr bwMode="auto">
            <a:xfrm rot="5400000">
              <a:off x="659946" y="5810603"/>
              <a:ext cx="1126690" cy="1027037"/>
            </a:xfrm>
            <a:custGeom>
              <a:avLst/>
              <a:gdLst>
                <a:gd name="T0" fmla="*/ 92 w 743"/>
                <a:gd name="T1" fmla="*/ 166 h 677"/>
                <a:gd name="T2" fmla="*/ 281 w 743"/>
                <a:gd name="T3" fmla="*/ 511 h 677"/>
                <a:gd name="T4" fmla="*/ 540 w 743"/>
                <a:gd name="T5" fmla="*/ 587 h 677"/>
                <a:gd name="T6" fmla="*/ 743 w 743"/>
                <a:gd name="T7" fmla="*/ 477 h 677"/>
                <a:gd name="T8" fmla="*/ 743 w 743"/>
                <a:gd name="T9" fmla="*/ 125 h 677"/>
                <a:gd name="T10" fmla="*/ 187 w 743"/>
                <a:gd name="T11" fmla="*/ 32 h 677"/>
                <a:gd name="T12" fmla="*/ 92 w 743"/>
                <a:gd name="T13" fmla="*/ 166 h 677"/>
              </a:gdLst>
              <a:ahLst/>
              <a:cxnLst>
                <a:cxn ang="0">
                  <a:pos x="T0" y="T1"/>
                </a:cxn>
                <a:cxn ang="0">
                  <a:pos x="T2" y="T3"/>
                </a:cxn>
                <a:cxn ang="0">
                  <a:pos x="T4" y="T5"/>
                </a:cxn>
                <a:cxn ang="0">
                  <a:pos x="T6" y="T7"/>
                </a:cxn>
                <a:cxn ang="0">
                  <a:pos x="T8" y="T9"/>
                </a:cxn>
                <a:cxn ang="0">
                  <a:pos x="T10" y="T11"/>
                </a:cxn>
                <a:cxn ang="0">
                  <a:pos x="T12" y="T13"/>
                </a:cxn>
              </a:cxnLst>
              <a:rect l="0" t="0" r="r" b="b"/>
              <a:pathLst>
                <a:path w="743" h="677">
                  <a:moveTo>
                    <a:pt x="92" y="166"/>
                  </a:moveTo>
                  <a:cubicBezTo>
                    <a:pt x="281" y="511"/>
                    <a:pt x="281" y="511"/>
                    <a:pt x="281" y="511"/>
                  </a:cubicBezTo>
                  <a:cubicBezTo>
                    <a:pt x="281" y="511"/>
                    <a:pt x="373" y="677"/>
                    <a:pt x="540" y="587"/>
                  </a:cubicBezTo>
                  <a:cubicBezTo>
                    <a:pt x="743" y="477"/>
                    <a:pt x="743" y="477"/>
                    <a:pt x="743" y="477"/>
                  </a:cubicBezTo>
                  <a:cubicBezTo>
                    <a:pt x="743" y="125"/>
                    <a:pt x="743" y="125"/>
                    <a:pt x="743" y="125"/>
                  </a:cubicBezTo>
                  <a:cubicBezTo>
                    <a:pt x="187" y="32"/>
                    <a:pt x="187" y="32"/>
                    <a:pt x="187" y="32"/>
                  </a:cubicBezTo>
                  <a:cubicBezTo>
                    <a:pt x="187" y="32"/>
                    <a:pt x="0" y="0"/>
                    <a:pt x="92"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7">
              <a:extLst>
                <a:ext uri="{FF2B5EF4-FFF2-40B4-BE49-F238E27FC236}">
                  <a16:creationId xmlns:a16="http://schemas.microsoft.com/office/drawing/2014/main" id="{27AC296B-9FEF-4E71-9826-F44B2901DDBE}"/>
                </a:ext>
              </a:extLst>
            </p:cNvPr>
            <p:cNvSpPr>
              <a:spLocks/>
            </p:cNvSpPr>
            <p:nvPr/>
          </p:nvSpPr>
          <p:spPr bwMode="auto">
            <a:xfrm rot="5400000">
              <a:off x="-413358" y="5610788"/>
              <a:ext cx="1418531" cy="591817"/>
            </a:xfrm>
            <a:custGeom>
              <a:avLst/>
              <a:gdLst>
                <a:gd name="T0" fmla="*/ 555 w 936"/>
                <a:gd name="T1" fmla="*/ 91 h 390"/>
                <a:gd name="T2" fmla="*/ 0 w 936"/>
                <a:gd name="T3" fmla="*/ 390 h 390"/>
                <a:gd name="T4" fmla="*/ 936 w 936"/>
                <a:gd name="T5" fmla="*/ 390 h 390"/>
                <a:gd name="T6" fmla="*/ 813 w 936"/>
                <a:gd name="T7" fmla="*/ 167 h 390"/>
                <a:gd name="T8" fmla="*/ 555 w 936"/>
                <a:gd name="T9" fmla="*/ 91 h 390"/>
              </a:gdLst>
              <a:ahLst/>
              <a:cxnLst>
                <a:cxn ang="0">
                  <a:pos x="T0" y="T1"/>
                </a:cxn>
                <a:cxn ang="0">
                  <a:pos x="T2" y="T3"/>
                </a:cxn>
                <a:cxn ang="0">
                  <a:pos x="T4" y="T5"/>
                </a:cxn>
                <a:cxn ang="0">
                  <a:pos x="T6" y="T7"/>
                </a:cxn>
                <a:cxn ang="0">
                  <a:pos x="T8" y="T9"/>
                </a:cxn>
              </a:cxnLst>
              <a:rect l="0" t="0" r="r" b="b"/>
              <a:pathLst>
                <a:path w="936" h="390">
                  <a:moveTo>
                    <a:pt x="555" y="91"/>
                  </a:moveTo>
                  <a:cubicBezTo>
                    <a:pt x="0" y="390"/>
                    <a:pt x="0" y="390"/>
                    <a:pt x="0" y="390"/>
                  </a:cubicBezTo>
                  <a:cubicBezTo>
                    <a:pt x="936" y="390"/>
                    <a:pt x="936" y="390"/>
                    <a:pt x="936" y="390"/>
                  </a:cubicBezTo>
                  <a:cubicBezTo>
                    <a:pt x="813" y="167"/>
                    <a:pt x="813" y="167"/>
                    <a:pt x="813" y="167"/>
                  </a:cubicBezTo>
                  <a:cubicBezTo>
                    <a:pt x="813" y="167"/>
                    <a:pt x="722" y="0"/>
                    <a:pt x="55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2" name="Freeform 8">
              <a:extLst>
                <a:ext uri="{FF2B5EF4-FFF2-40B4-BE49-F238E27FC236}">
                  <a16:creationId xmlns:a16="http://schemas.microsoft.com/office/drawing/2014/main" id="{0ECA0864-81E7-4C62-B6AE-9D8684067629}"/>
                </a:ext>
              </a:extLst>
            </p:cNvPr>
            <p:cNvSpPr>
              <a:spLocks/>
            </p:cNvSpPr>
            <p:nvPr/>
          </p:nvSpPr>
          <p:spPr bwMode="auto">
            <a:xfrm rot="5400000">
              <a:off x="-36608" y="4546636"/>
              <a:ext cx="1738844" cy="1665630"/>
            </a:xfrm>
            <a:custGeom>
              <a:avLst/>
              <a:gdLst>
                <a:gd name="T0" fmla="*/ 1056 w 1148"/>
                <a:gd name="T1" fmla="*/ 491 h 1098"/>
                <a:gd name="T2" fmla="*/ 877 w 1148"/>
                <a:gd name="T3" fmla="*/ 166 h 1098"/>
                <a:gd name="T4" fmla="*/ 675 w 1148"/>
                <a:gd name="T5" fmla="*/ 155 h 1098"/>
                <a:gd name="T6" fmla="*/ 0 w 1148"/>
                <a:gd name="T7" fmla="*/ 1098 h 1098"/>
                <a:gd name="T8" fmla="*/ 332 w 1148"/>
                <a:gd name="T9" fmla="*/ 1098 h 1098"/>
                <a:gd name="T10" fmla="*/ 981 w 1148"/>
                <a:gd name="T11" fmla="*/ 748 h 1098"/>
                <a:gd name="T12" fmla="*/ 1056 w 1148"/>
                <a:gd name="T13" fmla="*/ 491 h 1098"/>
              </a:gdLst>
              <a:ahLst/>
              <a:cxnLst>
                <a:cxn ang="0">
                  <a:pos x="T0" y="T1"/>
                </a:cxn>
                <a:cxn ang="0">
                  <a:pos x="T2" y="T3"/>
                </a:cxn>
                <a:cxn ang="0">
                  <a:pos x="T4" y="T5"/>
                </a:cxn>
                <a:cxn ang="0">
                  <a:pos x="T6" y="T7"/>
                </a:cxn>
                <a:cxn ang="0">
                  <a:pos x="T8" y="T9"/>
                </a:cxn>
                <a:cxn ang="0">
                  <a:pos x="T10" y="T11"/>
                </a:cxn>
                <a:cxn ang="0">
                  <a:pos x="T12" y="T13"/>
                </a:cxn>
              </a:cxnLst>
              <a:rect l="0" t="0" r="r" b="b"/>
              <a:pathLst>
                <a:path w="1148" h="1098">
                  <a:moveTo>
                    <a:pt x="1056" y="491"/>
                  </a:moveTo>
                  <a:cubicBezTo>
                    <a:pt x="877" y="166"/>
                    <a:pt x="877" y="166"/>
                    <a:pt x="877" y="166"/>
                  </a:cubicBezTo>
                  <a:cubicBezTo>
                    <a:pt x="877" y="166"/>
                    <a:pt x="786" y="0"/>
                    <a:pt x="675" y="155"/>
                  </a:cubicBezTo>
                  <a:cubicBezTo>
                    <a:pt x="0" y="1098"/>
                    <a:pt x="0" y="1098"/>
                    <a:pt x="0" y="1098"/>
                  </a:cubicBezTo>
                  <a:cubicBezTo>
                    <a:pt x="332" y="1098"/>
                    <a:pt x="332" y="1098"/>
                    <a:pt x="332" y="1098"/>
                  </a:cubicBezTo>
                  <a:cubicBezTo>
                    <a:pt x="981" y="748"/>
                    <a:pt x="981" y="748"/>
                    <a:pt x="981" y="748"/>
                  </a:cubicBezTo>
                  <a:cubicBezTo>
                    <a:pt x="981" y="748"/>
                    <a:pt x="1148" y="658"/>
                    <a:pt x="1056" y="4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36662034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939595-CB05-43BC-8D1C-DAF01352C146}"/>
              </a:ext>
            </a:extLst>
          </p:cNvPr>
          <p:cNvGrpSpPr>
            <a:grpSpLocks noChangeAspect="1"/>
          </p:cNvGrpSpPr>
          <p:nvPr userDrawn="1"/>
        </p:nvGrpSpPr>
        <p:grpSpPr bwMode="auto">
          <a:xfrm>
            <a:off x="7207962" y="5019676"/>
            <a:ext cx="1936038" cy="1838325"/>
            <a:chOff x="3428" y="2661"/>
            <a:chExt cx="2338" cy="1665"/>
          </a:xfrm>
        </p:grpSpPr>
        <p:sp>
          <p:nvSpPr>
            <p:cNvPr id="15" name="AutoShape 3">
              <a:extLst>
                <a:ext uri="{FF2B5EF4-FFF2-40B4-BE49-F238E27FC236}">
                  <a16:creationId xmlns:a16="http://schemas.microsoft.com/office/drawing/2014/main" id="{A5511238-E00C-49FA-8408-A7E3EF73798C}"/>
                </a:ext>
              </a:extLst>
            </p:cNvPr>
            <p:cNvSpPr>
              <a:spLocks noChangeAspect="1" noChangeArrowheads="1" noTextEdit="1"/>
            </p:cNvSpPr>
            <p:nvPr/>
          </p:nvSpPr>
          <p:spPr bwMode="auto">
            <a:xfrm>
              <a:off x="3428" y="2661"/>
              <a:ext cx="2338" cy="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6" name="Freeform 5">
              <a:extLst>
                <a:ext uri="{FF2B5EF4-FFF2-40B4-BE49-F238E27FC236}">
                  <a16:creationId xmlns:a16="http://schemas.microsoft.com/office/drawing/2014/main" id="{08CCBEC6-9FC9-4E57-B461-FC6771C9B59B}"/>
                </a:ext>
              </a:extLst>
            </p:cNvPr>
            <p:cNvSpPr>
              <a:spLocks/>
            </p:cNvSpPr>
            <p:nvPr/>
          </p:nvSpPr>
          <p:spPr bwMode="auto">
            <a:xfrm>
              <a:off x="5258" y="3428"/>
              <a:ext cx="510" cy="898"/>
            </a:xfrm>
            <a:custGeom>
              <a:avLst/>
              <a:gdLst>
                <a:gd name="T0" fmla="*/ 342 w 342"/>
                <a:gd name="T1" fmla="*/ 0 h 602"/>
                <a:gd name="T2" fmla="*/ 167 w 342"/>
                <a:gd name="T3" fmla="*/ 94 h 602"/>
                <a:gd name="T4" fmla="*/ 91 w 342"/>
                <a:gd name="T5" fmla="*/ 351 h 602"/>
                <a:gd name="T6" fmla="*/ 229 w 342"/>
                <a:gd name="T7" fmla="*/ 602 h 602"/>
                <a:gd name="T8" fmla="*/ 342 w 342"/>
                <a:gd name="T9" fmla="*/ 602 h 602"/>
                <a:gd name="T10" fmla="*/ 342 w 342"/>
                <a:gd name="T11" fmla="*/ 0 h 602"/>
              </a:gdLst>
              <a:ahLst/>
              <a:cxnLst>
                <a:cxn ang="0">
                  <a:pos x="T0" y="T1"/>
                </a:cxn>
                <a:cxn ang="0">
                  <a:pos x="T2" y="T3"/>
                </a:cxn>
                <a:cxn ang="0">
                  <a:pos x="T4" y="T5"/>
                </a:cxn>
                <a:cxn ang="0">
                  <a:pos x="T6" y="T7"/>
                </a:cxn>
                <a:cxn ang="0">
                  <a:pos x="T8" y="T9"/>
                </a:cxn>
                <a:cxn ang="0">
                  <a:pos x="T10" y="T11"/>
                </a:cxn>
              </a:cxnLst>
              <a:rect l="0" t="0" r="r" b="b"/>
              <a:pathLst>
                <a:path w="342" h="602">
                  <a:moveTo>
                    <a:pt x="342" y="0"/>
                  </a:moveTo>
                  <a:cubicBezTo>
                    <a:pt x="167" y="94"/>
                    <a:pt x="167" y="94"/>
                    <a:pt x="167" y="94"/>
                  </a:cubicBezTo>
                  <a:cubicBezTo>
                    <a:pt x="167" y="94"/>
                    <a:pt x="0" y="185"/>
                    <a:pt x="91" y="351"/>
                  </a:cubicBezTo>
                  <a:cubicBezTo>
                    <a:pt x="229" y="602"/>
                    <a:pt x="229" y="602"/>
                    <a:pt x="229" y="602"/>
                  </a:cubicBezTo>
                  <a:cubicBezTo>
                    <a:pt x="342" y="602"/>
                    <a:pt x="342" y="602"/>
                    <a:pt x="342" y="602"/>
                  </a:cubicBezTo>
                  <a:lnTo>
                    <a:pt x="342" y="0"/>
                  </a:ln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7" name="Freeform 6">
              <a:extLst>
                <a:ext uri="{FF2B5EF4-FFF2-40B4-BE49-F238E27FC236}">
                  <a16:creationId xmlns:a16="http://schemas.microsoft.com/office/drawing/2014/main" id="{B6141FF0-F10B-4147-B29E-898032EFE0E1}"/>
                </a:ext>
              </a:extLst>
            </p:cNvPr>
            <p:cNvSpPr>
              <a:spLocks/>
            </p:cNvSpPr>
            <p:nvPr/>
          </p:nvSpPr>
          <p:spPr bwMode="auto">
            <a:xfrm>
              <a:off x="4660" y="2618"/>
              <a:ext cx="1108" cy="1010"/>
            </a:xfrm>
            <a:custGeom>
              <a:avLst/>
              <a:gdLst>
                <a:gd name="T0" fmla="*/ 92 w 743"/>
                <a:gd name="T1" fmla="*/ 166 h 677"/>
                <a:gd name="T2" fmla="*/ 281 w 743"/>
                <a:gd name="T3" fmla="*/ 511 h 677"/>
                <a:gd name="T4" fmla="*/ 540 w 743"/>
                <a:gd name="T5" fmla="*/ 587 h 677"/>
                <a:gd name="T6" fmla="*/ 743 w 743"/>
                <a:gd name="T7" fmla="*/ 477 h 677"/>
                <a:gd name="T8" fmla="*/ 743 w 743"/>
                <a:gd name="T9" fmla="*/ 125 h 677"/>
                <a:gd name="T10" fmla="*/ 187 w 743"/>
                <a:gd name="T11" fmla="*/ 32 h 677"/>
                <a:gd name="T12" fmla="*/ 92 w 743"/>
                <a:gd name="T13" fmla="*/ 166 h 677"/>
              </a:gdLst>
              <a:ahLst/>
              <a:cxnLst>
                <a:cxn ang="0">
                  <a:pos x="T0" y="T1"/>
                </a:cxn>
                <a:cxn ang="0">
                  <a:pos x="T2" y="T3"/>
                </a:cxn>
                <a:cxn ang="0">
                  <a:pos x="T4" y="T5"/>
                </a:cxn>
                <a:cxn ang="0">
                  <a:pos x="T6" y="T7"/>
                </a:cxn>
                <a:cxn ang="0">
                  <a:pos x="T8" y="T9"/>
                </a:cxn>
                <a:cxn ang="0">
                  <a:pos x="T10" y="T11"/>
                </a:cxn>
                <a:cxn ang="0">
                  <a:pos x="T12" y="T13"/>
                </a:cxn>
              </a:cxnLst>
              <a:rect l="0" t="0" r="r" b="b"/>
              <a:pathLst>
                <a:path w="743" h="677">
                  <a:moveTo>
                    <a:pt x="92" y="166"/>
                  </a:moveTo>
                  <a:cubicBezTo>
                    <a:pt x="281" y="511"/>
                    <a:pt x="281" y="511"/>
                    <a:pt x="281" y="511"/>
                  </a:cubicBezTo>
                  <a:cubicBezTo>
                    <a:pt x="281" y="511"/>
                    <a:pt x="373" y="677"/>
                    <a:pt x="540" y="587"/>
                  </a:cubicBezTo>
                  <a:cubicBezTo>
                    <a:pt x="743" y="477"/>
                    <a:pt x="743" y="477"/>
                    <a:pt x="743" y="477"/>
                  </a:cubicBezTo>
                  <a:cubicBezTo>
                    <a:pt x="743" y="125"/>
                    <a:pt x="743" y="125"/>
                    <a:pt x="743" y="125"/>
                  </a:cubicBezTo>
                  <a:cubicBezTo>
                    <a:pt x="187" y="32"/>
                    <a:pt x="187" y="32"/>
                    <a:pt x="187" y="32"/>
                  </a:cubicBezTo>
                  <a:cubicBezTo>
                    <a:pt x="187" y="32"/>
                    <a:pt x="0" y="0"/>
                    <a:pt x="92" y="16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 name="Freeform 7">
              <a:extLst>
                <a:ext uri="{FF2B5EF4-FFF2-40B4-BE49-F238E27FC236}">
                  <a16:creationId xmlns:a16="http://schemas.microsoft.com/office/drawing/2014/main" id="{20ABCC1F-B10C-456D-8735-1EACC5FD07E4}"/>
                </a:ext>
              </a:extLst>
            </p:cNvPr>
            <p:cNvSpPr>
              <a:spLocks/>
            </p:cNvSpPr>
            <p:nvPr/>
          </p:nvSpPr>
          <p:spPr bwMode="auto">
            <a:xfrm>
              <a:off x="4106" y="3744"/>
              <a:ext cx="1395" cy="582"/>
            </a:xfrm>
            <a:custGeom>
              <a:avLst/>
              <a:gdLst>
                <a:gd name="T0" fmla="*/ 555 w 936"/>
                <a:gd name="T1" fmla="*/ 91 h 390"/>
                <a:gd name="T2" fmla="*/ 0 w 936"/>
                <a:gd name="T3" fmla="*/ 390 h 390"/>
                <a:gd name="T4" fmla="*/ 936 w 936"/>
                <a:gd name="T5" fmla="*/ 390 h 390"/>
                <a:gd name="T6" fmla="*/ 813 w 936"/>
                <a:gd name="T7" fmla="*/ 167 h 390"/>
                <a:gd name="T8" fmla="*/ 555 w 936"/>
                <a:gd name="T9" fmla="*/ 91 h 390"/>
              </a:gdLst>
              <a:ahLst/>
              <a:cxnLst>
                <a:cxn ang="0">
                  <a:pos x="T0" y="T1"/>
                </a:cxn>
                <a:cxn ang="0">
                  <a:pos x="T2" y="T3"/>
                </a:cxn>
                <a:cxn ang="0">
                  <a:pos x="T4" y="T5"/>
                </a:cxn>
                <a:cxn ang="0">
                  <a:pos x="T6" y="T7"/>
                </a:cxn>
                <a:cxn ang="0">
                  <a:pos x="T8" y="T9"/>
                </a:cxn>
              </a:cxnLst>
              <a:rect l="0" t="0" r="r" b="b"/>
              <a:pathLst>
                <a:path w="936" h="390">
                  <a:moveTo>
                    <a:pt x="555" y="91"/>
                  </a:moveTo>
                  <a:cubicBezTo>
                    <a:pt x="0" y="390"/>
                    <a:pt x="0" y="390"/>
                    <a:pt x="0" y="390"/>
                  </a:cubicBezTo>
                  <a:cubicBezTo>
                    <a:pt x="936" y="390"/>
                    <a:pt x="936" y="390"/>
                    <a:pt x="936" y="390"/>
                  </a:cubicBezTo>
                  <a:cubicBezTo>
                    <a:pt x="813" y="167"/>
                    <a:pt x="813" y="167"/>
                    <a:pt x="813" y="167"/>
                  </a:cubicBezTo>
                  <a:cubicBezTo>
                    <a:pt x="813" y="167"/>
                    <a:pt x="722" y="0"/>
                    <a:pt x="555" y="91"/>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 name="Freeform 8">
              <a:extLst>
                <a:ext uri="{FF2B5EF4-FFF2-40B4-BE49-F238E27FC236}">
                  <a16:creationId xmlns:a16="http://schemas.microsoft.com/office/drawing/2014/main" id="{B8F2E86E-54CC-48FB-84FD-7D8C92B5A1C5}"/>
                </a:ext>
              </a:extLst>
            </p:cNvPr>
            <p:cNvSpPr>
              <a:spLocks/>
            </p:cNvSpPr>
            <p:nvPr/>
          </p:nvSpPr>
          <p:spPr bwMode="auto">
            <a:xfrm>
              <a:off x="3430" y="2688"/>
              <a:ext cx="1710" cy="1638"/>
            </a:xfrm>
            <a:custGeom>
              <a:avLst/>
              <a:gdLst>
                <a:gd name="T0" fmla="*/ 1056 w 1148"/>
                <a:gd name="T1" fmla="*/ 491 h 1098"/>
                <a:gd name="T2" fmla="*/ 877 w 1148"/>
                <a:gd name="T3" fmla="*/ 166 h 1098"/>
                <a:gd name="T4" fmla="*/ 675 w 1148"/>
                <a:gd name="T5" fmla="*/ 155 h 1098"/>
                <a:gd name="T6" fmla="*/ 0 w 1148"/>
                <a:gd name="T7" fmla="*/ 1098 h 1098"/>
                <a:gd name="T8" fmla="*/ 332 w 1148"/>
                <a:gd name="T9" fmla="*/ 1098 h 1098"/>
                <a:gd name="T10" fmla="*/ 981 w 1148"/>
                <a:gd name="T11" fmla="*/ 748 h 1098"/>
                <a:gd name="T12" fmla="*/ 1056 w 1148"/>
                <a:gd name="T13" fmla="*/ 491 h 1098"/>
              </a:gdLst>
              <a:ahLst/>
              <a:cxnLst>
                <a:cxn ang="0">
                  <a:pos x="T0" y="T1"/>
                </a:cxn>
                <a:cxn ang="0">
                  <a:pos x="T2" y="T3"/>
                </a:cxn>
                <a:cxn ang="0">
                  <a:pos x="T4" y="T5"/>
                </a:cxn>
                <a:cxn ang="0">
                  <a:pos x="T6" y="T7"/>
                </a:cxn>
                <a:cxn ang="0">
                  <a:pos x="T8" y="T9"/>
                </a:cxn>
                <a:cxn ang="0">
                  <a:pos x="T10" y="T11"/>
                </a:cxn>
                <a:cxn ang="0">
                  <a:pos x="T12" y="T13"/>
                </a:cxn>
              </a:cxnLst>
              <a:rect l="0" t="0" r="r" b="b"/>
              <a:pathLst>
                <a:path w="1148" h="1098">
                  <a:moveTo>
                    <a:pt x="1056" y="491"/>
                  </a:moveTo>
                  <a:cubicBezTo>
                    <a:pt x="877" y="166"/>
                    <a:pt x="877" y="166"/>
                    <a:pt x="877" y="166"/>
                  </a:cubicBezTo>
                  <a:cubicBezTo>
                    <a:pt x="877" y="166"/>
                    <a:pt x="786" y="0"/>
                    <a:pt x="675" y="155"/>
                  </a:cubicBezTo>
                  <a:cubicBezTo>
                    <a:pt x="0" y="1098"/>
                    <a:pt x="0" y="1098"/>
                    <a:pt x="0" y="1098"/>
                  </a:cubicBezTo>
                  <a:cubicBezTo>
                    <a:pt x="332" y="1098"/>
                    <a:pt x="332" y="1098"/>
                    <a:pt x="332" y="1098"/>
                  </a:cubicBezTo>
                  <a:cubicBezTo>
                    <a:pt x="981" y="748"/>
                    <a:pt x="981" y="748"/>
                    <a:pt x="981" y="748"/>
                  </a:cubicBezTo>
                  <a:cubicBezTo>
                    <a:pt x="981" y="748"/>
                    <a:pt x="1148" y="658"/>
                    <a:pt x="1056" y="491"/>
                  </a:cubicBezTo>
                  <a:close/>
                </a:path>
              </a:pathLst>
            </a:custGeom>
            <a:solidFill>
              <a:srgbClr val="B2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2" name="Title 1">
            <a:extLst>
              <a:ext uri="{FF2B5EF4-FFF2-40B4-BE49-F238E27FC236}">
                <a16:creationId xmlns:a16="http://schemas.microsoft.com/office/drawing/2014/main" id="{A24E02AC-EAD9-4CE8-A309-319CDB8B2E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86F573-62A2-4F1F-9A73-33200EF20E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19B58-81E9-4B0E-B6C5-EDDF808E744F}"/>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786562A2-6F9A-442B-8EEA-878B9610B6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ACC8BE-BB51-4053-B934-EA6A38EC2F20}"/>
              </a:ext>
            </a:extLst>
          </p:cNvPr>
          <p:cNvSpPr>
            <a:spLocks noGrp="1"/>
          </p:cNvSpPr>
          <p:nvPr>
            <p:ph type="sldNum" sz="quarter" idx="12"/>
          </p:nvPr>
        </p:nvSpPr>
        <p:spPr/>
        <p:txBody>
          <a:bodyPr/>
          <a:lstStyle/>
          <a:p>
            <a:fld id="{055EDEFB-8961-4435-B17E-C5439ECDC533}" type="slidenum">
              <a:rPr lang="en-US" smtClean="0"/>
              <a:t>‹#›</a:t>
            </a:fld>
            <a:endParaRPr lang="en-US" dirty="0"/>
          </a:p>
        </p:txBody>
      </p:sp>
      <p:sp>
        <p:nvSpPr>
          <p:cNvPr id="8" name="AutoShape 3">
            <a:extLst>
              <a:ext uri="{FF2B5EF4-FFF2-40B4-BE49-F238E27FC236}">
                <a16:creationId xmlns:a16="http://schemas.microsoft.com/office/drawing/2014/main" id="{AEFE053A-E854-493D-BFD0-E82C39C99C01}"/>
              </a:ext>
            </a:extLst>
          </p:cNvPr>
          <p:cNvSpPr>
            <a:spLocks noChangeAspect="1" noChangeArrowheads="1" noTextEdit="1"/>
          </p:cNvSpPr>
          <p:nvPr/>
        </p:nvSpPr>
        <p:spPr bwMode="auto">
          <a:xfrm rot="5400000">
            <a:off x="-553812" y="5061807"/>
            <a:ext cx="2377437" cy="126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Tree>
    <p:extLst>
      <p:ext uri="{BB962C8B-B14F-4D97-AF65-F5344CB8AC3E}">
        <p14:creationId xmlns:p14="http://schemas.microsoft.com/office/powerpoint/2010/main" val="22461180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15" name="AutoShape 3">
            <a:extLst>
              <a:ext uri="{FF2B5EF4-FFF2-40B4-BE49-F238E27FC236}">
                <a16:creationId xmlns:a16="http://schemas.microsoft.com/office/drawing/2014/main" id="{A5511238-E00C-49FA-8408-A7E3EF73798C}"/>
              </a:ext>
            </a:extLst>
          </p:cNvPr>
          <p:cNvSpPr>
            <a:spLocks noChangeAspect="1" noChangeArrowheads="1" noTextEdit="1"/>
          </p:cNvSpPr>
          <p:nvPr/>
        </p:nvSpPr>
        <p:spPr bwMode="auto">
          <a:xfrm>
            <a:off x="7207962" y="5019676"/>
            <a:ext cx="1936038"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nvGrpSpPr>
          <p:cNvPr id="7" name="Group 6">
            <a:extLst>
              <a:ext uri="{FF2B5EF4-FFF2-40B4-BE49-F238E27FC236}">
                <a16:creationId xmlns:a16="http://schemas.microsoft.com/office/drawing/2014/main" id="{595365E8-0A73-4BF1-B13A-EEC6D395FE38}"/>
              </a:ext>
            </a:extLst>
          </p:cNvPr>
          <p:cNvGrpSpPr/>
          <p:nvPr userDrawn="1"/>
        </p:nvGrpSpPr>
        <p:grpSpPr>
          <a:xfrm>
            <a:off x="7209618" y="4972200"/>
            <a:ext cx="1936039" cy="1885801"/>
            <a:chOff x="9612824" y="4972199"/>
            <a:chExt cx="2581385" cy="1885801"/>
          </a:xfrm>
          <a:solidFill>
            <a:schemeClr val="accent4"/>
          </a:solidFill>
        </p:grpSpPr>
        <p:sp>
          <p:nvSpPr>
            <p:cNvPr id="16" name="Freeform 5">
              <a:extLst>
                <a:ext uri="{FF2B5EF4-FFF2-40B4-BE49-F238E27FC236}">
                  <a16:creationId xmlns:a16="http://schemas.microsoft.com/office/drawing/2014/main" id="{08CCBEC6-9FC9-4E57-B461-FC6771C9B59B}"/>
                </a:ext>
              </a:extLst>
            </p:cNvPr>
            <p:cNvSpPr>
              <a:spLocks/>
            </p:cNvSpPr>
            <p:nvPr/>
          </p:nvSpPr>
          <p:spPr bwMode="auto">
            <a:xfrm>
              <a:off x="11631118" y="5866519"/>
              <a:ext cx="563091" cy="991481"/>
            </a:xfrm>
            <a:custGeom>
              <a:avLst/>
              <a:gdLst>
                <a:gd name="T0" fmla="*/ 342 w 342"/>
                <a:gd name="T1" fmla="*/ 0 h 602"/>
                <a:gd name="T2" fmla="*/ 167 w 342"/>
                <a:gd name="T3" fmla="*/ 94 h 602"/>
                <a:gd name="T4" fmla="*/ 91 w 342"/>
                <a:gd name="T5" fmla="*/ 351 h 602"/>
                <a:gd name="T6" fmla="*/ 229 w 342"/>
                <a:gd name="T7" fmla="*/ 602 h 602"/>
                <a:gd name="T8" fmla="*/ 342 w 342"/>
                <a:gd name="T9" fmla="*/ 602 h 602"/>
                <a:gd name="T10" fmla="*/ 342 w 342"/>
                <a:gd name="T11" fmla="*/ 0 h 602"/>
              </a:gdLst>
              <a:ahLst/>
              <a:cxnLst>
                <a:cxn ang="0">
                  <a:pos x="T0" y="T1"/>
                </a:cxn>
                <a:cxn ang="0">
                  <a:pos x="T2" y="T3"/>
                </a:cxn>
                <a:cxn ang="0">
                  <a:pos x="T4" y="T5"/>
                </a:cxn>
                <a:cxn ang="0">
                  <a:pos x="T6" y="T7"/>
                </a:cxn>
                <a:cxn ang="0">
                  <a:pos x="T8" y="T9"/>
                </a:cxn>
                <a:cxn ang="0">
                  <a:pos x="T10" y="T11"/>
                </a:cxn>
              </a:cxnLst>
              <a:rect l="0" t="0" r="r" b="b"/>
              <a:pathLst>
                <a:path w="342" h="602">
                  <a:moveTo>
                    <a:pt x="342" y="0"/>
                  </a:moveTo>
                  <a:cubicBezTo>
                    <a:pt x="167" y="94"/>
                    <a:pt x="167" y="94"/>
                    <a:pt x="167" y="94"/>
                  </a:cubicBezTo>
                  <a:cubicBezTo>
                    <a:pt x="167" y="94"/>
                    <a:pt x="0" y="185"/>
                    <a:pt x="91" y="351"/>
                  </a:cubicBezTo>
                  <a:cubicBezTo>
                    <a:pt x="229" y="602"/>
                    <a:pt x="229" y="602"/>
                    <a:pt x="229" y="602"/>
                  </a:cubicBezTo>
                  <a:cubicBezTo>
                    <a:pt x="342" y="602"/>
                    <a:pt x="342" y="602"/>
                    <a:pt x="342" y="602"/>
                  </a:cubicBezTo>
                  <a:lnTo>
                    <a:pt x="3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7" name="Freeform 6">
              <a:extLst>
                <a:ext uri="{FF2B5EF4-FFF2-40B4-BE49-F238E27FC236}">
                  <a16:creationId xmlns:a16="http://schemas.microsoft.com/office/drawing/2014/main" id="{B6141FF0-F10B-4147-B29E-898032EFE0E1}"/>
                </a:ext>
              </a:extLst>
            </p:cNvPr>
            <p:cNvSpPr>
              <a:spLocks/>
            </p:cNvSpPr>
            <p:nvPr/>
          </p:nvSpPr>
          <p:spPr bwMode="auto">
            <a:xfrm>
              <a:off x="10970866" y="4972199"/>
              <a:ext cx="1223342" cy="1115140"/>
            </a:xfrm>
            <a:custGeom>
              <a:avLst/>
              <a:gdLst>
                <a:gd name="T0" fmla="*/ 92 w 743"/>
                <a:gd name="T1" fmla="*/ 166 h 677"/>
                <a:gd name="T2" fmla="*/ 281 w 743"/>
                <a:gd name="T3" fmla="*/ 511 h 677"/>
                <a:gd name="T4" fmla="*/ 540 w 743"/>
                <a:gd name="T5" fmla="*/ 587 h 677"/>
                <a:gd name="T6" fmla="*/ 743 w 743"/>
                <a:gd name="T7" fmla="*/ 477 h 677"/>
                <a:gd name="T8" fmla="*/ 743 w 743"/>
                <a:gd name="T9" fmla="*/ 125 h 677"/>
                <a:gd name="T10" fmla="*/ 187 w 743"/>
                <a:gd name="T11" fmla="*/ 32 h 677"/>
                <a:gd name="T12" fmla="*/ 92 w 743"/>
                <a:gd name="T13" fmla="*/ 166 h 677"/>
              </a:gdLst>
              <a:ahLst/>
              <a:cxnLst>
                <a:cxn ang="0">
                  <a:pos x="T0" y="T1"/>
                </a:cxn>
                <a:cxn ang="0">
                  <a:pos x="T2" y="T3"/>
                </a:cxn>
                <a:cxn ang="0">
                  <a:pos x="T4" y="T5"/>
                </a:cxn>
                <a:cxn ang="0">
                  <a:pos x="T6" y="T7"/>
                </a:cxn>
                <a:cxn ang="0">
                  <a:pos x="T8" y="T9"/>
                </a:cxn>
                <a:cxn ang="0">
                  <a:pos x="T10" y="T11"/>
                </a:cxn>
                <a:cxn ang="0">
                  <a:pos x="T12" y="T13"/>
                </a:cxn>
              </a:cxnLst>
              <a:rect l="0" t="0" r="r" b="b"/>
              <a:pathLst>
                <a:path w="743" h="677">
                  <a:moveTo>
                    <a:pt x="92" y="166"/>
                  </a:moveTo>
                  <a:cubicBezTo>
                    <a:pt x="281" y="511"/>
                    <a:pt x="281" y="511"/>
                    <a:pt x="281" y="511"/>
                  </a:cubicBezTo>
                  <a:cubicBezTo>
                    <a:pt x="281" y="511"/>
                    <a:pt x="373" y="677"/>
                    <a:pt x="540" y="587"/>
                  </a:cubicBezTo>
                  <a:cubicBezTo>
                    <a:pt x="743" y="477"/>
                    <a:pt x="743" y="477"/>
                    <a:pt x="743" y="477"/>
                  </a:cubicBezTo>
                  <a:cubicBezTo>
                    <a:pt x="743" y="125"/>
                    <a:pt x="743" y="125"/>
                    <a:pt x="743" y="125"/>
                  </a:cubicBezTo>
                  <a:cubicBezTo>
                    <a:pt x="187" y="32"/>
                    <a:pt x="187" y="32"/>
                    <a:pt x="187" y="32"/>
                  </a:cubicBezTo>
                  <a:cubicBezTo>
                    <a:pt x="187" y="32"/>
                    <a:pt x="0" y="0"/>
                    <a:pt x="92"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 name="Freeform 7">
              <a:extLst>
                <a:ext uri="{FF2B5EF4-FFF2-40B4-BE49-F238E27FC236}">
                  <a16:creationId xmlns:a16="http://schemas.microsoft.com/office/drawing/2014/main" id="{20ABCC1F-B10C-456D-8735-1EACC5FD07E4}"/>
                </a:ext>
              </a:extLst>
            </p:cNvPr>
            <p:cNvSpPr>
              <a:spLocks/>
            </p:cNvSpPr>
            <p:nvPr/>
          </p:nvSpPr>
          <p:spPr bwMode="auto">
            <a:xfrm>
              <a:off x="10359195" y="6215414"/>
              <a:ext cx="1540218" cy="642586"/>
            </a:xfrm>
            <a:custGeom>
              <a:avLst/>
              <a:gdLst>
                <a:gd name="T0" fmla="*/ 555 w 936"/>
                <a:gd name="T1" fmla="*/ 91 h 390"/>
                <a:gd name="T2" fmla="*/ 0 w 936"/>
                <a:gd name="T3" fmla="*/ 390 h 390"/>
                <a:gd name="T4" fmla="*/ 936 w 936"/>
                <a:gd name="T5" fmla="*/ 390 h 390"/>
                <a:gd name="T6" fmla="*/ 813 w 936"/>
                <a:gd name="T7" fmla="*/ 167 h 390"/>
                <a:gd name="T8" fmla="*/ 555 w 936"/>
                <a:gd name="T9" fmla="*/ 91 h 390"/>
              </a:gdLst>
              <a:ahLst/>
              <a:cxnLst>
                <a:cxn ang="0">
                  <a:pos x="T0" y="T1"/>
                </a:cxn>
                <a:cxn ang="0">
                  <a:pos x="T2" y="T3"/>
                </a:cxn>
                <a:cxn ang="0">
                  <a:pos x="T4" y="T5"/>
                </a:cxn>
                <a:cxn ang="0">
                  <a:pos x="T6" y="T7"/>
                </a:cxn>
                <a:cxn ang="0">
                  <a:pos x="T8" y="T9"/>
                </a:cxn>
              </a:cxnLst>
              <a:rect l="0" t="0" r="r" b="b"/>
              <a:pathLst>
                <a:path w="936" h="390">
                  <a:moveTo>
                    <a:pt x="555" y="91"/>
                  </a:moveTo>
                  <a:cubicBezTo>
                    <a:pt x="0" y="390"/>
                    <a:pt x="0" y="390"/>
                    <a:pt x="0" y="390"/>
                  </a:cubicBezTo>
                  <a:cubicBezTo>
                    <a:pt x="936" y="390"/>
                    <a:pt x="936" y="390"/>
                    <a:pt x="936" y="390"/>
                  </a:cubicBezTo>
                  <a:cubicBezTo>
                    <a:pt x="813" y="167"/>
                    <a:pt x="813" y="167"/>
                    <a:pt x="813" y="167"/>
                  </a:cubicBezTo>
                  <a:cubicBezTo>
                    <a:pt x="813" y="167"/>
                    <a:pt x="722" y="0"/>
                    <a:pt x="55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 name="Freeform 8">
              <a:extLst>
                <a:ext uri="{FF2B5EF4-FFF2-40B4-BE49-F238E27FC236}">
                  <a16:creationId xmlns:a16="http://schemas.microsoft.com/office/drawing/2014/main" id="{B8F2E86E-54CC-48FB-84FD-7D8C92B5A1C5}"/>
                </a:ext>
              </a:extLst>
            </p:cNvPr>
            <p:cNvSpPr>
              <a:spLocks/>
            </p:cNvSpPr>
            <p:nvPr/>
          </p:nvSpPr>
          <p:spPr bwMode="auto">
            <a:xfrm>
              <a:off x="9612824" y="5049486"/>
              <a:ext cx="1888010" cy="1808514"/>
            </a:xfrm>
            <a:custGeom>
              <a:avLst/>
              <a:gdLst>
                <a:gd name="T0" fmla="*/ 1056 w 1148"/>
                <a:gd name="T1" fmla="*/ 491 h 1098"/>
                <a:gd name="T2" fmla="*/ 877 w 1148"/>
                <a:gd name="T3" fmla="*/ 166 h 1098"/>
                <a:gd name="T4" fmla="*/ 675 w 1148"/>
                <a:gd name="T5" fmla="*/ 155 h 1098"/>
                <a:gd name="T6" fmla="*/ 0 w 1148"/>
                <a:gd name="T7" fmla="*/ 1098 h 1098"/>
                <a:gd name="T8" fmla="*/ 332 w 1148"/>
                <a:gd name="T9" fmla="*/ 1098 h 1098"/>
                <a:gd name="T10" fmla="*/ 981 w 1148"/>
                <a:gd name="T11" fmla="*/ 748 h 1098"/>
                <a:gd name="T12" fmla="*/ 1056 w 1148"/>
                <a:gd name="T13" fmla="*/ 491 h 1098"/>
              </a:gdLst>
              <a:ahLst/>
              <a:cxnLst>
                <a:cxn ang="0">
                  <a:pos x="T0" y="T1"/>
                </a:cxn>
                <a:cxn ang="0">
                  <a:pos x="T2" y="T3"/>
                </a:cxn>
                <a:cxn ang="0">
                  <a:pos x="T4" y="T5"/>
                </a:cxn>
                <a:cxn ang="0">
                  <a:pos x="T6" y="T7"/>
                </a:cxn>
                <a:cxn ang="0">
                  <a:pos x="T8" y="T9"/>
                </a:cxn>
                <a:cxn ang="0">
                  <a:pos x="T10" y="T11"/>
                </a:cxn>
                <a:cxn ang="0">
                  <a:pos x="T12" y="T13"/>
                </a:cxn>
              </a:cxnLst>
              <a:rect l="0" t="0" r="r" b="b"/>
              <a:pathLst>
                <a:path w="1148" h="1098">
                  <a:moveTo>
                    <a:pt x="1056" y="491"/>
                  </a:moveTo>
                  <a:cubicBezTo>
                    <a:pt x="877" y="166"/>
                    <a:pt x="877" y="166"/>
                    <a:pt x="877" y="166"/>
                  </a:cubicBezTo>
                  <a:cubicBezTo>
                    <a:pt x="877" y="166"/>
                    <a:pt x="786" y="0"/>
                    <a:pt x="675" y="155"/>
                  </a:cubicBezTo>
                  <a:cubicBezTo>
                    <a:pt x="0" y="1098"/>
                    <a:pt x="0" y="1098"/>
                    <a:pt x="0" y="1098"/>
                  </a:cubicBezTo>
                  <a:cubicBezTo>
                    <a:pt x="332" y="1098"/>
                    <a:pt x="332" y="1098"/>
                    <a:pt x="332" y="1098"/>
                  </a:cubicBezTo>
                  <a:cubicBezTo>
                    <a:pt x="981" y="748"/>
                    <a:pt x="981" y="748"/>
                    <a:pt x="981" y="748"/>
                  </a:cubicBezTo>
                  <a:cubicBezTo>
                    <a:pt x="981" y="748"/>
                    <a:pt x="1148" y="658"/>
                    <a:pt x="1056" y="4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2" name="Title 1">
            <a:extLst>
              <a:ext uri="{FF2B5EF4-FFF2-40B4-BE49-F238E27FC236}">
                <a16:creationId xmlns:a16="http://schemas.microsoft.com/office/drawing/2014/main" id="{A24E02AC-EAD9-4CE8-A309-319CDB8B2E58}"/>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86F573-62A2-4F1F-9A73-33200EF20EFF}"/>
              </a:ext>
            </a:extLst>
          </p:cNvPr>
          <p:cNvSpPr>
            <a:spLocks noGrp="1"/>
          </p:cNvSpPr>
          <p:nvPr userDrawn="1">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19B58-81E9-4B0E-B6C5-EDDF808E744F}"/>
              </a:ext>
            </a:extLst>
          </p:cNvPr>
          <p:cNvSpPr>
            <a:spLocks noGrp="1"/>
          </p:cNvSpPr>
          <p:nvPr userDrawn="1">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786562A2-6F9A-442B-8EEA-878B9610B6E4}"/>
              </a:ext>
            </a:extLst>
          </p:cNvPr>
          <p:cNvSpPr>
            <a:spLocks noGrp="1"/>
          </p:cNvSpPr>
          <p:nvPr userDrawn="1">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ACC8BE-BB51-4053-B934-EA6A38EC2F20}"/>
              </a:ext>
            </a:extLst>
          </p:cNvPr>
          <p:cNvSpPr>
            <a:spLocks noGrp="1"/>
          </p:cNvSpPr>
          <p:nvPr userDrawn="1">
            <p:ph type="sldNum" sz="quarter" idx="12"/>
          </p:nvPr>
        </p:nvSpPr>
        <p:spPr/>
        <p:txBody>
          <a:bodyPr/>
          <a:lstStyle/>
          <a:p>
            <a:fld id="{055EDEFB-8961-4435-B17E-C5439ECDC533}" type="slidenum">
              <a:rPr lang="en-US" smtClean="0"/>
              <a:t>‹#›</a:t>
            </a:fld>
            <a:endParaRPr lang="en-US" dirty="0"/>
          </a:p>
        </p:txBody>
      </p:sp>
      <p:sp>
        <p:nvSpPr>
          <p:cNvPr id="8" name="AutoShape 3">
            <a:extLst>
              <a:ext uri="{FF2B5EF4-FFF2-40B4-BE49-F238E27FC236}">
                <a16:creationId xmlns:a16="http://schemas.microsoft.com/office/drawing/2014/main" id="{AEFE053A-E854-493D-BFD0-E82C39C99C01}"/>
              </a:ext>
            </a:extLst>
          </p:cNvPr>
          <p:cNvSpPr>
            <a:spLocks noChangeAspect="1" noChangeArrowheads="1" noTextEdit="1"/>
          </p:cNvSpPr>
          <p:nvPr userDrawn="1"/>
        </p:nvSpPr>
        <p:spPr bwMode="auto">
          <a:xfrm rot="5400000">
            <a:off x="-553812" y="5061807"/>
            <a:ext cx="2377437" cy="126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Tree>
    <p:extLst>
      <p:ext uri="{BB962C8B-B14F-4D97-AF65-F5344CB8AC3E}">
        <p14:creationId xmlns:p14="http://schemas.microsoft.com/office/powerpoint/2010/main" val="11575002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15" name="AutoShape 3">
            <a:extLst>
              <a:ext uri="{FF2B5EF4-FFF2-40B4-BE49-F238E27FC236}">
                <a16:creationId xmlns:a16="http://schemas.microsoft.com/office/drawing/2014/main" id="{A5511238-E00C-49FA-8408-A7E3EF73798C}"/>
              </a:ext>
            </a:extLst>
          </p:cNvPr>
          <p:cNvSpPr>
            <a:spLocks noChangeAspect="1" noChangeArrowheads="1" noTextEdit="1"/>
          </p:cNvSpPr>
          <p:nvPr/>
        </p:nvSpPr>
        <p:spPr bwMode="auto">
          <a:xfrm>
            <a:off x="7207962" y="5019676"/>
            <a:ext cx="1936038"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nvGrpSpPr>
          <p:cNvPr id="7" name="Group 6">
            <a:extLst>
              <a:ext uri="{FF2B5EF4-FFF2-40B4-BE49-F238E27FC236}">
                <a16:creationId xmlns:a16="http://schemas.microsoft.com/office/drawing/2014/main" id="{595365E8-0A73-4BF1-B13A-EEC6D395FE38}"/>
              </a:ext>
            </a:extLst>
          </p:cNvPr>
          <p:cNvGrpSpPr/>
          <p:nvPr userDrawn="1"/>
        </p:nvGrpSpPr>
        <p:grpSpPr>
          <a:xfrm>
            <a:off x="7209618" y="4972200"/>
            <a:ext cx="1936039" cy="1885801"/>
            <a:chOff x="9612824" y="4972199"/>
            <a:chExt cx="2581385" cy="1885801"/>
          </a:xfrm>
          <a:solidFill>
            <a:srgbClr val="BFDEE0"/>
          </a:solidFill>
        </p:grpSpPr>
        <p:sp>
          <p:nvSpPr>
            <p:cNvPr id="16" name="Freeform 5">
              <a:extLst>
                <a:ext uri="{FF2B5EF4-FFF2-40B4-BE49-F238E27FC236}">
                  <a16:creationId xmlns:a16="http://schemas.microsoft.com/office/drawing/2014/main" id="{08CCBEC6-9FC9-4E57-B461-FC6771C9B59B}"/>
                </a:ext>
              </a:extLst>
            </p:cNvPr>
            <p:cNvSpPr>
              <a:spLocks/>
            </p:cNvSpPr>
            <p:nvPr/>
          </p:nvSpPr>
          <p:spPr bwMode="auto">
            <a:xfrm>
              <a:off x="11631118" y="5866519"/>
              <a:ext cx="563091" cy="991481"/>
            </a:xfrm>
            <a:custGeom>
              <a:avLst/>
              <a:gdLst>
                <a:gd name="T0" fmla="*/ 342 w 342"/>
                <a:gd name="T1" fmla="*/ 0 h 602"/>
                <a:gd name="T2" fmla="*/ 167 w 342"/>
                <a:gd name="T3" fmla="*/ 94 h 602"/>
                <a:gd name="T4" fmla="*/ 91 w 342"/>
                <a:gd name="T5" fmla="*/ 351 h 602"/>
                <a:gd name="T6" fmla="*/ 229 w 342"/>
                <a:gd name="T7" fmla="*/ 602 h 602"/>
                <a:gd name="T8" fmla="*/ 342 w 342"/>
                <a:gd name="T9" fmla="*/ 602 h 602"/>
                <a:gd name="T10" fmla="*/ 342 w 342"/>
                <a:gd name="T11" fmla="*/ 0 h 602"/>
              </a:gdLst>
              <a:ahLst/>
              <a:cxnLst>
                <a:cxn ang="0">
                  <a:pos x="T0" y="T1"/>
                </a:cxn>
                <a:cxn ang="0">
                  <a:pos x="T2" y="T3"/>
                </a:cxn>
                <a:cxn ang="0">
                  <a:pos x="T4" y="T5"/>
                </a:cxn>
                <a:cxn ang="0">
                  <a:pos x="T6" y="T7"/>
                </a:cxn>
                <a:cxn ang="0">
                  <a:pos x="T8" y="T9"/>
                </a:cxn>
                <a:cxn ang="0">
                  <a:pos x="T10" y="T11"/>
                </a:cxn>
              </a:cxnLst>
              <a:rect l="0" t="0" r="r" b="b"/>
              <a:pathLst>
                <a:path w="342" h="602">
                  <a:moveTo>
                    <a:pt x="342" y="0"/>
                  </a:moveTo>
                  <a:cubicBezTo>
                    <a:pt x="167" y="94"/>
                    <a:pt x="167" y="94"/>
                    <a:pt x="167" y="94"/>
                  </a:cubicBezTo>
                  <a:cubicBezTo>
                    <a:pt x="167" y="94"/>
                    <a:pt x="0" y="185"/>
                    <a:pt x="91" y="351"/>
                  </a:cubicBezTo>
                  <a:cubicBezTo>
                    <a:pt x="229" y="602"/>
                    <a:pt x="229" y="602"/>
                    <a:pt x="229" y="602"/>
                  </a:cubicBezTo>
                  <a:cubicBezTo>
                    <a:pt x="342" y="602"/>
                    <a:pt x="342" y="602"/>
                    <a:pt x="342" y="602"/>
                  </a:cubicBezTo>
                  <a:lnTo>
                    <a:pt x="3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7" name="Freeform 6">
              <a:extLst>
                <a:ext uri="{FF2B5EF4-FFF2-40B4-BE49-F238E27FC236}">
                  <a16:creationId xmlns:a16="http://schemas.microsoft.com/office/drawing/2014/main" id="{B6141FF0-F10B-4147-B29E-898032EFE0E1}"/>
                </a:ext>
              </a:extLst>
            </p:cNvPr>
            <p:cNvSpPr>
              <a:spLocks/>
            </p:cNvSpPr>
            <p:nvPr/>
          </p:nvSpPr>
          <p:spPr bwMode="auto">
            <a:xfrm>
              <a:off x="10970866" y="4972199"/>
              <a:ext cx="1223342" cy="1115140"/>
            </a:xfrm>
            <a:custGeom>
              <a:avLst/>
              <a:gdLst>
                <a:gd name="T0" fmla="*/ 92 w 743"/>
                <a:gd name="T1" fmla="*/ 166 h 677"/>
                <a:gd name="T2" fmla="*/ 281 w 743"/>
                <a:gd name="T3" fmla="*/ 511 h 677"/>
                <a:gd name="T4" fmla="*/ 540 w 743"/>
                <a:gd name="T5" fmla="*/ 587 h 677"/>
                <a:gd name="T6" fmla="*/ 743 w 743"/>
                <a:gd name="T7" fmla="*/ 477 h 677"/>
                <a:gd name="T8" fmla="*/ 743 w 743"/>
                <a:gd name="T9" fmla="*/ 125 h 677"/>
                <a:gd name="T10" fmla="*/ 187 w 743"/>
                <a:gd name="T11" fmla="*/ 32 h 677"/>
                <a:gd name="T12" fmla="*/ 92 w 743"/>
                <a:gd name="T13" fmla="*/ 166 h 677"/>
              </a:gdLst>
              <a:ahLst/>
              <a:cxnLst>
                <a:cxn ang="0">
                  <a:pos x="T0" y="T1"/>
                </a:cxn>
                <a:cxn ang="0">
                  <a:pos x="T2" y="T3"/>
                </a:cxn>
                <a:cxn ang="0">
                  <a:pos x="T4" y="T5"/>
                </a:cxn>
                <a:cxn ang="0">
                  <a:pos x="T6" y="T7"/>
                </a:cxn>
                <a:cxn ang="0">
                  <a:pos x="T8" y="T9"/>
                </a:cxn>
                <a:cxn ang="0">
                  <a:pos x="T10" y="T11"/>
                </a:cxn>
                <a:cxn ang="0">
                  <a:pos x="T12" y="T13"/>
                </a:cxn>
              </a:cxnLst>
              <a:rect l="0" t="0" r="r" b="b"/>
              <a:pathLst>
                <a:path w="743" h="677">
                  <a:moveTo>
                    <a:pt x="92" y="166"/>
                  </a:moveTo>
                  <a:cubicBezTo>
                    <a:pt x="281" y="511"/>
                    <a:pt x="281" y="511"/>
                    <a:pt x="281" y="511"/>
                  </a:cubicBezTo>
                  <a:cubicBezTo>
                    <a:pt x="281" y="511"/>
                    <a:pt x="373" y="677"/>
                    <a:pt x="540" y="587"/>
                  </a:cubicBezTo>
                  <a:cubicBezTo>
                    <a:pt x="743" y="477"/>
                    <a:pt x="743" y="477"/>
                    <a:pt x="743" y="477"/>
                  </a:cubicBezTo>
                  <a:cubicBezTo>
                    <a:pt x="743" y="125"/>
                    <a:pt x="743" y="125"/>
                    <a:pt x="743" y="125"/>
                  </a:cubicBezTo>
                  <a:cubicBezTo>
                    <a:pt x="187" y="32"/>
                    <a:pt x="187" y="32"/>
                    <a:pt x="187" y="32"/>
                  </a:cubicBezTo>
                  <a:cubicBezTo>
                    <a:pt x="187" y="32"/>
                    <a:pt x="0" y="0"/>
                    <a:pt x="92"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 name="Freeform 7">
              <a:extLst>
                <a:ext uri="{FF2B5EF4-FFF2-40B4-BE49-F238E27FC236}">
                  <a16:creationId xmlns:a16="http://schemas.microsoft.com/office/drawing/2014/main" id="{20ABCC1F-B10C-456D-8735-1EACC5FD07E4}"/>
                </a:ext>
              </a:extLst>
            </p:cNvPr>
            <p:cNvSpPr>
              <a:spLocks/>
            </p:cNvSpPr>
            <p:nvPr/>
          </p:nvSpPr>
          <p:spPr bwMode="auto">
            <a:xfrm>
              <a:off x="10359195" y="6215414"/>
              <a:ext cx="1540218" cy="642586"/>
            </a:xfrm>
            <a:custGeom>
              <a:avLst/>
              <a:gdLst>
                <a:gd name="T0" fmla="*/ 555 w 936"/>
                <a:gd name="T1" fmla="*/ 91 h 390"/>
                <a:gd name="T2" fmla="*/ 0 w 936"/>
                <a:gd name="T3" fmla="*/ 390 h 390"/>
                <a:gd name="T4" fmla="*/ 936 w 936"/>
                <a:gd name="T5" fmla="*/ 390 h 390"/>
                <a:gd name="T6" fmla="*/ 813 w 936"/>
                <a:gd name="T7" fmla="*/ 167 h 390"/>
                <a:gd name="T8" fmla="*/ 555 w 936"/>
                <a:gd name="T9" fmla="*/ 91 h 390"/>
              </a:gdLst>
              <a:ahLst/>
              <a:cxnLst>
                <a:cxn ang="0">
                  <a:pos x="T0" y="T1"/>
                </a:cxn>
                <a:cxn ang="0">
                  <a:pos x="T2" y="T3"/>
                </a:cxn>
                <a:cxn ang="0">
                  <a:pos x="T4" y="T5"/>
                </a:cxn>
                <a:cxn ang="0">
                  <a:pos x="T6" y="T7"/>
                </a:cxn>
                <a:cxn ang="0">
                  <a:pos x="T8" y="T9"/>
                </a:cxn>
              </a:cxnLst>
              <a:rect l="0" t="0" r="r" b="b"/>
              <a:pathLst>
                <a:path w="936" h="390">
                  <a:moveTo>
                    <a:pt x="555" y="91"/>
                  </a:moveTo>
                  <a:cubicBezTo>
                    <a:pt x="0" y="390"/>
                    <a:pt x="0" y="390"/>
                    <a:pt x="0" y="390"/>
                  </a:cubicBezTo>
                  <a:cubicBezTo>
                    <a:pt x="936" y="390"/>
                    <a:pt x="936" y="390"/>
                    <a:pt x="936" y="390"/>
                  </a:cubicBezTo>
                  <a:cubicBezTo>
                    <a:pt x="813" y="167"/>
                    <a:pt x="813" y="167"/>
                    <a:pt x="813" y="167"/>
                  </a:cubicBezTo>
                  <a:cubicBezTo>
                    <a:pt x="813" y="167"/>
                    <a:pt x="722" y="0"/>
                    <a:pt x="55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 name="Freeform 8">
              <a:extLst>
                <a:ext uri="{FF2B5EF4-FFF2-40B4-BE49-F238E27FC236}">
                  <a16:creationId xmlns:a16="http://schemas.microsoft.com/office/drawing/2014/main" id="{B8F2E86E-54CC-48FB-84FD-7D8C92B5A1C5}"/>
                </a:ext>
              </a:extLst>
            </p:cNvPr>
            <p:cNvSpPr>
              <a:spLocks/>
            </p:cNvSpPr>
            <p:nvPr/>
          </p:nvSpPr>
          <p:spPr bwMode="auto">
            <a:xfrm>
              <a:off x="9612824" y="5049486"/>
              <a:ext cx="1888010" cy="1808514"/>
            </a:xfrm>
            <a:custGeom>
              <a:avLst/>
              <a:gdLst>
                <a:gd name="T0" fmla="*/ 1056 w 1148"/>
                <a:gd name="T1" fmla="*/ 491 h 1098"/>
                <a:gd name="T2" fmla="*/ 877 w 1148"/>
                <a:gd name="T3" fmla="*/ 166 h 1098"/>
                <a:gd name="T4" fmla="*/ 675 w 1148"/>
                <a:gd name="T5" fmla="*/ 155 h 1098"/>
                <a:gd name="T6" fmla="*/ 0 w 1148"/>
                <a:gd name="T7" fmla="*/ 1098 h 1098"/>
                <a:gd name="T8" fmla="*/ 332 w 1148"/>
                <a:gd name="T9" fmla="*/ 1098 h 1098"/>
                <a:gd name="T10" fmla="*/ 981 w 1148"/>
                <a:gd name="T11" fmla="*/ 748 h 1098"/>
                <a:gd name="T12" fmla="*/ 1056 w 1148"/>
                <a:gd name="T13" fmla="*/ 491 h 1098"/>
              </a:gdLst>
              <a:ahLst/>
              <a:cxnLst>
                <a:cxn ang="0">
                  <a:pos x="T0" y="T1"/>
                </a:cxn>
                <a:cxn ang="0">
                  <a:pos x="T2" y="T3"/>
                </a:cxn>
                <a:cxn ang="0">
                  <a:pos x="T4" y="T5"/>
                </a:cxn>
                <a:cxn ang="0">
                  <a:pos x="T6" y="T7"/>
                </a:cxn>
                <a:cxn ang="0">
                  <a:pos x="T8" y="T9"/>
                </a:cxn>
                <a:cxn ang="0">
                  <a:pos x="T10" y="T11"/>
                </a:cxn>
                <a:cxn ang="0">
                  <a:pos x="T12" y="T13"/>
                </a:cxn>
              </a:cxnLst>
              <a:rect l="0" t="0" r="r" b="b"/>
              <a:pathLst>
                <a:path w="1148" h="1098">
                  <a:moveTo>
                    <a:pt x="1056" y="491"/>
                  </a:moveTo>
                  <a:cubicBezTo>
                    <a:pt x="877" y="166"/>
                    <a:pt x="877" y="166"/>
                    <a:pt x="877" y="166"/>
                  </a:cubicBezTo>
                  <a:cubicBezTo>
                    <a:pt x="877" y="166"/>
                    <a:pt x="786" y="0"/>
                    <a:pt x="675" y="155"/>
                  </a:cubicBezTo>
                  <a:cubicBezTo>
                    <a:pt x="0" y="1098"/>
                    <a:pt x="0" y="1098"/>
                    <a:pt x="0" y="1098"/>
                  </a:cubicBezTo>
                  <a:cubicBezTo>
                    <a:pt x="332" y="1098"/>
                    <a:pt x="332" y="1098"/>
                    <a:pt x="332" y="1098"/>
                  </a:cubicBezTo>
                  <a:cubicBezTo>
                    <a:pt x="981" y="748"/>
                    <a:pt x="981" y="748"/>
                    <a:pt x="981" y="748"/>
                  </a:cubicBezTo>
                  <a:cubicBezTo>
                    <a:pt x="981" y="748"/>
                    <a:pt x="1148" y="658"/>
                    <a:pt x="1056" y="4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2" name="Title 1">
            <a:extLst>
              <a:ext uri="{FF2B5EF4-FFF2-40B4-BE49-F238E27FC236}">
                <a16:creationId xmlns:a16="http://schemas.microsoft.com/office/drawing/2014/main" id="{A24E02AC-EAD9-4CE8-A309-319CDB8B2E58}"/>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86F573-62A2-4F1F-9A73-33200EF20EFF}"/>
              </a:ext>
            </a:extLst>
          </p:cNvPr>
          <p:cNvSpPr>
            <a:spLocks noGrp="1"/>
          </p:cNvSpPr>
          <p:nvPr userDrawn="1">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19B58-81E9-4B0E-B6C5-EDDF808E744F}"/>
              </a:ext>
            </a:extLst>
          </p:cNvPr>
          <p:cNvSpPr>
            <a:spLocks noGrp="1"/>
          </p:cNvSpPr>
          <p:nvPr userDrawn="1">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786562A2-6F9A-442B-8EEA-878B9610B6E4}"/>
              </a:ext>
            </a:extLst>
          </p:cNvPr>
          <p:cNvSpPr>
            <a:spLocks noGrp="1"/>
          </p:cNvSpPr>
          <p:nvPr userDrawn="1">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ACC8BE-BB51-4053-B934-EA6A38EC2F20}"/>
              </a:ext>
            </a:extLst>
          </p:cNvPr>
          <p:cNvSpPr>
            <a:spLocks noGrp="1"/>
          </p:cNvSpPr>
          <p:nvPr userDrawn="1">
            <p:ph type="sldNum" sz="quarter" idx="12"/>
          </p:nvPr>
        </p:nvSpPr>
        <p:spPr/>
        <p:txBody>
          <a:bodyPr/>
          <a:lstStyle/>
          <a:p>
            <a:fld id="{055EDEFB-8961-4435-B17E-C5439ECDC533}" type="slidenum">
              <a:rPr lang="en-US" smtClean="0"/>
              <a:t>‹#›</a:t>
            </a:fld>
            <a:endParaRPr lang="en-US" dirty="0"/>
          </a:p>
        </p:txBody>
      </p:sp>
      <p:sp>
        <p:nvSpPr>
          <p:cNvPr id="8" name="AutoShape 3">
            <a:extLst>
              <a:ext uri="{FF2B5EF4-FFF2-40B4-BE49-F238E27FC236}">
                <a16:creationId xmlns:a16="http://schemas.microsoft.com/office/drawing/2014/main" id="{AEFE053A-E854-493D-BFD0-E82C39C99C01}"/>
              </a:ext>
            </a:extLst>
          </p:cNvPr>
          <p:cNvSpPr>
            <a:spLocks noChangeAspect="1" noChangeArrowheads="1" noTextEdit="1"/>
          </p:cNvSpPr>
          <p:nvPr userDrawn="1"/>
        </p:nvSpPr>
        <p:spPr bwMode="auto">
          <a:xfrm rot="5400000">
            <a:off x="-553812" y="5061807"/>
            <a:ext cx="2377437" cy="126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Tree>
    <p:extLst>
      <p:ext uri="{BB962C8B-B14F-4D97-AF65-F5344CB8AC3E}">
        <p14:creationId xmlns:p14="http://schemas.microsoft.com/office/powerpoint/2010/main" val="27918879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15" name="AutoShape 3">
            <a:extLst>
              <a:ext uri="{FF2B5EF4-FFF2-40B4-BE49-F238E27FC236}">
                <a16:creationId xmlns:a16="http://schemas.microsoft.com/office/drawing/2014/main" id="{A5511238-E00C-49FA-8408-A7E3EF73798C}"/>
              </a:ext>
            </a:extLst>
          </p:cNvPr>
          <p:cNvSpPr>
            <a:spLocks noChangeAspect="1" noChangeArrowheads="1" noTextEdit="1"/>
          </p:cNvSpPr>
          <p:nvPr/>
        </p:nvSpPr>
        <p:spPr bwMode="auto">
          <a:xfrm>
            <a:off x="7207962" y="5019676"/>
            <a:ext cx="1936038"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nvGrpSpPr>
          <p:cNvPr id="7" name="Group 6">
            <a:extLst>
              <a:ext uri="{FF2B5EF4-FFF2-40B4-BE49-F238E27FC236}">
                <a16:creationId xmlns:a16="http://schemas.microsoft.com/office/drawing/2014/main" id="{595365E8-0A73-4BF1-B13A-EEC6D395FE38}"/>
              </a:ext>
            </a:extLst>
          </p:cNvPr>
          <p:cNvGrpSpPr/>
          <p:nvPr userDrawn="1"/>
        </p:nvGrpSpPr>
        <p:grpSpPr>
          <a:xfrm>
            <a:off x="7209618" y="4972200"/>
            <a:ext cx="1936039" cy="1885801"/>
            <a:chOff x="9612824" y="4972199"/>
            <a:chExt cx="2581385" cy="1885801"/>
          </a:xfrm>
          <a:solidFill>
            <a:schemeClr val="accent1"/>
          </a:solidFill>
        </p:grpSpPr>
        <p:sp>
          <p:nvSpPr>
            <p:cNvPr id="16" name="Freeform 5">
              <a:extLst>
                <a:ext uri="{FF2B5EF4-FFF2-40B4-BE49-F238E27FC236}">
                  <a16:creationId xmlns:a16="http://schemas.microsoft.com/office/drawing/2014/main" id="{08CCBEC6-9FC9-4E57-B461-FC6771C9B59B}"/>
                </a:ext>
              </a:extLst>
            </p:cNvPr>
            <p:cNvSpPr>
              <a:spLocks/>
            </p:cNvSpPr>
            <p:nvPr/>
          </p:nvSpPr>
          <p:spPr bwMode="auto">
            <a:xfrm>
              <a:off x="11631118" y="5866519"/>
              <a:ext cx="563091" cy="991481"/>
            </a:xfrm>
            <a:custGeom>
              <a:avLst/>
              <a:gdLst>
                <a:gd name="T0" fmla="*/ 342 w 342"/>
                <a:gd name="T1" fmla="*/ 0 h 602"/>
                <a:gd name="T2" fmla="*/ 167 w 342"/>
                <a:gd name="T3" fmla="*/ 94 h 602"/>
                <a:gd name="T4" fmla="*/ 91 w 342"/>
                <a:gd name="T5" fmla="*/ 351 h 602"/>
                <a:gd name="T6" fmla="*/ 229 w 342"/>
                <a:gd name="T7" fmla="*/ 602 h 602"/>
                <a:gd name="T8" fmla="*/ 342 w 342"/>
                <a:gd name="T9" fmla="*/ 602 h 602"/>
                <a:gd name="T10" fmla="*/ 342 w 342"/>
                <a:gd name="T11" fmla="*/ 0 h 602"/>
              </a:gdLst>
              <a:ahLst/>
              <a:cxnLst>
                <a:cxn ang="0">
                  <a:pos x="T0" y="T1"/>
                </a:cxn>
                <a:cxn ang="0">
                  <a:pos x="T2" y="T3"/>
                </a:cxn>
                <a:cxn ang="0">
                  <a:pos x="T4" y="T5"/>
                </a:cxn>
                <a:cxn ang="0">
                  <a:pos x="T6" y="T7"/>
                </a:cxn>
                <a:cxn ang="0">
                  <a:pos x="T8" y="T9"/>
                </a:cxn>
                <a:cxn ang="0">
                  <a:pos x="T10" y="T11"/>
                </a:cxn>
              </a:cxnLst>
              <a:rect l="0" t="0" r="r" b="b"/>
              <a:pathLst>
                <a:path w="342" h="602">
                  <a:moveTo>
                    <a:pt x="342" y="0"/>
                  </a:moveTo>
                  <a:cubicBezTo>
                    <a:pt x="167" y="94"/>
                    <a:pt x="167" y="94"/>
                    <a:pt x="167" y="94"/>
                  </a:cubicBezTo>
                  <a:cubicBezTo>
                    <a:pt x="167" y="94"/>
                    <a:pt x="0" y="185"/>
                    <a:pt x="91" y="351"/>
                  </a:cubicBezTo>
                  <a:cubicBezTo>
                    <a:pt x="229" y="602"/>
                    <a:pt x="229" y="602"/>
                    <a:pt x="229" y="602"/>
                  </a:cubicBezTo>
                  <a:cubicBezTo>
                    <a:pt x="342" y="602"/>
                    <a:pt x="342" y="602"/>
                    <a:pt x="342" y="602"/>
                  </a:cubicBezTo>
                  <a:lnTo>
                    <a:pt x="3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7" name="Freeform 6">
              <a:extLst>
                <a:ext uri="{FF2B5EF4-FFF2-40B4-BE49-F238E27FC236}">
                  <a16:creationId xmlns:a16="http://schemas.microsoft.com/office/drawing/2014/main" id="{B6141FF0-F10B-4147-B29E-898032EFE0E1}"/>
                </a:ext>
              </a:extLst>
            </p:cNvPr>
            <p:cNvSpPr>
              <a:spLocks/>
            </p:cNvSpPr>
            <p:nvPr/>
          </p:nvSpPr>
          <p:spPr bwMode="auto">
            <a:xfrm>
              <a:off x="10970866" y="4972199"/>
              <a:ext cx="1223342" cy="1115140"/>
            </a:xfrm>
            <a:custGeom>
              <a:avLst/>
              <a:gdLst>
                <a:gd name="T0" fmla="*/ 92 w 743"/>
                <a:gd name="T1" fmla="*/ 166 h 677"/>
                <a:gd name="T2" fmla="*/ 281 w 743"/>
                <a:gd name="T3" fmla="*/ 511 h 677"/>
                <a:gd name="T4" fmla="*/ 540 w 743"/>
                <a:gd name="T5" fmla="*/ 587 h 677"/>
                <a:gd name="T6" fmla="*/ 743 w 743"/>
                <a:gd name="T7" fmla="*/ 477 h 677"/>
                <a:gd name="T8" fmla="*/ 743 w 743"/>
                <a:gd name="T9" fmla="*/ 125 h 677"/>
                <a:gd name="T10" fmla="*/ 187 w 743"/>
                <a:gd name="T11" fmla="*/ 32 h 677"/>
                <a:gd name="T12" fmla="*/ 92 w 743"/>
                <a:gd name="T13" fmla="*/ 166 h 677"/>
              </a:gdLst>
              <a:ahLst/>
              <a:cxnLst>
                <a:cxn ang="0">
                  <a:pos x="T0" y="T1"/>
                </a:cxn>
                <a:cxn ang="0">
                  <a:pos x="T2" y="T3"/>
                </a:cxn>
                <a:cxn ang="0">
                  <a:pos x="T4" y="T5"/>
                </a:cxn>
                <a:cxn ang="0">
                  <a:pos x="T6" y="T7"/>
                </a:cxn>
                <a:cxn ang="0">
                  <a:pos x="T8" y="T9"/>
                </a:cxn>
                <a:cxn ang="0">
                  <a:pos x="T10" y="T11"/>
                </a:cxn>
                <a:cxn ang="0">
                  <a:pos x="T12" y="T13"/>
                </a:cxn>
              </a:cxnLst>
              <a:rect l="0" t="0" r="r" b="b"/>
              <a:pathLst>
                <a:path w="743" h="677">
                  <a:moveTo>
                    <a:pt x="92" y="166"/>
                  </a:moveTo>
                  <a:cubicBezTo>
                    <a:pt x="281" y="511"/>
                    <a:pt x="281" y="511"/>
                    <a:pt x="281" y="511"/>
                  </a:cubicBezTo>
                  <a:cubicBezTo>
                    <a:pt x="281" y="511"/>
                    <a:pt x="373" y="677"/>
                    <a:pt x="540" y="587"/>
                  </a:cubicBezTo>
                  <a:cubicBezTo>
                    <a:pt x="743" y="477"/>
                    <a:pt x="743" y="477"/>
                    <a:pt x="743" y="477"/>
                  </a:cubicBezTo>
                  <a:cubicBezTo>
                    <a:pt x="743" y="125"/>
                    <a:pt x="743" y="125"/>
                    <a:pt x="743" y="125"/>
                  </a:cubicBezTo>
                  <a:cubicBezTo>
                    <a:pt x="187" y="32"/>
                    <a:pt x="187" y="32"/>
                    <a:pt x="187" y="32"/>
                  </a:cubicBezTo>
                  <a:cubicBezTo>
                    <a:pt x="187" y="32"/>
                    <a:pt x="0" y="0"/>
                    <a:pt x="92"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 name="Freeform 7">
              <a:extLst>
                <a:ext uri="{FF2B5EF4-FFF2-40B4-BE49-F238E27FC236}">
                  <a16:creationId xmlns:a16="http://schemas.microsoft.com/office/drawing/2014/main" id="{20ABCC1F-B10C-456D-8735-1EACC5FD07E4}"/>
                </a:ext>
              </a:extLst>
            </p:cNvPr>
            <p:cNvSpPr>
              <a:spLocks/>
            </p:cNvSpPr>
            <p:nvPr/>
          </p:nvSpPr>
          <p:spPr bwMode="auto">
            <a:xfrm>
              <a:off x="10359195" y="6215414"/>
              <a:ext cx="1540218" cy="642586"/>
            </a:xfrm>
            <a:custGeom>
              <a:avLst/>
              <a:gdLst>
                <a:gd name="T0" fmla="*/ 555 w 936"/>
                <a:gd name="T1" fmla="*/ 91 h 390"/>
                <a:gd name="T2" fmla="*/ 0 w 936"/>
                <a:gd name="T3" fmla="*/ 390 h 390"/>
                <a:gd name="T4" fmla="*/ 936 w 936"/>
                <a:gd name="T5" fmla="*/ 390 h 390"/>
                <a:gd name="T6" fmla="*/ 813 w 936"/>
                <a:gd name="T7" fmla="*/ 167 h 390"/>
                <a:gd name="T8" fmla="*/ 555 w 936"/>
                <a:gd name="T9" fmla="*/ 91 h 390"/>
              </a:gdLst>
              <a:ahLst/>
              <a:cxnLst>
                <a:cxn ang="0">
                  <a:pos x="T0" y="T1"/>
                </a:cxn>
                <a:cxn ang="0">
                  <a:pos x="T2" y="T3"/>
                </a:cxn>
                <a:cxn ang="0">
                  <a:pos x="T4" y="T5"/>
                </a:cxn>
                <a:cxn ang="0">
                  <a:pos x="T6" y="T7"/>
                </a:cxn>
                <a:cxn ang="0">
                  <a:pos x="T8" y="T9"/>
                </a:cxn>
              </a:cxnLst>
              <a:rect l="0" t="0" r="r" b="b"/>
              <a:pathLst>
                <a:path w="936" h="390">
                  <a:moveTo>
                    <a:pt x="555" y="91"/>
                  </a:moveTo>
                  <a:cubicBezTo>
                    <a:pt x="0" y="390"/>
                    <a:pt x="0" y="390"/>
                    <a:pt x="0" y="390"/>
                  </a:cubicBezTo>
                  <a:cubicBezTo>
                    <a:pt x="936" y="390"/>
                    <a:pt x="936" y="390"/>
                    <a:pt x="936" y="390"/>
                  </a:cubicBezTo>
                  <a:cubicBezTo>
                    <a:pt x="813" y="167"/>
                    <a:pt x="813" y="167"/>
                    <a:pt x="813" y="167"/>
                  </a:cubicBezTo>
                  <a:cubicBezTo>
                    <a:pt x="813" y="167"/>
                    <a:pt x="722" y="0"/>
                    <a:pt x="55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 name="Freeform 8">
              <a:extLst>
                <a:ext uri="{FF2B5EF4-FFF2-40B4-BE49-F238E27FC236}">
                  <a16:creationId xmlns:a16="http://schemas.microsoft.com/office/drawing/2014/main" id="{B8F2E86E-54CC-48FB-84FD-7D8C92B5A1C5}"/>
                </a:ext>
              </a:extLst>
            </p:cNvPr>
            <p:cNvSpPr>
              <a:spLocks/>
            </p:cNvSpPr>
            <p:nvPr/>
          </p:nvSpPr>
          <p:spPr bwMode="auto">
            <a:xfrm>
              <a:off x="9612824" y="5049486"/>
              <a:ext cx="1888010" cy="1808514"/>
            </a:xfrm>
            <a:custGeom>
              <a:avLst/>
              <a:gdLst>
                <a:gd name="T0" fmla="*/ 1056 w 1148"/>
                <a:gd name="T1" fmla="*/ 491 h 1098"/>
                <a:gd name="T2" fmla="*/ 877 w 1148"/>
                <a:gd name="T3" fmla="*/ 166 h 1098"/>
                <a:gd name="T4" fmla="*/ 675 w 1148"/>
                <a:gd name="T5" fmla="*/ 155 h 1098"/>
                <a:gd name="T6" fmla="*/ 0 w 1148"/>
                <a:gd name="T7" fmla="*/ 1098 h 1098"/>
                <a:gd name="T8" fmla="*/ 332 w 1148"/>
                <a:gd name="T9" fmla="*/ 1098 h 1098"/>
                <a:gd name="T10" fmla="*/ 981 w 1148"/>
                <a:gd name="T11" fmla="*/ 748 h 1098"/>
                <a:gd name="T12" fmla="*/ 1056 w 1148"/>
                <a:gd name="T13" fmla="*/ 491 h 1098"/>
              </a:gdLst>
              <a:ahLst/>
              <a:cxnLst>
                <a:cxn ang="0">
                  <a:pos x="T0" y="T1"/>
                </a:cxn>
                <a:cxn ang="0">
                  <a:pos x="T2" y="T3"/>
                </a:cxn>
                <a:cxn ang="0">
                  <a:pos x="T4" y="T5"/>
                </a:cxn>
                <a:cxn ang="0">
                  <a:pos x="T6" y="T7"/>
                </a:cxn>
                <a:cxn ang="0">
                  <a:pos x="T8" y="T9"/>
                </a:cxn>
                <a:cxn ang="0">
                  <a:pos x="T10" y="T11"/>
                </a:cxn>
                <a:cxn ang="0">
                  <a:pos x="T12" y="T13"/>
                </a:cxn>
              </a:cxnLst>
              <a:rect l="0" t="0" r="r" b="b"/>
              <a:pathLst>
                <a:path w="1148" h="1098">
                  <a:moveTo>
                    <a:pt x="1056" y="491"/>
                  </a:moveTo>
                  <a:cubicBezTo>
                    <a:pt x="877" y="166"/>
                    <a:pt x="877" y="166"/>
                    <a:pt x="877" y="166"/>
                  </a:cubicBezTo>
                  <a:cubicBezTo>
                    <a:pt x="877" y="166"/>
                    <a:pt x="786" y="0"/>
                    <a:pt x="675" y="155"/>
                  </a:cubicBezTo>
                  <a:cubicBezTo>
                    <a:pt x="0" y="1098"/>
                    <a:pt x="0" y="1098"/>
                    <a:pt x="0" y="1098"/>
                  </a:cubicBezTo>
                  <a:cubicBezTo>
                    <a:pt x="332" y="1098"/>
                    <a:pt x="332" y="1098"/>
                    <a:pt x="332" y="1098"/>
                  </a:cubicBezTo>
                  <a:cubicBezTo>
                    <a:pt x="981" y="748"/>
                    <a:pt x="981" y="748"/>
                    <a:pt x="981" y="748"/>
                  </a:cubicBezTo>
                  <a:cubicBezTo>
                    <a:pt x="981" y="748"/>
                    <a:pt x="1148" y="658"/>
                    <a:pt x="1056" y="4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2" name="Title 1">
            <a:extLst>
              <a:ext uri="{FF2B5EF4-FFF2-40B4-BE49-F238E27FC236}">
                <a16:creationId xmlns:a16="http://schemas.microsoft.com/office/drawing/2014/main" id="{A24E02AC-EAD9-4CE8-A309-319CDB8B2E58}"/>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86F573-62A2-4F1F-9A73-33200EF20EFF}"/>
              </a:ext>
            </a:extLst>
          </p:cNvPr>
          <p:cNvSpPr>
            <a:spLocks noGrp="1"/>
          </p:cNvSpPr>
          <p:nvPr userDrawn="1">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19B58-81E9-4B0E-B6C5-EDDF808E744F}"/>
              </a:ext>
            </a:extLst>
          </p:cNvPr>
          <p:cNvSpPr>
            <a:spLocks noGrp="1"/>
          </p:cNvSpPr>
          <p:nvPr userDrawn="1">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786562A2-6F9A-442B-8EEA-878B9610B6E4}"/>
              </a:ext>
            </a:extLst>
          </p:cNvPr>
          <p:cNvSpPr>
            <a:spLocks noGrp="1"/>
          </p:cNvSpPr>
          <p:nvPr userDrawn="1">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ACC8BE-BB51-4053-B934-EA6A38EC2F20}"/>
              </a:ext>
            </a:extLst>
          </p:cNvPr>
          <p:cNvSpPr>
            <a:spLocks noGrp="1"/>
          </p:cNvSpPr>
          <p:nvPr userDrawn="1">
            <p:ph type="sldNum" sz="quarter" idx="12"/>
          </p:nvPr>
        </p:nvSpPr>
        <p:spPr/>
        <p:txBody>
          <a:bodyPr/>
          <a:lstStyle/>
          <a:p>
            <a:fld id="{055EDEFB-8961-4435-B17E-C5439ECDC533}" type="slidenum">
              <a:rPr lang="en-US" smtClean="0"/>
              <a:t>‹#›</a:t>
            </a:fld>
            <a:endParaRPr lang="en-US" dirty="0"/>
          </a:p>
        </p:txBody>
      </p:sp>
      <p:sp>
        <p:nvSpPr>
          <p:cNvPr id="8" name="AutoShape 3">
            <a:extLst>
              <a:ext uri="{FF2B5EF4-FFF2-40B4-BE49-F238E27FC236}">
                <a16:creationId xmlns:a16="http://schemas.microsoft.com/office/drawing/2014/main" id="{AEFE053A-E854-493D-BFD0-E82C39C99C01}"/>
              </a:ext>
            </a:extLst>
          </p:cNvPr>
          <p:cNvSpPr>
            <a:spLocks noChangeAspect="1" noChangeArrowheads="1" noTextEdit="1"/>
          </p:cNvSpPr>
          <p:nvPr userDrawn="1"/>
        </p:nvSpPr>
        <p:spPr bwMode="auto">
          <a:xfrm rot="5400000">
            <a:off x="-553812" y="5061807"/>
            <a:ext cx="2377437" cy="126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Tree>
    <p:extLst>
      <p:ext uri="{BB962C8B-B14F-4D97-AF65-F5344CB8AC3E}">
        <p14:creationId xmlns:p14="http://schemas.microsoft.com/office/powerpoint/2010/main" val="568860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15" name="AutoShape 3">
            <a:extLst>
              <a:ext uri="{FF2B5EF4-FFF2-40B4-BE49-F238E27FC236}">
                <a16:creationId xmlns:a16="http://schemas.microsoft.com/office/drawing/2014/main" id="{A5511238-E00C-49FA-8408-A7E3EF73798C}"/>
              </a:ext>
            </a:extLst>
          </p:cNvPr>
          <p:cNvSpPr>
            <a:spLocks noChangeAspect="1" noChangeArrowheads="1" noTextEdit="1"/>
          </p:cNvSpPr>
          <p:nvPr/>
        </p:nvSpPr>
        <p:spPr bwMode="auto">
          <a:xfrm>
            <a:off x="7207962" y="5019676"/>
            <a:ext cx="1936038"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nvGrpSpPr>
          <p:cNvPr id="7" name="Group 6">
            <a:extLst>
              <a:ext uri="{FF2B5EF4-FFF2-40B4-BE49-F238E27FC236}">
                <a16:creationId xmlns:a16="http://schemas.microsoft.com/office/drawing/2014/main" id="{595365E8-0A73-4BF1-B13A-EEC6D395FE38}"/>
              </a:ext>
            </a:extLst>
          </p:cNvPr>
          <p:cNvGrpSpPr/>
          <p:nvPr userDrawn="1"/>
        </p:nvGrpSpPr>
        <p:grpSpPr>
          <a:xfrm>
            <a:off x="7209618" y="4972200"/>
            <a:ext cx="1936039" cy="1885801"/>
            <a:chOff x="9612824" y="4972199"/>
            <a:chExt cx="2581385" cy="1885801"/>
          </a:xfrm>
          <a:solidFill>
            <a:srgbClr val="B2B5B6"/>
          </a:solidFill>
        </p:grpSpPr>
        <p:sp>
          <p:nvSpPr>
            <p:cNvPr id="16" name="Freeform 5">
              <a:extLst>
                <a:ext uri="{FF2B5EF4-FFF2-40B4-BE49-F238E27FC236}">
                  <a16:creationId xmlns:a16="http://schemas.microsoft.com/office/drawing/2014/main" id="{08CCBEC6-9FC9-4E57-B461-FC6771C9B59B}"/>
                </a:ext>
              </a:extLst>
            </p:cNvPr>
            <p:cNvSpPr>
              <a:spLocks/>
            </p:cNvSpPr>
            <p:nvPr/>
          </p:nvSpPr>
          <p:spPr bwMode="auto">
            <a:xfrm>
              <a:off x="11631118" y="5866519"/>
              <a:ext cx="563091" cy="991481"/>
            </a:xfrm>
            <a:custGeom>
              <a:avLst/>
              <a:gdLst>
                <a:gd name="T0" fmla="*/ 342 w 342"/>
                <a:gd name="T1" fmla="*/ 0 h 602"/>
                <a:gd name="T2" fmla="*/ 167 w 342"/>
                <a:gd name="T3" fmla="*/ 94 h 602"/>
                <a:gd name="T4" fmla="*/ 91 w 342"/>
                <a:gd name="T5" fmla="*/ 351 h 602"/>
                <a:gd name="T6" fmla="*/ 229 w 342"/>
                <a:gd name="T7" fmla="*/ 602 h 602"/>
                <a:gd name="T8" fmla="*/ 342 w 342"/>
                <a:gd name="T9" fmla="*/ 602 h 602"/>
                <a:gd name="T10" fmla="*/ 342 w 342"/>
                <a:gd name="T11" fmla="*/ 0 h 602"/>
              </a:gdLst>
              <a:ahLst/>
              <a:cxnLst>
                <a:cxn ang="0">
                  <a:pos x="T0" y="T1"/>
                </a:cxn>
                <a:cxn ang="0">
                  <a:pos x="T2" y="T3"/>
                </a:cxn>
                <a:cxn ang="0">
                  <a:pos x="T4" y="T5"/>
                </a:cxn>
                <a:cxn ang="0">
                  <a:pos x="T6" y="T7"/>
                </a:cxn>
                <a:cxn ang="0">
                  <a:pos x="T8" y="T9"/>
                </a:cxn>
                <a:cxn ang="0">
                  <a:pos x="T10" y="T11"/>
                </a:cxn>
              </a:cxnLst>
              <a:rect l="0" t="0" r="r" b="b"/>
              <a:pathLst>
                <a:path w="342" h="602">
                  <a:moveTo>
                    <a:pt x="342" y="0"/>
                  </a:moveTo>
                  <a:cubicBezTo>
                    <a:pt x="167" y="94"/>
                    <a:pt x="167" y="94"/>
                    <a:pt x="167" y="94"/>
                  </a:cubicBezTo>
                  <a:cubicBezTo>
                    <a:pt x="167" y="94"/>
                    <a:pt x="0" y="185"/>
                    <a:pt x="91" y="351"/>
                  </a:cubicBezTo>
                  <a:cubicBezTo>
                    <a:pt x="229" y="602"/>
                    <a:pt x="229" y="602"/>
                    <a:pt x="229" y="602"/>
                  </a:cubicBezTo>
                  <a:cubicBezTo>
                    <a:pt x="342" y="602"/>
                    <a:pt x="342" y="602"/>
                    <a:pt x="342" y="602"/>
                  </a:cubicBezTo>
                  <a:lnTo>
                    <a:pt x="3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7" name="Freeform 6">
              <a:extLst>
                <a:ext uri="{FF2B5EF4-FFF2-40B4-BE49-F238E27FC236}">
                  <a16:creationId xmlns:a16="http://schemas.microsoft.com/office/drawing/2014/main" id="{B6141FF0-F10B-4147-B29E-898032EFE0E1}"/>
                </a:ext>
              </a:extLst>
            </p:cNvPr>
            <p:cNvSpPr>
              <a:spLocks/>
            </p:cNvSpPr>
            <p:nvPr/>
          </p:nvSpPr>
          <p:spPr bwMode="auto">
            <a:xfrm>
              <a:off x="10970866" y="4972199"/>
              <a:ext cx="1223342" cy="1115140"/>
            </a:xfrm>
            <a:custGeom>
              <a:avLst/>
              <a:gdLst>
                <a:gd name="T0" fmla="*/ 92 w 743"/>
                <a:gd name="T1" fmla="*/ 166 h 677"/>
                <a:gd name="T2" fmla="*/ 281 w 743"/>
                <a:gd name="T3" fmla="*/ 511 h 677"/>
                <a:gd name="T4" fmla="*/ 540 w 743"/>
                <a:gd name="T5" fmla="*/ 587 h 677"/>
                <a:gd name="T6" fmla="*/ 743 w 743"/>
                <a:gd name="T7" fmla="*/ 477 h 677"/>
                <a:gd name="T8" fmla="*/ 743 w 743"/>
                <a:gd name="T9" fmla="*/ 125 h 677"/>
                <a:gd name="T10" fmla="*/ 187 w 743"/>
                <a:gd name="T11" fmla="*/ 32 h 677"/>
                <a:gd name="T12" fmla="*/ 92 w 743"/>
                <a:gd name="T13" fmla="*/ 166 h 677"/>
              </a:gdLst>
              <a:ahLst/>
              <a:cxnLst>
                <a:cxn ang="0">
                  <a:pos x="T0" y="T1"/>
                </a:cxn>
                <a:cxn ang="0">
                  <a:pos x="T2" y="T3"/>
                </a:cxn>
                <a:cxn ang="0">
                  <a:pos x="T4" y="T5"/>
                </a:cxn>
                <a:cxn ang="0">
                  <a:pos x="T6" y="T7"/>
                </a:cxn>
                <a:cxn ang="0">
                  <a:pos x="T8" y="T9"/>
                </a:cxn>
                <a:cxn ang="0">
                  <a:pos x="T10" y="T11"/>
                </a:cxn>
                <a:cxn ang="0">
                  <a:pos x="T12" y="T13"/>
                </a:cxn>
              </a:cxnLst>
              <a:rect l="0" t="0" r="r" b="b"/>
              <a:pathLst>
                <a:path w="743" h="677">
                  <a:moveTo>
                    <a:pt x="92" y="166"/>
                  </a:moveTo>
                  <a:cubicBezTo>
                    <a:pt x="281" y="511"/>
                    <a:pt x="281" y="511"/>
                    <a:pt x="281" y="511"/>
                  </a:cubicBezTo>
                  <a:cubicBezTo>
                    <a:pt x="281" y="511"/>
                    <a:pt x="373" y="677"/>
                    <a:pt x="540" y="587"/>
                  </a:cubicBezTo>
                  <a:cubicBezTo>
                    <a:pt x="743" y="477"/>
                    <a:pt x="743" y="477"/>
                    <a:pt x="743" y="477"/>
                  </a:cubicBezTo>
                  <a:cubicBezTo>
                    <a:pt x="743" y="125"/>
                    <a:pt x="743" y="125"/>
                    <a:pt x="743" y="125"/>
                  </a:cubicBezTo>
                  <a:cubicBezTo>
                    <a:pt x="187" y="32"/>
                    <a:pt x="187" y="32"/>
                    <a:pt x="187" y="32"/>
                  </a:cubicBezTo>
                  <a:cubicBezTo>
                    <a:pt x="187" y="32"/>
                    <a:pt x="0" y="0"/>
                    <a:pt x="92"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 name="Freeform 7">
              <a:extLst>
                <a:ext uri="{FF2B5EF4-FFF2-40B4-BE49-F238E27FC236}">
                  <a16:creationId xmlns:a16="http://schemas.microsoft.com/office/drawing/2014/main" id="{20ABCC1F-B10C-456D-8735-1EACC5FD07E4}"/>
                </a:ext>
              </a:extLst>
            </p:cNvPr>
            <p:cNvSpPr>
              <a:spLocks/>
            </p:cNvSpPr>
            <p:nvPr/>
          </p:nvSpPr>
          <p:spPr bwMode="auto">
            <a:xfrm>
              <a:off x="10359195" y="6215414"/>
              <a:ext cx="1540218" cy="642586"/>
            </a:xfrm>
            <a:custGeom>
              <a:avLst/>
              <a:gdLst>
                <a:gd name="T0" fmla="*/ 555 w 936"/>
                <a:gd name="T1" fmla="*/ 91 h 390"/>
                <a:gd name="T2" fmla="*/ 0 w 936"/>
                <a:gd name="T3" fmla="*/ 390 h 390"/>
                <a:gd name="T4" fmla="*/ 936 w 936"/>
                <a:gd name="T5" fmla="*/ 390 h 390"/>
                <a:gd name="T6" fmla="*/ 813 w 936"/>
                <a:gd name="T7" fmla="*/ 167 h 390"/>
                <a:gd name="T8" fmla="*/ 555 w 936"/>
                <a:gd name="T9" fmla="*/ 91 h 390"/>
              </a:gdLst>
              <a:ahLst/>
              <a:cxnLst>
                <a:cxn ang="0">
                  <a:pos x="T0" y="T1"/>
                </a:cxn>
                <a:cxn ang="0">
                  <a:pos x="T2" y="T3"/>
                </a:cxn>
                <a:cxn ang="0">
                  <a:pos x="T4" y="T5"/>
                </a:cxn>
                <a:cxn ang="0">
                  <a:pos x="T6" y="T7"/>
                </a:cxn>
                <a:cxn ang="0">
                  <a:pos x="T8" y="T9"/>
                </a:cxn>
              </a:cxnLst>
              <a:rect l="0" t="0" r="r" b="b"/>
              <a:pathLst>
                <a:path w="936" h="390">
                  <a:moveTo>
                    <a:pt x="555" y="91"/>
                  </a:moveTo>
                  <a:cubicBezTo>
                    <a:pt x="0" y="390"/>
                    <a:pt x="0" y="390"/>
                    <a:pt x="0" y="390"/>
                  </a:cubicBezTo>
                  <a:cubicBezTo>
                    <a:pt x="936" y="390"/>
                    <a:pt x="936" y="390"/>
                    <a:pt x="936" y="390"/>
                  </a:cubicBezTo>
                  <a:cubicBezTo>
                    <a:pt x="813" y="167"/>
                    <a:pt x="813" y="167"/>
                    <a:pt x="813" y="167"/>
                  </a:cubicBezTo>
                  <a:cubicBezTo>
                    <a:pt x="813" y="167"/>
                    <a:pt x="722" y="0"/>
                    <a:pt x="55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 name="Freeform 8">
              <a:extLst>
                <a:ext uri="{FF2B5EF4-FFF2-40B4-BE49-F238E27FC236}">
                  <a16:creationId xmlns:a16="http://schemas.microsoft.com/office/drawing/2014/main" id="{B8F2E86E-54CC-48FB-84FD-7D8C92B5A1C5}"/>
                </a:ext>
              </a:extLst>
            </p:cNvPr>
            <p:cNvSpPr>
              <a:spLocks/>
            </p:cNvSpPr>
            <p:nvPr/>
          </p:nvSpPr>
          <p:spPr bwMode="auto">
            <a:xfrm>
              <a:off x="9612824" y="5049486"/>
              <a:ext cx="1888010" cy="1808514"/>
            </a:xfrm>
            <a:custGeom>
              <a:avLst/>
              <a:gdLst>
                <a:gd name="T0" fmla="*/ 1056 w 1148"/>
                <a:gd name="T1" fmla="*/ 491 h 1098"/>
                <a:gd name="T2" fmla="*/ 877 w 1148"/>
                <a:gd name="T3" fmla="*/ 166 h 1098"/>
                <a:gd name="T4" fmla="*/ 675 w 1148"/>
                <a:gd name="T5" fmla="*/ 155 h 1098"/>
                <a:gd name="T6" fmla="*/ 0 w 1148"/>
                <a:gd name="T7" fmla="*/ 1098 h 1098"/>
                <a:gd name="T8" fmla="*/ 332 w 1148"/>
                <a:gd name="T9" fmla="*/ 1098 h 1098"/>
                <a:gd name="T10" fmla="*/ 981 w 1148"/>
                <a:gd name="T11" fmla="*/ 748 h 1098"/>
                <a:gd name="T12" fmla="*/ 1056 w 1148"/>
                <a:gd name="T13" fmla="*/ 491 h 1098"/>
              </a:gdLst>
              <a:ahLst/>
              <a:cxnLst>
                <a:cxn ang="0">
                  <a:pos x="T0" y="T1"/>
                </a:cxn>
                <a:cxn ang="0">
                  <a:pos x="T2" y="T3"/>
                </a:cxn>
                <a:cxn ang="0">
                  <a:pos x="T4" y="T5"/>
                </a:cxn>
                <a:cxn ang="0">
                  <a:pos x="T6" y="T7"/>
                </a:cxn>
                <a:cxn ang="0">
                  <a:pos x="T8" y="T9"/>
                </a:cxn>
                <a:cxn ang="0">
                  <a:pos x="T10" y="T11"/>
                </a:cxn>
                <a:cxn ang="0">
                  <a:pos x="T12" y="T13"/>
                </a:cxn>
              </a:cxnLst>
              <a:rect l="0" t="0" r="r" b="b"/>
              <a:pathLst>
                <a:path w="1148" h="1098">
                  <a:moveTo>
                    <a:pt x="1056" y="491"/>
                  </a:moveTo>
                  <a:cubicBezTo>
                    <a:pt x="877" y="166"/>
                    <a:pt x="877" y="166"/>
                    <a:pt x="877" y="166"/>
                  </a:cubicBezTo>
                  <a:cubicBezTo>
                    <a:pt x="877" y="166"/>
                    <a:pt x="786" y="0"/>
                    <a:pt x="675" y="155"/>
                  </a:cubicBezTo>
                  <a:cubicBezTo>
                    <a:pt x="0" y="1098"/>
                    <a:pt x="0" y="1098"/>
                    <a:pt x="0" y="1098"/>
                  </a:cubicBezTo>
                  <a:cubicBezTo>
                    <a:pt x="332" y="1098"/>
                    <a:pt x="332" y="1098"/>
                    <a:pt x="332" y="1098"/>
                  </a:cubicBezTo>
                  <a:cubicBezTo>
                    <a:pt x="981" y="748"/>
                    <a:pt x="981" y="748"/>
                    <a:pt x="981" y="748"/>
                  </a:cubicBezTo>
                  <a:cubicBezTo>
                    <a:pt x="981" y="748"/>
                    <a:pt x="1148" y="658"/>
                    <a:pt x="1056" y="4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2" name="Title 1">
            <a:extLst>
              <a:ext uri="{FF2B5EF4-FFF2-40B4-BE49-F238E27FC236}">
                <a16:creationId xmlns:a16="http://schemas.microsoft.com/office/drawing/2014/main" id="{A24E02AC-EAD9-4CE8-A309-319CDB8B2E58}"/>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86F573-62A2-4F1F-9A73-33200EF20EFF}"/>
              </a:ext>
            </a:extLst>
          </p:cNvPr>
          <p:cNvSpPr>
            <a:spLocks noGrp="1"/>
          </p:cNvSpPr>
          <p:nvPr userDrawn="1">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19B58-81E9-4B0E-B6C5-EDDF808E744F}"/>
              </a:ext>
            </a:extLst>
          </p:cNvPr>
          <p:cNvSpPr>
            <a:spLocks noGrp="1"/>
          </p:cNvSpPr>
          <p:nvPr userDrawn="1">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786562A2-6F9A-442B-8EEA-878B9610B6E4}"/>
              </a:ext>
            </a:extLst>
          </p:cNvPr>
          <p:cNvSpPr>
            <a:spLocks noGrp="1"/>
          </p:cNvSpPr>
          <p:nvPr userDrawn="1">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ACC8BE-BB51-4053-B934-EA6A38EC2F20}"/>
              </a:ext>
            </a:extLst>
          </p:cNvPr>
          <p:cNvSpPr>
            <a:spLocks noGrp="1"/>
          </p:cNvSpPr>
          <p:nvPr userDrawn="1">
            <p:ph type="sldNum" sz="quarter" idx="12"/>
          </p:nvPr>
        </p:nvSpPr>
        <p:spPr/>
        <p:txBody>
          <a:bodyPr/>
          <a:lstStyle/>
          <a:p>
            <a:fld id="{055EDEFB-8961-4435-B17E-C5439ECDC533}" type="slidenum">
              <a:rPr lang="en-US" smtClean="0"/>
              <a:t>‹#›</a:t>
            </a:fld>
            <a:endParaRPr lang="en-US" dirty="0"/>
          </a:p>
        </p:txBody>
      </p:sp>
      <p:sp>
        <p:nvSpPr>
          <p:cNvPr id="8" name="AutoShape 3">
            <a:extLst>
              <a:ext uri="{FF2B5EF4-FFF2-40B4-BE49-F238E27FC236}">
                <a16:creationId xmlns:a16="http://schemas.microsoft.com/office/drawing/2014/main" id="{AEFE053A-E854-493D-BFD0-E82C39C99C01}"/>
              </a:ext>
            </a:extLst>
          </p:cNvPr>
          <p:cNvSpPr>
            <a:spLocks noChangeAspect="1" noChangeArrowheads="1" noTextEdit="1"/>
          </p:cNvSpPr>
          <p:nvPr userDrawn="1"/>
        </p:nvSpPr>
        <p:spPr bwMode="auto">
          <a:xfrm rot="5400000">
            <a:off x="-553812" y="5061807"/>
            <a:ext cx="2377437" cy="126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Tree>
    <p:extLst>
      <p:ext uri="{BB962C8B-B14F-4D97-AF65-F5344CB8AC3E}">
        <p14:creationId xmlns:p14="http://schemas.microsoft.com/office/powerpoint/2010/main" val="39825124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CADDD-3103-443D-BA8C-3AAA1133B38A}"/>
              </a:ext>
            </a:extLst>
          </p:cNvPr>
          <p:cNvSpPr>
            <a:spLocks noGrp="1"/>
          </p:cNvSpPr>
          <p:nvPr>
            <p:ph type="title"/>
          </p:nvPr>
        </p:nvSpPr>
        <p:spPr>
          <a:xfrm>
            <a:off x="4464843" y="1709739"/>
            <a:ext cx="4045744" cy="2852737"/>
          </a:xfrm>
        </p:spPr>
        <p:txBody>
          <a:bodyPr anchor="b">
            <a:normAutofit/>
          </a:bodyPr>
          <a:lstStyle>
            <a:lvl1pPr algn="r">
              <a:defRPr sz="345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30B9E89-2539-402F-BB92-211DF092155B}"/>
              </a:ext>
            </a:extLst>
          </p:cNvPr>
          <p:cNvSpPr>
            <a:spLocks noGrp="1"/>
          </p:cNvSpPr>
          <p:nvPr>
            <p:ph type="body" idx="1"/>
          </p:nvPr>
        </p:nvSpPr>
        <p:spPr>
          <a:xfrm>
            <a:off x="4464843" y="4589464"/>
            <a:ext cx="4045744" cy="1500187"/>
          </a:xfrm>
        </p:spPr>
        <p:txBody>
          <a:bodyPr/>
          <a:lstStyle>
            <a:lvl1pPr marL="0" indent="0" algn="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ABA46F-FEED-46D7-B980-E8B99D52A2ED}"/>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2A078F1E-5D5F-4CEF-B121-975CDDC8EB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9D10F1-BFBE-4570-B1A8-83D3E403FE5E}"/>
              </a:ext>
            </a:extLst>
          </p:cNvPr>
          <p:cNvSpPr>
            <a:spLocks noGrp="1"/>
          </p:cNvSpPr>
          <p:nvPr>
            <p:ph type="sldNum" sz="quarter" idx="12"/>
          </p:nvPr>
        </p:nvSpPr>
        <p:spPr/>
        <p:txBody>
          <a:bodyPr/>
          <a:lstStyle/>
          <a:p>
            <a:fld id="{055EDEFB-8961-4435-B17E-C5439ECDC533}" type="slidenum">
              <a:rPr lang="en-US" smtClean="0"/>
              <a:t>‹#›</a:t>
            </a:fld>
            <a:endParaRPr lang="en-US" dirty="0"/>
          </a:p>
        </p:txBody>
      </p:sp>
      <p:grpSp>
        <p:nvGrpSpPr>
          <p:cNvPr id="7" name="Group 6">
            <a:extLst>
              <a:ext uri="{FF2B5EF4-FFF2-40B4-BE49-F238E27FC236}">
                <a16:creationId xmlns:a16="http://schemas.microsoft.com/office/drawing/2014/main" id="{4369D60D-C3F0-4152-AA68-DBF6E112E6AB}"/>
              </a:ext>
            </a:extLst>
          </p:cNvPr>
          <p:cNvGrpSpPr/>
          <p:nvPr userDrawn="1"/>
        </p:nvGrpSpPr>
        <p:grpSpPr>
          <a:xfrm>
            <a:off x="0" y="4"/>
            <a:ext cx="4169664" cy="7160831"/>
            <a:chOff x="0" y="3490913"/>
            <a:chExt cx="1670050" cy="2151063"/>
          </a:xfrm>
          <a:solidFill>
            <a:schemeClr val="bg1"/>
          </a:solidFill>
        </p:grpSpPr>
        <p:sp>
          <p:nvSpPr>
            <p:cNvPr id="8" name="Freeform 5">
              <a:extLst>
                <a:ext uri="{FF2B5EF4-FFF2-40B4-BE49-F238E27FC236}">
                  <a16:creationId xmlns:a16="http://schemas.microsoft.com/office/drawing/2014/main" id="{E6552B2A-6FE0-4116-992B-C2EC965E96B1}"/>
                </a:ext>
              </a:extLst>
            </p:cNvPr>
            <p:cNvSpPr>
              <a:spLocks/>
            </p:cNvSpPr>
            <p:nvPr/>
          </p:nvSpPr>
          <p:spPr bwMode="auto">
            <a:xfrm>
              <a:off x="0" y="4586288"/>
              <a:ext cx="230188" cy="504825"/>
            </a:xfrm>
            <a:custGeom>
              <a:avLst/>
              <a:gdLst>
                <a:gd name="T0" fmla="*/ 87 w 345"/>
                <a:gd name="T1" fmla="*/ 698 h 753"/>
                <a:gd name="T2" fmla="*/ 179 w 345"/>
                <a:gd name="T3" fmla="*/ 278 h 753"/>
                <a:gd name="T4" fmla="*/ 0 w 345"/>
                <a:gd name="T5" fmla="*/ 0 h 753"/>
                <a:gd name="T6" fmla="*/ 0 w 345"/>
                <a:gd name="T7" fmla="*/ 753 h 753"/>
                <a:gd name="T8" fmla="*/ 87 w 345"/>
                <a:gd name="T9" fmla="*/ 698 h 753"/>
              </a:gdLst>
              <a:ahLst/>
              <a:cxnLst>
                <a:cxn ang="0">
                  <a:pos x="T0" y="T1"/>
                </a:cxn>
                <a:cxn ang="0">
                  <a:pos x="T2" y="T3"/>
                </a:cxn>
                <a:cxn ang="0">
                  <a:pos x="T4" y="T5"/>
                </a:cxn>
                <a:cxn ang="0">
                  <a:pos x="T6" y="T7"/>
                </a:cxn>
                <a:cxn ang="0">
                  <a:pos x="T8" y="T9"/>
                </a:cxn>
              </a:cxnLst>
              <a:rect l="0" t="0" r="r" b="b"/>
              <a:pathLst>
                <a:path w="345" h="753">
                  <a:moveTo>
                    <a:pt x="87" y="698"/>
                  </a:moveTo>
                  <a:cubicBezTo>
                    <a:pt x="87" y="698"/>
                    <a:pt x="345" y="534"/>
                    <a:pt x="179" y="278"/>
                  </a:cubicBezTo>
                  <a:cubicBezTo>
                    <a:pt x="0" y="0"/>
                    <a:pt x="0" y="0"/>
                    <a:pt x="0" y="0"/>
                  </a:cubicBezTo>
                  <a:cubicBezTo>
                    <a:pt x="0" y="753"/>
                    <a:pt x="0" y="753"/>
                    <a:pt x="0" y="753"/>
                  </a:cubicBezTo>
                  <a:lnTo>
                    <a:pt x="87" y="6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 name="Freeform 6">
              <a:extLst>
                <a:ext uri="{FF2B5EF4-FFF2-40B4-BE49-F238E27FC236}">
                  <a16:creationId xmlns:a16="http://schemas.microsoft.com/office/drawing/2014/main" id="{B51811A2-1D37-4826-AC96-1FD4269FFFDA}"/>
                </a:ext>
              </a:extLst>
            </p:cNvPr>
            <p:cNvSpPr>
              <a:spLocks/>
            </p:cNvSpPr>
            <p:nvPr/>
          </p:nvSpPr>
          <p:spPr bwMode="auto">
            <a:xfrm>
              <a:off x="0" y="4995863"/>
              <a:ext cx="620713" cy="555625"/>
            </a:xfrm>
            <a:custGeom>
              <a:avLst/>
              <a:gdLst>
                <a:gd name="T0" fmla="*/ 904 w 927"/>
                <a:gd name="T1" fmla="*/ 787 h 827"/>
                <a:gd name="T2" fmla="*/ 561 w 927"/>
                <a:gd name="T3" fmla="*/ 257 h 827"/>
                <a:gd name="T4" fmla="*/ 138 w 927"/>
                <a:gd name="T5" fmla="*/ 164 h 827"/>
                <a:gd name="T6" fmla="*/ 0 w 927"/>
                <a:gd name="T7" fmla="*/ 252 h 827"/>
                <a:gd name="T8" fmla="*/ 0 w 927"/>
                <a:gd name="T9" fmla="*/ 827 h 827"/>
                <a:gd name="T10" fmla="*/ 927 w 927"/>
                <a:gd name="T11" fmla="*/ 827 h 827"/>
                <a:gd name="T12" fmla="*/ 904 w 927"/>
                <a:gd name="T13" fmla="*/ 787 h 827"/>
              </a:gdLst>
              <a:ahLst/>
              <a:cxnLst>
                <a:cxn ang="0">
                  <a:pos x="T0" y="T1"/>
                </a:cxn>
                <a:cxn ang="0">
                  <a:pos x="T2" y="T3"/>
                </a:cxn>
                <a:cxn ang="0">
                  <a:pos x="T4" y="T5"/>
                </a:cxn>
                <a:cxn ang="0">
                  <a:pos x="T6" y="T7"/>
                </a:cxn>
                <a:cxn ang="0">
                  <a:pos x="T8" y="T9"/>
                </a:cxn>
                <a:cxn ang="0">
                  <a:pos x="T10" y="T11"/>
                </a:cxn>
                <a:cxn ang="0">
                  <a:pos x="T12" y="T13"/>
                </a:cxn>
              </a:cxnLst>
              <a:rect l="0" t="0" r="r" b="b"/>
              <a:pathLst>
                <a:path w="927" h="827">
                  <a:moveTo>
                    <a:pt x="904" y="787"/>
                  </a:moveTo>
                  <a:cubicBezTo>
                    <a:pt x="561" y="257"/>
                    <a:pt x="561" y="257"/>
                    <a:pt x="561" y="257"/>
                  </a:cubicBezTo>
                  <a:cubicBezTo>
                    <a:pt x="561" y="257"/>
                    <a:pt x="395" y="0"/>
                    <a:pt x="138" y="164"/>
                  </a:cubicBezTo>
                  <a:cubicBezTo>
                    <a:pt x="0" y="252"/>
                    <a:pt x="0" y="252"/>
                    <a:pt x="0" y="252"/>
                  </a:cubicBezTo>
                  <a:cubicBezTo>
                    <a:pt x="0" y="827"/>
                    <a:pt x="0" y="827"/>
                    <a:pt x="0" y="827"/>
                  </a:cubicBezTo>
                  <a:cubicBezTo>
                    <a:pt x="927" y="827"/>
                    <a:pt x="927" y="827"/>
                    <a:pt x="927" y="827"/>
                  </a:cubicBezTo>
                  <a:cubicBezTo>
                    <a:pt x="921" y="815"/>
                    <a:pt x="913" y="801"/>
                    <a:pt x="904" y="7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7">
              <a:extLst>
                <a:ext uri="{FF2B5EF4-FFF2-40B4-BE49-F238E27FC236}">
                  <a16:creationId xmlns:a16="http://schemas.microsoft.com/office/drawing/2014/main" id="{41532770-851C-41CF-97B8-6BD60B97979C}"/>
                </a:ext>
              </a:extLst>
            </p:cNvPr>
            <p:cNvSpPr>
              <a:spLocks/>
            </p:cNvSpPr>
            <p:nvPr/>
          </p:nvSpPr>
          <p:spPr bwMode="auto">
            <a:xfrm>
              <a:off x="0" y="3490913"/>
              <a:ext cx="1646238" cy="1419225"/>
            </a:xfrm>
            <a:custGeom>
              <a:avLst/>
              <a:gdLst>
                <a:gd name="T0" fmla="*/ 258 w 2458"/>
                <a:gd name="T1" fmla="*/ 1861 h 2117"/>
                <a:gd name="T2" fmla="*/ 681 w 2458"/>
                <a:gd name="T3" fmla="*/ 1954 h 2117"/>
                <a:gd name="T4" fmla="*/ 2201 w 2458"/>
                <a:gd name="T5" fmla="*/ 989 h 2117"/>
                <a:gd name="T6" fmla="*/ 2198 w 2458"/>
                <a:gd name="T7" fmla="*/ 665 h 2117"/>
                <a:gd name="T8" fmla="*/ 1115 w 2458"/>
                <a:gd name="T9" fmla="*/ 0 h 2117"/>
                <a:gd name="T10" fmla="*/ 0 w 2458"/>
                <a:gd name="T11" fmla="*/ 0 h 2117"/>
                <a:gd name="T12" fmla="*/ 0 w 2458"/>
                <a:gd name="T13" fmla="*/ 1461 h 2117"/>
                <a:gd name="T14" fmla="*/ 258 w 2458"/>
                <a:gd name="T15" fmla="*/ 1861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8" h="2117">
                  <a:moveTo>
                    <a:pt x="258" y="1861"/>
                  </a:moveTo>
                  <a:cubicBezTo>
                    <a:pt x="258" y="1861"/>
                    <a:pt x="423" y="2117"/>
                    <a:pt x="681" y="1954"/>
                  </a:cubicBezTo>
                  <a:cubicBezTo>
                    <a:pt x="2201" y="989"/>
                    <a:pt x="2201" y="989"/>
                    <a:pt x="2201" y="989"/>
                  </a:cubicBezTo>
                  <a:cubicBezTo>
                    <a:pt x="2201" y="989"/>
                    <a:pt x="2458" y="825"/>
                    <a:pt x="2198" y="665"/>
                  </a:cubicBezTo>
                  <a:cubicBezTo>
                    <a:pt x="1115" y="0"/>
                    <a:pt x="1115" y="0"/>
                    <a:pt x="1115" y="0"/>
                  </a:cubicBezTo>
                  <a:cubicBezTo>
                    <a:pt x="0" y="0"/>
                    <a:pt x="0" y="0"/>
                    <a:pt x="0" y="0"/>
                  </a:cubicBezTo>
                  <a:cubicBezTo>
                    <a:pt x="0" y="1461"/>
                    <a:pt x="0" y="1461"/>
                    <a:pt x="0" y="1461"/>
                  </a:cubicBezTo>
                  <a:lnTo>
                    <a:pt x="258" y="18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8">
              <a:extLst>
                <a:ext uri="{FF2B5EF4-FFF2-40B4-BE49-F238E27FC236}">
                  <a16:creationId xmlns:a16="http://schemas.microsoft.com/office/drawing/2014/main" id="{740A1A10-B3BD-4313-8564-035EFCD38754}"/>
                </a:ext>
              </a:extLst>
            </p:cNvPr>
            <p:cNvSpPr>
              <a:spLocks/>
            </p:cNvSpPr>
            <p:nvPr/>
          </p:nvSpPr>
          <p:spPr bwMode="auto">
            <a:xfrm>
              <a:off x="317500" y="4132263"/>
              <a:ext cx="1352550" cy="1509713"/>
            </a:xfrm>
            <a:custGeom>
              <a:avLst/>
              <a:gdLst>
                <a:gd name="T0" fmla="*/ 1902 w 2019"/>
                <a:gd name="T1" fmla="*/ 31 h 2252"/>
                <a:gd name="T2" fmla="*/ 1815 w 2019"/>
                <a:gd name="T3" fmla="*/ 86 h 2252"/>
                <a:gd name="T4" fmla="*/ 258 w 2019"/>
                <a:gd name="T5" fmla="*/ 1075 h 2252"/>
                <a:gd name="T6" fmla="*/ 166 w 2019"/>
                <a:gd name="T7" fmla="*/ 1495 h 2252"/>
                <a:gd name="T8" fmla="*/ 489 w 2019"/>
                <a:gd name="T9" fmla="*/ 1995 h 2252"/>
                <a:gd name="T10" fmla="*/ 815 w 2019"/>
                <a:gd name="T11" fmla="*/ 1991 h 2252"/>
                <a:gd name="T12" fmla="*/ 1973 w 2019"/>
                <a:gd name="T13" fmla="*/ 106 h 2252"/>
                <a:gd name="T14" fmla="*/ 1902 w 2019"/>
                <a:gd name="T15" fmla="*/ 31 h 2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9" h="2252">
                  <a:moveTo>
                    <a:pt x="1902" y="31"/>
                  </a:moveTo>
                  <a:cubicBezTo>
                    <a:pt x="1877" y="47"/>
                    <a:pt x="1848" y="65"/>
                    <a:pt x="1815" y="86"/>
                  </a:cubicBezTo>
                  <a:cubicBezTo>
                    <a:pt x="258" y="1075"/>
                    <a:pt x="258" y="1075"/>
                    <a:pt x="258" y="1075"/>
                  </a:cubicBezTo>
                  <a:cubicBezTo>
                    <a:pt x="258" y="1075"/>
                    <a:pt x="0" y="1238"/>
                    <a:pt x="166" y="1495"/>
                  </a:cubicBezTo>
                  <a:cubicBezTo>
                    <a:pt x="489" y="1995"/>
                    <a:pt x="489" y="1995"/>
                    <a:pt x="489" y="1995"/>
                  </a:cubicBezTo>
                  <a:cubicBezTo>
                    <a:pt x="489" y="1995"/>
                    <a:pt x="655" y="2252"/>
                    <a:pt x="815" y="1991"/>
                  </a:cubicBezTo>
                  <a:cubicBezTo>
                    <a:pt x="1973" y="106"/>
                    <a:pt x="1973" y="106"/>
                    <a:pt x="1973" y="106"/>
                  </a:cubicBezTo>
                  <a:cubicBezTo>
                    <a:pt x="2019" y="0"/>
                    <a:pt x="1926" y="16"/>
                    <a:pt x="190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7480389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CADDD-3103-443D-BA8C-3AAA1133B38A}"/>
              </a:ext>
            </a:extLst>
          </p:cNvPr>
          <p:cNvSpPr>
            <a:spLocks noGrp="1"/>
          </p:cNvSpPr>
          <p:nvPr>
            <p:ph type="title"/>
          </p:nvPr>
        </p:nvSpPr>
        <p:spPr>
          <a:xfrm>
            <a:off x="4464843" y="1709739"/>
            <a:ext cx="4045744" cy="2852737"/>
          </a:xfrm>
        </p:spPr>
        <p:txBody>
          <a:bodyPr anchor="b">
            <a:normAutofit/>
          </a:bodyPr>
          <a:lstStyle>
            <a:lvl1pPr algn="r">
              <a:defRPr sz="345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30B9E89-2539-402F-BB92-211DF092155B}"/>
              </a:ext>
            </a:extLst>
          </p:cNvPr>
          <p:cNvSpPr>
            <a:spLocks noGrp="1"/>
          </p:cNvSpPr>
          <p:nvPr>
            <p:ph type="body" idx="1"/>
          </p:nvPr>
        </p:nvSpPr>
        <p:spPr>
          <a:xfrm>
            <a:off x="4464843" y="4589464"/>
            <a:ext cx="4045744" cy="1500187"/>
          </a:xfrm>
        </p:spPr>
        <p:txBody>
          <a:bodyPr/>
          <a:lstStyle>
            <a:lvl1pPr marL="0" indent="0" algn="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ABA46F-FEED-46D7-B980-E8B99D52A2ED}"/>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2A078F1E-5D5F-4CEF-B121-975CDDC8EB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9D10F1-BFBE-4570-B1A8-83D3E403FE5E}"/>
              </a:ext>
            </a:extLst>
          </p:cNvPr>
          <p:cNvSpPr>
            <a:spLocks noGrp="1"/>
          </p:cNvSpPr>
          <p:nvPr>
            <p:ph type="sldNum" sz="quarter" idx="12"/>
          </p:nvPr>
        </p:nvSpPr>
        <p:spPr/>
        <p:txBody>
          <a:bodyPr/>
          <a:lstStyle/>
          <a:p>
            <a:fld id="{055EDEFB-8961-4435-B17E-C5439ECDC533}" type="slidenum">
              <a:rPr lang="en-US" smtClean="0"/>
              <a:t>‹#›</a:t>
            </a:fld>
            <a:endParaRPr lang="en-US" dirty="0"/>
          </a:p>
        </p:txBody>
      </p:sp>
      <p:grpSp>
        <p:nvGrpSpPr>
          <p:cNvPr id="7" name="Group 6">
            <a:extLst>
              <a:ext uri="{FF2B5EF4-FFF2-40B4-BE49-F238E27FC236}">
                <a16:creationId xmlns:a16="http://schemas.microsoft.com/office/drawing/2014/main" id="{4369D60D-C3F0-4152-AA68-DBF6E112E6AB}"/>
              </a:ext>
            </a:extLst>
          </p:cNvPr>
          <p:cNvGrpSpPr/>
          <p:nvPr userDrawn="1"/>
        </p:nvGrpSpPr>
        <p:grpSpPr>
          <a:xfrm>
            <a:off x="0" y="4"/>
            <a:ext cx="4169664" cy="7160831"/>
            <a:chOff x="0" y="3490913"/>
            <a:chExt cx="1670050" cy="2151063"/>
          </a:xfrm>
          <a:solidFill>
            <a:schemeClr val="bg1"/>
          </a:solidFill>
        </p:grpSpPr>
        <p:sp>
          <p:nvSpPr>
            <p:cNvPr id="8" name="Freeform 5">
              <a:extLst>
                <a:ext uri="{FF2B5EF4-FFF2-40B4-BE49-F238E27FC236}">
                  <a16:creationId xmlns:a16="http://schemas.microsoft.com/office/drawing/2014/main" id="{E6552B2A-6FE0-4116-992B-C2EC965E96B1}"/>
                </a:ext>
              </a:extLst>
            </p:cNvPr>
            <p:cNvSpPr>
              <a:spLocks/>
            </p:cNvSpPr>
            <p:nvPr/>
          </p:nvSpPr>
          <p:spPr bwMode="auto">
            <a:xfrm>
              <a:off x="0" y="4586288"/>
              <a:ext cx="230188" cy="504825"/>
            </a:xfrm>
            <a:custGeom>
              <a:avLst/>
              <a:gdLst>
                <a:gd name="T0" fmla="*/ 87 w 345"/>
                <a:gd name="T1" fmla="*/ 698 h 753"/>
                <a:gd name="T2" fmla="*/ 179 w 345"/>
                <a:gd name="T3" fmla="*/ 278 h 753"/>
                <a:gd name="T4" fmla="*/ 0 w 345"/>
                <a:gd name="T5" fmla="*/ 0 h 753"/>
                <a:gd name="T6" fmla="*/ 0 w 345"/>
                <a:gd name="T7" fmla="*/ 753 h 753"/>
                <a:gd name="T8" fmla="*/ 87 w 345"/>
                <a:gd name="T9" fmla="*/ 698 h 753"/>
              </a:gdLst>
              <a:ahLst/>
              <a:cxnLst>
                <a:cxn ang="0">
                  <a:pos x="T0" y="T1"/>
                </a:cxn>
                <a:cxn ang="0">
                  <a:pos x="T2" y="T3"/>
                </a:cxn>
                <a:cxn ang="0">
                  <a:pos x="T4" y="T5"/>
                </a:cxn>
                <a:cxn ang="0">
                  <a:pos x="T6" y="T7"/>
                </a:cxn>
                <a:cxn ang="0">
                  <a:pos x="T8" y="T9"/>
                </a:cxn>
              </a:cxnLst>
              <a:rect l="0" t="0" r="r" b="b"/>
              <a:pathLst>
                <a:path w="345" h="753">
                  <a:moveTo>
                    <a:pt x="87" y="698"/>
                  </a:moveTo>
                  <a:cubicBezTo>
                    <a:pt x="87" y="698"/>
                    <a:pt x="345" y="534"/>
                    <a:pt x="179" y="278"/>
                  </a:cubicBezTo>
                  <a:cubicBezTo>
                    <a:pt x="0" y="0"/>
                    <a:pt x="0" y="0"/>
                    <a:pt x="0" y="0"/>
                  </a:cubicBezTo>
                  <a:cubicBezTo>
                    <a:pt x="0" y="753"/>
                    <a:pt x="0" y="753"/>
                    <a:pt x="0" y="753"/>
                  </a:cubicBezTo>
                  <a:lnTo>
                    <a:pt x="87" y="6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 name="Freeform 6">
              <a:extLst>
                <a:ext uri="{FF2B5EF4-FFF2-40B4-BE49-F238E27FC236}">
                  <a16:creationId xmlns:a16="http://schemas.microsoft.com/office/drawing/2014/main" id="{B51811A2-1D37-4826-AC96-1FD4269FFFDA}"/>
                </a:ext>
              </a:extLst>
            </p:cNvPr>
            <p:cNvSpPr>
              <a:spLocks/>
            </p:cNvSpPr>
            <p:nvPr/>
          </p:nvSpPr>
          <p:spPr bwMode="auto">
            <a:xfrm>
              <a:off x="0" y="4995863"/>
              <a:ext cx="620713" cy="555625"/>
            </a:xfrm>
            <a:custGeom>
              <a:avLst/>
              <a:gdLst>
                <a:gd name="T0" fmla="*/ 904 w 927"/>
                <a:gd name="T1" fmla="*/ 787 h 827"/>
                <a:gd name="T2" fmla="*/ 561 w 927"/>
                <a:gd name="T3" fmla="*/ 257 h 827"/>
                <a:gd name="T4" fmla="*/ 138 w 927"/>
                <a:gd name="T5" fmla="*/ 164 h 827"/>
                <a:gd name="T6" fmla="*/ 0 w 927"/>
                <a:gd name="T7" fmla="*/ 252 h 827"/>
                <a:gd name="T8" fmla="*/ 0 w 927"/>
                <a:gd name="T9" fmla="*/ 827 h 827"/>
                <a:gd name="T10" fmla="*/ 927 w 927"/>
                <a:gd name="T11" fmla="*/ 827 h 827"/>
                <a:gd name="T12" fmla="*/ 904 w 927"/>
                <a:gd name="T13" fmla="*/ 787 h 827"/>
              </a:gdLst>
              <a:ahLst/>
              <a:cxnLst>
                <a:cxn ang="0">
                  <a:pos x="T0" y="T1"/>
                </a:cxn>
                <a:cxn ang="0">
                  <a:pos x="T2" y="T3"/>
                </a:cxn>
                <a:cxn ang="0">
                  <a:pos x="T4" y="T5"/>
                </a:cxn>
                <a:cxn ang="0">
                  <a:pos x="T6" y="T7"/>
                </a:cxn>
                <a:cxn ang="0">
                  <a:pos x="T8" y="T9"/>
                </a:cxn>
                <a:cxn ang="0">
                  <a:pos x="T10" y="T11"/>
                </a:cxn>
                <a:cxn ang="0">
                  <a:pos x="T12" y="T13"/>
                </a:cxn>
              </a:cxnLst>
              <a:rect l="0" t="0" r="r" b="b"/>
              <a:pathLst>
                <a:path w="927" h="827">
                  <a:moveTo>
                    <a:pt x="904" y="787"/>
                  </a:moveTo>
                  <a:cubicBezTo>
                    <a:pt x="561" y="257"/>
                    <a:pt x="561" y="257"/>
                    <a:pt x="561" y="257"/>
                  </a:cubicBezTo>
                  <a:cubicBezTo>
                    <a:pt x="561" y="257"/>
                    <a:pt x="395" y="0"/>
                    <a:pt x="138" y="164"/>
                  </a:cubicBezTo>
                  <a:cubicBezTo>
                    <a:pt x="0" y="252"/>
                    <a:pt x="0" y="252"/>
                    <a:pt x="0" y="252"/>
                  </a:cubicBezTo>
                  <a:cubicBezTo>
                    <a:pt x="0" y="827"/>
                    <a:pt x="0" y="827"/>
                    <a:pt x="0" y="827"/>
                  </a:cubicBezTo>
                  <a:cubicBezTo>
                    <a:pt x="927" y="827"/>
                    <a:pt x="927" y="827"/>
                    <a:pt x="927" y="827"/>
                  </a:cubicBezTo>
                  <a:cubicBezTo>
                    <a:pt x="921" y="815"/>
                    <a:pt x="913" y="801"/>
                    <a:pt x="904" y="7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7">
              <a:extLst>
                <a:ext uri="{FF2B5EF4-FFF2-40B4-BE49-F238E27FC236}">
                  <a16:creationId xmlns:a16="http://schemas.microsoft.com/office/drawing/2014/main" id="{41532770-851C-41CF-97B8-6BD60B97979C}"/>
                </a:ext>
              </a:extLst>
            </p:cNvPr>
            <p:cNvSpPr>
              <a:spLocks/>
            </p:cNvSpPr>
            <p:nvPr/>
          </p:nvSpPr>
          <p:spPr bwMode="auto">
            <a:xfrm>
              <a:off x="0" y="3490913"/>
              <a:ext cx="1646238" cy="1419225"/>
            </a:xfrm>
            <a:custGeom>
              <a:avLst/>
              <a:gdLst>
                <a:gd name="T0" fmla="*/ 258 w 2458"/>
                <a:gd name="T1" fmla="*/ 1861 h 2117"/>
                <a:gd name="T2" fmla="*/ 681 w 2458"/>
                <a:gd name="T3" fmla="*/ 1954 h 2117"/>
                <a:gd name="T4" fmla="*/ 2201 w 2458"/>
                <a:gd name="T5" fmla="*/ 989 h 2117"/>
                <a:gd name="T6" fmla="*/ 2198 w 2458"/>
                <a:gd name="T7" fmla="*/ 665 h 2117"/>
                <a:gd name="T8" fmla="*/ 1115 w 2458"/>
                <a:gd name="T9" fmla="*/ 0 h 2117"/>
                <a:gd name="T10" fmla="*/ 0 w 2458"/>
                <a:gd name="T11" fmla="*/ 0 h 2117"/>
                <a:gd name="T12" fmla="*/ 0 w 2458"/>
                <a:gd name="T13" fmla="*/ 1461 h 2117"/>
                <a:gd name="T14" fmla="*/ 258 w 2458"/>
                <a:gd name="T15" fmla="*/ 1861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8" h="2117">
                  <a:moveTo>
                    <a:pt x="258" y="1861"/>
                  </a:moveTo>
                  <a:cubicBezTo>
                    <a:pt x="258" y="1861"/>
                    <a:pt x="423" y="2117"/>
                    <a:pt x="681" y="1954"/>
                  </a:cubicBezTo>
                  <a:cubicBezTo>
                    <a:pt x="2201" y="989"/>
                    <a:pt x="2201" y="989"/>
                    <a:pt x="2201" y="989"/>
                  </a:cubicBezTo>
                  <a:cubicBezTo>
                    <a:pt x="2201" y="989"/>
                    <a:pt x="2458" y="825"/>
                    <a:pt x="2198" y="665"/>
                  </a:cubicBezTo>
                  <a:cubicBezTo>
                    <a:pt x="1115" y="0"/>
                    <a:pt x="1115" y="0"/>
                    <a:pt x="1115" y="0"/>
                  </a:cubicBezTo>
                  <a:cubicBezTo>
                    <a:pt x="0" y="0"/>
                    <a:pt x="0" y="0"/>
                    <a:pt x="0" y="0"/>
                  </a:cubicBezTo>
                  <a:cubicBezTo>
                    <a:pt x="0" y="1461"/>
                    <a:pt x="0" y="1461"/>
                    <a:pt x="0" y="1461"/>
                  </a:cubicBezTo>
                  <a:lnTo>
                    <a:pt x="258" y="18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8">
              <a:extLst>
                <a:ext uri="{FF2B5EF4-FFF2-40B4-BE49-F238E27FC236}">
                  <a16:creationId xmlns:a16="http://schemas.microsoft.com/office/drawing/2014/main" id="{740A1A10-B3BD-4313-8564-035EFCD38754}"/>
                </a:ext>
              </a:extLst>
            </p:cNvPr>
            <p:cNvSpPr>
              <a:spLocks/>
            </p:cNvSpPr>
            <p:nvPr/>
          </p:nvSpPr>
          <p:spPr bwMode="auto">
            <a:xfrm>
              <a:off x="317500" y="4132263"/>
              <a:ext cx="1352550" cy="1509713"/>
            </a:xfrm>
            <a:custGeom>
              <a:avLst/>
              <a:gdLst>
                <a:gd name="T0" fmla="*/ 1902 w 2019"/>
                <a:gd name="T1" fmla="*/ 31 h 2252"/>
                <a:gd name="T2" fmla="*/ 1815 w 2019"/>
                <a:gd name="T3" fmla="*/ 86 h 2252"/>
                <a:gd name="T4" fmla="*/ 258 w 2019"/>
                <a:gd name="T5" fmla="*/ 1075 h 2252"/>
                <a:gd name="T6" fmla="*/ 166 w 2019"/>
                <a:gd name="T7" fmla="*/ 1495 h 2252"/>
                <a:gd name="T8" fmla="*/ 489 w 2019"/>
                <a:gd name="T9" fmla="*/ 1995 h 2252"/>
                <a:gd name="T10" fmla="*/ 815 w 2019"/>
                <a:gd name="T11" fmla="*/ 1991 h 2252"/>
                <a:gd name="T12" fmla="*/ 1973 w 2019"/>
                <a:gd name="T13" fmla="*/ 106 h 2252"/>
                <a:gd name="T14" fmla="*/ 1902 w 2019"/>
                <a:gd name="T15" fmla="*/ 31 h 2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9" h="2252">
                  <a:moveTo>
                    <a:pt x="1902" y="31"/>
                  </a:moveTo>
                  <a:cubicBezTo>
                    <a:pt x="1877" y="47"/>
                    <a:pt x="1848" y="65"/>
                    <a:pt x="1815" y="86"/>
                  </a:cubicBezTo>
                  <a:cubicBezTo>
                    <a:pt x="258" y="1075"/>
                    <a:pt x="258" y="1075"/>
                    <a:pt x="258" y="1075"/>
                  </a:cubicBezTo>
                  <a:cubicBezTo>
                    <a:pt x="258" y="1075"/>
                    <a:pt x="0" y="1238"/>
                    <a:pt x="166" y="1495"/>
                  </a:cubicBezTo>
                  <a:cubicBezTo>
                    <a:pt x="489" y="1995"/>
                    <a:pt x="489" y="1995"/>
                    <a:pt x="489" y="1995"/>
                  </a:cubicBezTo>
                  <a:cubicBezTo>
                    <a:pt x="489" y="1995"/>
                    <a:pt x="655" y="2252"/>
                    <a:pt x="815" y="1991"/>
                  </a:cubicBezTo>
                  <a:cubicBezTo>
                    <a:pt x="1973" y="106"/>
                    <a:pt x="1973" y="106"/>
                    <a:pt x="1973" y="106"/>
                  </a:cubicBezTo>
                  <a:cubicBezTo>
                    <a:pt x="2019" y="0"/>
                    <a:pt x="1926" y="16"/>
                    <a:pt x="190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1185894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BFDE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CADDD-3103-443D-BA8C-3AAA1133B38A}"/>
              </a:ext>
            </a:extLst>
          </p:cNvPr>
          <p:cNvSpPr>
            <a:spLocks noGrp="1"/>
          </p:cNvSpPr>
          <p:nvPr>
            <p:ph type="title"/>
          </p:nvPr>
        </p:nvSpPr>
        <p:spPr>
          <a:xfrm>
            <a:off x="4464843" y="1709739"/>
            <a:ext cx="4045744" cy="2852737"/>
          </a:xfrm>
        </p:spPr>
        <p:txBody>
          <a:bodyPr anchor="b">
            <a:normAutofit/>
          </a:bodyPr>
          <a:lstStyle>
            <a:lvl1pPr algn="r">
              <a:defRPr sz="345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30B9E89-2539-402F-BB92-211DF092155B}"/>
              </a:ext>
            </a:extLst>
          </p:cNvPr>
          <p:cNvSpPr>
            <a:spLocks noGrp="1"/>
          </p:cNvSpPr>
          <p:nvPr>
            <p:ph type="body" idx="1"/>
          </p:nvPr>
        </p:nvSpPr>
        <p:spPr>
          <a:xfrm>
            <a:off x="4464843" y="4589464"/>
            <a:ext cx="4045744" cy="1500187"/>
          </a:xfrm>
        </p:spPr>
        <p:txBody>
          <a:bodyPr/>
          <a:lstStyle>
            <a:lvl1pPr marL="0" indent="0" algn="r">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9ABA46F-FEED-46D7-B980-E8B99D52A2ED}"/>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2A078F1E-5D5F-4CEF-B121-975CDDC8EB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9D10F1-BFBE-4570-B1A8-83D3E403FE5E}"/>
              </a:ext>
            </a:extLst>
          </p:cNvPr>
          <p:cNvSpPr>
            <a:spLocks noGrp="1"/>
          </p:cNvSpPr>
          <p:nvPr>
            <p:ph type="sldNum" sz="quarter" idx="12"/>
          </p:nvPr>
        </p:nvSpPr>
        <p:spPr/>
        <p:txBody>
          <a:bodyPr/>
          <a:lstStyle/>
          <a:p>
            <a:fld id="{055EDEFB-8961-4435-B17E-C5439ECDC533}" type="slidenum">
              <a:rPr lang="en-US" smtClean="0"/>
              <a:t>‹#›</a:t>
            </a:fld>
            <a:endParaRPr lang="en-US" dirty="0"/>
          </a:p>
        </p:txBody>
      </p:sp>
      <p:grpSp>
        <p:nvGrpSpPr>
          <p:cNvPr id="7" name="Group 6">
            <a:extLst>
              <a:ext uri="{FF2B5EF4-FFF2-40B4-BE49-F238E27FC236}">
                <a16:creationId xmlns:a16="http://schemas.microsoft.com/office/drawing/2014/main" id="{4369D60D-C3F0-4152-AA68-DBF6E112E6AB}"/>
              </a:ext>
            </a:extLst>
          </p:cNvPr>
          <p:cNvGrpSpPr/>
          <p:nvPr userDrawn="1"/>
        </p:nvGrpSpPr>
        <p:grpSpPr>
          <a:xfrm>
            <a:off x="0" y="4"/>
            <a:ext cx="4169664" cy="7160831"/>
            <a:chOff x="0" y="3490913"/>
            <a:chExt cx="1670050" cy="2151063"/>
          </a:xfrm>
          <a:solidFill>
            <a:schemeClr val="bg1"/>
          </a:solidFill>
        </p:grpSpPr>
        <p:sp>
          <p:nvSpPr>
            <p:cNvPr id="8" name="Freeform 5">
              <a:extLst>
                <a:ext uri="{FF2B5EF4-FFF2-40B4-BE49-F238E27FC236}">
                  <a16:creationId xmlns:a16="http://schemas.microsoft.com/office/drawing/2014/main" id="{E6552B2A-6FE0-4116-992B-C2EC965E96B1}"/>
                </a:ext>
              </a:extLst>
            </p:cNvPr>
            <p:cNvSpPr>
              <a:spLocks/>
            </p:cNvSpPr>
            <p:nvPr/>
          </p:nvSpPr>
          <p:spPr bwMode="auto">
            <a:xfrm>
              <a:off x="0" y="4586288"/>
              <a:ext cx="230188" cy="504825"/>
            </a:xfrm>
            <a:custGeom>
              <a:avLst/>
              <a:gdLst>
                <a:gd name="T0" fmla="*/ 87 w 345"/>
                <a:gd name="T1" fmla="*/ 698 h 753"/>
                <a:gd name="T2" fmla="*/ 179 w 345"/>
                <a:gd name="T3" fmla="*/ 278 h 753"/>
                <a:gd name="T4" fmla="*/ 0 w 345"/>
                <a:gd name="T5" fmla="*/ 0 h 753"/>
                <a:gd name="T6" fmla="*/ 0 w 345"/>
                <a:gd name="T7" fmla="*/ 753 h 753"/>
                <a:gd name="T8" fmla="*/ 87 w 345"/>
                <a:gd name="T9" fmla="*/ 698 h 753"/>
              </a:gdLst>
              <a:ahLst/>
              <a:cxnLst>
                <a:cxn ang="0">
                  <a:pos x="T0" y="T1"/>
                </a:cxn>
                <a:cxn ang="0">
                  <a:pos x="T2" y="T3"/>
                </a:cxn>
                <a:cxn ang="0">
                  <a:pos x="T4" y="T5"/>
                </a:cxn>
                <a:cxn ang="0">
                  <a:pos x="T6" y="T7"/>
                </a:cxn>
                <a:cxn ang="0">
                  <a:pos x="T8" y="T9"/>
                </a:cxn>
              </a:cxnLst>
              <a:rect l="0" t="0" r="r" b="b"/>
              <a:pathLst>
                <a:path w="345" h="753">
                  <a:moveTo>
                    <a:pt x="87" y="698"/>
                  </a:moveTo>
                  <a:cubicBezTo>
                    <a:pt x="87" y="698"/>
                    <a:pt x="345" y="534"/>
                    <a:pt x="179" y="278"/>
                  </a:cubicBezTo>
                  <a:cubicBezTo>
                    <a:pt x="0" y="0"/>
                    <a:pt x="0" y="0"/>
                    <a:pt x="0" y="0"/>
                  </a:cubicBezTo>
                  <a:cubicBezTo>
                    <a:pt x="0" y="753"/>
                    <a:pt x="0" y="753"/>
                    <a:pt x="0" y="753"/>
                  </a:cubicBezTo>
                  <a:lnTo>
                    <a:pt x="87" y="6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 name="Freeform 6">
              <a:extLst>
                <a:ext uri="{FF2B5EF4-FFF2-40B4-BE49-F238E27FC236}">
                  <a16:creationId xmlns:a16="http://schemas.microsoft.com/office/drawing/2014/main" id="{B51811A2-1D37-4826-AC96-1FD4269FFFDA}"/>
                </a:ext>
              </a:extLst>
            </p:cNvPr>
            <p:cNvSpPr>
              <a:spLocks/>
            </p:cNvSpPr>
            <p:nvPr/>
          </p:nvSpPr>
          <p:spPr bwMode="auto">
            <a:xfrm>
              <a:off x="0" y="4995863"/>
              <a:ext cx="620713" cy="555625"/>
            </a:xfrm>
            <a:custGeom>
              <a:avLst/>
              <a:gdLst>
                <a:gd name="T0" fmla="*/ 904 w 927"/>
                <a:gd name="T1" fmla="*/ 787 h 827"/>
                <a:gd name="T2" fmla="*/ 561 w 927"/>
                <a:gd name="T3" fmla="*/ 257 h 827"/>
                <a:gd name="T4" fmla="*/ 138 w 927"/>
                <a:gd name="T5" fmla="*/ 164 h 827"/>
                <a:gd name="T6" fmla="*/ 0 w 927"/>
                <a:gd name="T7" fmla="*/ 252 h 827"/>
                <a:gd name="T8" fmla="*/ 0 w 927"/>
                <a:gd name="T9" fmla="*/ 827 h 827"/>
                <a:gd name="T10" fmla="*/ 927 w 927"/>
                <a:gd name="T11" fmla="*/ 827 h 827"/>
                <a:gd name="T12" fmla="*/ 904 w 927"/>
                <a:gd name="T13" fmla="*/ 787 h 827"/>
              </a:gdLst>
              <a:ahLst/>
              <a:cxnLst>
                <a:cxn ang="0">
                  <a:pos x="T0" y="T1"/>
                </a:cxn>
                <a:cxn ang="0">
                  <a:pos x="T2" y="T3"/>
                </a:cxn>
                <a:cxn ang="0">
                  <a:pos x="T4" y="T5"/>
                </a:cxn>
                <a:cxn ang="0">
                  <a:pos x="T6" y="T7"/>
                </a:cxn>
                <a:cxn ang="0">
                  <a:pos x="T8" y="T9"/>
                </a:cxn>
                <a:cxn ang="0">
                  <a:pos x="T10" y="T11"/>
                </a:cxn>
                <a:cxn ang="0">
                  <a:pos x="T12" y="T13"/>
                </a:cxn>
              </a:cxnLst>
              <a:rect l="0" t="0" r="r" b="b"/>
              <a:pathLst>
                <a:path w="927" h="827">
                  <a:moveTo>
                    <a:pt x="904" y="787"/>
                  </a:moveTo>
                  <a:cubicBezTo>
                    <a:pt x="561" y="257"/>
                    <a:pt x="561" y="257"/>
                    <a:pt x="561" y="257"/>
                  </a:cubicBezTo>
                  <a:cubicBezTo>
                    <a:pt x="561" y="257"/>
                    <a:pt x="395" y="0"/>
                    <a:pt x="138" y="164"/>
                  </a:cubicBezTo>
                  <a:cubicBezTo>
                    <a:pt x="0" y="252"/>
                    <a:pt x="0" y="252"/>
                    <a:pt x="0" y="252"/>
                  </a:cubicBezTo>
                  <a:cubicBezTo>
                    <a:pt x="0" y="827"/>
                    <a:pt x="0" y="827"/>
                    <a:pt x="0" y="827"/>
                  </a:cubicBezTo>
                  <a:cubicBezTo>
                    <a:pt x="927" y="827"/>
                    <a:pt x="927" y="827"/>
                    <a:pt x="927" y="827"/>
                  </a:cubicBezTo>
                  <a:cubicBezTo>
                    <a:pt x="921" y="815"/>
                    <a:pt x="913" y="801"/>
                    <a:pt x="904" y="7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7">
              <a:extLst>
                <a:ext uri="{FF2B5EF4-FFF2-40B4-BE49-F238E27FC236}">
                  <a16:creationId xmlns:a16="http://schemas.microsoft.com/office/drawing/2014/main" id="{41532770-851C-41CF-97B8-6BD60B97979C}"/>
                </a:ext>
              </a:extLst>
            </p:cNvPr>
            <p:cNvSpPr>
              <a:spLocks/>
            </p:cNvSpPr>
            <p:nvPr/>
          </p:nvSpPr>
          <p:spPr bwMode="auto">
            <a:xfrm>
              <a:off x="0" y="3490913"/>
              <a:ext cx="1646238" cy="1419225"/>
            </a:xfrm>
            <a:custGeom>
              <a:avLst/>
              <a:gdLst>
                <a:gd name="T0" fmla="*/ 258 w 2458"/>
                <a:gd name="T1" fmla="*/ 1861 h 2117"/>
                <a:gd name="T2" fmla="*/ 681 w 2458"/>
                <a:gd name="T3" fmla="*/ 1954 h 2117"/>
                <a:gd name="T4" fmla="*/ 2201 w 2458"/>
                <a:gd name="T5" fmla="*/ 989 h 2117"/>
                <a:gd name="T6" fmla="*/ 2198 w 2458"/>
                <a:gd name="T7" fmla="*/ 665 h 2117"/>
                <a:gd name="T8" fmla="*/ 1115 w 2458"/>
                <a:gd name="T9" fmla="*/ 0 h 2117"/>
                <a:gd name="T10" fmla="*/ 0 w 2458"/>
                <a:gd name="T11" fmla="*/ 0 h 2117"/>
                <a:gd name="T12" fmla="*/ 0 w 2458"/>
                <a:gd name="T13" fmla="*/ 1461 h 2117"/>
                <a:gd name="T14" fmla="*/ 258 w 2458"/>
                <a:gd name="T15" fmla="*/ 1861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8" h="2117">
                  <a:moveTo>
                    <a:pt x="258" y="1861"/>
                  </a:moveTo>
                  <a:cubicBezTo>
                    <a:pt x="258" y="1861"/>
                    <a:pt x="423" y="2117"/>
                    <a:pt x="681" y="1954"/>
                  </a:cubicBezTo>
                  <a:cubicBezTo>
                    <a:pt x="2201" y="989"/>
                    <a:pt x="2201" y="989"/>
                    <a:pt x="2201" y="989"/>
                  </a:cubicBezTo>
                  <a:cubicBezTo>
                    <a:pt x="2201" y="989"/>
                    <a:pt x="2458" y="825"/>
                    <a:pt x="2198" y="665"/>
                  </a:cubicBezTo>
                  <a:cubicBezTo>
                    <a:pt x="1115" y="0"/>
                    <a:pt x="1115" y="0"/>
                    <a:pt x="1115" y="0"/>
                  </a:cubicBezTo>
                  <a:cubicBezTo>
                    <a:pt x="0" y="0"/>
                    <a:pt x="0" y="0"/>
                    <a:pt x="0" y="0"/>
                  </a:cubicBezTo>
                  <a:cubicBezTo>
                    <a:pt x="0" y="1461"/>
                    <a:pt x="0" y="1461"/>
                    <a:pt x="0" y="1461"/>
                  </a:cubicBezTo>
                  <a:lnTo>
                    <a:pt x="258" y="18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8">
              <a:extLst>
                <a:ext uri="{FF2B5EF4-FFF2-40B4-BE49-F238E27FC236}">
                  <a16:creationId xmlns:a16="http://schemas.microsoft.com/office/drawing/2014/main" id="{740A1A10-B3BD-4313-8564-035EFCD38754}"/>
                </a:ext>
              </a:extLst>
            </p:cNvPr>
            <p:cNvSpPr>
              <a:spLocks/>
            </p:cNvSpPr>
            <p:nvPr/>
          </p:nvSpPr>
          <p:spPr bwMode="auto">
            <a:xfrm>
              <a:off x="317500" y="4132263"/>
              <a:ext cx="1352550" cy="1509713"/>
            </a:xfrm>
            <a:custGeom>
              <a:avLst/>
              <a:gdLst>
                <a:gd name="T0" fmla="*/ 1902 w 2019"/>
                <a:gd name="T1" fmla="*/ 31 h 2252"/>
                <a:gd name="T2" fmla="*/ 1815 w 2019"/>
                <a:gd name="T3" fmla="*/ 86 h 2252"/>
                <a:gd name="T4" fmla="*/ 258 w 2019"/>
                <a:gd name="T5" fmla="*/ 1075 h 2252"/>
                <a:gd name="T6" fmla="*/ 166 w 2019"/>
                <a:gd name="T7" fmla="*/ 1495 h 2252"/>
                <a:gd name="T8" fmla="*/ 489 w 2019"/>
                <a:gd name="T9" fmla="*/ 1995 h 2252"/>
                <a:gd name="T10" fmla="*/ 815 w 2019"/>
                <a:gd name="T11" fmla="*/ 1991 h 2252"/>
                <a:gd name="T12" fmla="*/ 1973 w 2019"/>
                <a:gd name="T13" fmla="*/ 106 h 2252"/>
                <a:gd name="T14" fmla="*/ 1902 w 2019"/>
                <a:gd name="T15" fmla="*/ 31 h 2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9" h="2252">
                  <a:moveTo>
                    <a:pt x="1902" y="31"/>
                  </a:moveTo>
                  <a:cubicBezTo>
                    <a:pt x="1877" y="47"/>
                    <a:pt x="1848" y="65"/>
                    <a:pt x="1815" y="86"/>
                  </a:cubicBezTo>
                  <a:cubicBezTo>
                    <a:pt x="258" y="1075"/>
                    <a:pt x="258" y="1075"/>
                    <a:pt x="258" y="1075"/>
                  </a:cubicBezTo>
                  <a:cubicBezTo>
                    <a:pt x="258" y="1075"/>
                    <a:pt x="0" y="1238"/>
                    <a:pt x="166" y="1495"/>
                  </a:cubicBezTo>
                  <a:cubicBezTo>
                    <a:pt x="489" y="1995"/>
                    <a:pt x="489" y="1995"/>
                    <a:pt x="489" y="1995"/>
                  </a:cubicBezTo>
                  <a:cubicBezTo>
                    <a:pt x="489" y="1995"/>
                    <a:pt x="655" y="2252"/>
                    <a:pt x="815" y="1991"/>
                  </a:cubicBezTo>
                  <a:cubicBezTo>
                    <a:pt x="1973" y="106"/>
                    <a:pt x="1973" y="106"/>
                    <a:pt x="1973" y="106"/>
                  </a:cubicBezTo>
                  <a:cubicBezTo>
                    <a:pt x="2019" y="0"/>
                    <a:pt x="1926" y="16"/>
                    <a:pt x="190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38575244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rgbClr val="B2B5B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CADDD-3103-443D-BA8C-3AAA1133B38A}"/>
              </a:ext>
            </a:extLst>
          </p:cNvPr>
          <p:cNvSpPr>
            <a:spLocks noGrp="1"/>
          </p:cNvSpPr>
          <p:nvPr>
            <p:ph type="title"/>
          </p:nvPr>
        </p:nvSpPr>
        <p:spPr>
          <a:xfrm>
            <a:off x="4464843" y="1709739"/>
            <a:ext cx="4045744" cy="2852737"/>
          </a:xfrm>
        </p:spPr>
        <p:txBody>
          <a:bodyPr anchor="b">
            <a:normAutofit/>
          </a:bodyPr>
          <a:lstStyle>
            <a:lvl1pPr algn="r">
              <a:defRPr sz="345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30B9E89-2539-402F-BB92-211DF092155B}"/>
              </a:ext>
            </a:extLst>
          </p:cNvPr>
          <p:cNvSpPr>
            <a:spLocks noGrp="1"/>
          </p:cNvSpPr>
          <p:nvPr>
            <p:ph type="body" idx="1"/>
          </p:nvPr>
        </p:nvSpPr>
        <p:spPr>
          <a:xfrm>
            <a:off x="4464843" y="4589464"/>
            <a:ext cx="4045744" cy="1500187"/>
          </a:xfrm>
        </p:spPr>
        <p:txBody>
          <a:bodyPr/>
          <a:lstStyle>
            <a:lvl1pPr marL="0" indent="0" algn="r">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9ABA46F-FEED-46D7-B980-E8B99D52A2ED}"/>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2A078F1E-5D5F-4CEF-B121-975CDDC8EB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9D10F1-BFBE-4570-B1A8-83D3E403FE5E}"/>
              </a:ext>
            </a:extLst>
          </p:cNvPr>
          <p:cNvSpPr>
            <a:spLocks noGrp="1"/>
          </p:cNvSpPr>
          <p:nvPr>
            <p:ph type="sldNum" sz="quarter" idx="12"/>
          </p:nvPr>
        </p:nvSpPr>
        <p:spPr/>
        <p:txBody>
          <a:bodyPr/>
          <a:lstStyle/>
          <a:p>
            <a:fld id="{055EDEFB-8961-4435-B17E-C5439ECDC533}" type="slidenum">
              <a:rPr lang="en-US" smtClean="0"/>
              <a:t>‹#›</a:t>
            </a:fld>
            <a:endParaRPr lang="en-US" dirty="0"/>
          </a:p>
        </p:txBody>
      </p:sp>
      <p:grpSp>
        <p:nvGrpSpPr>
          <p:cNvPr id="7" name="Group 6">
            <a:extLst>
              <a:ext uri="{FF2B5EF4-FFF2-40B4-BE49-F238E27FC236}">
                <a16:creationId xmlns:a16="http://schemas.microsoft.com/office/drawing/2014/main" id="{4369D60D-C3F0-4152-AA68-DBF6E112E6AB}"/>
              </a:ext>
            </a:extLst>
          </p:cNvPr>
          <p:cNvGrpSpPr/>
          <p:nvPr userDrawn="1"/>
        </p:nvGrpSpPr>
        <p:grpSpPr>
          <a:xfrm>
            <a:off x="0" y="4"/>
            <a:ext cx="4169664" cy="7160831"/>
            <a:chOff x="0" y="3490913"/>
            <a:chExt cx="1670050" cy="2151063"/>
          </a:xfrm>
          <a:solidFill>
            <a:schemeClr val="bg1"/>
          </a:solidFill>
        </p:grpSpPr>
        <p:sp>
          <p:nvSpPr>
            <p:cNvPr id="8" name="Freeform 5">
              <a:extLst>
                <a:ext uri="{FF2B5EF4-FFF2-40B4-BE49-F238E27FC236}">
                  <a16:creationId xmlns:a16="http://schemas.microsoft.com/office/drawing/2014/main" id="{E6552B2A-6FE0-4116-992B-C2EC965E96B1}"/>
                </a:ext>
              </a:extLst>
            </p:cNvPr>
            <p:cNvSpPr>
              <a:spLocks/>
            </p:cNvSpPr>
            <p:nvPr/>
          </p:nvSpPr>
          <p:spPr bwMode="auto">
            <a:xfrm>
              <a:off x="0" y="4586288"/>
              <a:ext cx="230188" cy="504825"/>
            </a:xfrm>
            <a:custGeom>
              <a:avLst/>
              <a:gdLst>
                <a:gd name="T0" fmla="*/ 87 w 345"/>
                <a:gd name="T1" fmla="*/ 698 h 753"/>
                <a:gd name="T2" fmla="*/ 179 w 345"/>
                <a:gd name="T3" fmla="*/ 278 h 753"/>
                <a:gd name="T4" fmla="*/ 0 w 345"/>
                <a:gd name="T5" fmla="*/ 0 h 753"/>
                <a:gd name="T6" fmla="*/ 0 w 345"/>
                <a:gd name="T7" fmla="*/ 753 h 753"/>
                <a:gd name="T8" fmla="*/ 87 w 345"/>
                <a:gd name="T9" fmla="*/ 698 h 753"/>
              </a:gdLst>
              <a:ahLst/>
              <a:cxnLst>
                <a:cxn ang="0">
                  <a:pos x="T0" y="T1"/>
                </a:cxn>
                <a:cxn ang="0">
                  <a:pos x="T2" y="T3"/>
                </a:cxn>
                <a:cxn ang="0">
                  <a:pos x="T4" y="T5"/>
                </a:cxn>
                <a:cxn ang="0">
                  <a:pos x="T6" y="T7"/>
                </a:cxn>
                <a:cxn ang="0">
                  <a:pos x="T8" y="T9"/>
                </a:cxn>
              </a:cxnLst>
              <a:rect l="0" t="0" r="r" b="b"/>
              <a:pathLst>
                <a:path w="345" h="753">
                  <a:moveTo>
                    <a:pt x="87" y="698"/>
                  </a:moveTo>
                  <a:cubicBezTo>
                    <a:pt x="87" y="698"/>
                    <a:pt x="345" y="534"/>
                    <a:pt x="179" y="278"/>
                  </a:cubicBezTo>
                  <a:cubicBezTo>
                    <a:pt x="0" y="0"/>
                    <a:pt x="0" y="0"/>
                    <a:pt x="0" y="0"/>
                  </a:cubicBezTo>
                  <a:cubicBezTo>
                    <a:pt x="0" y="753"/>
                    <a:pt x="0" y="753"/>
                    <a:pt x="0" y="753"/>
                  </a:cubicBezTo>
                  <a:lnTo>
                    <a:pt x="87" y="6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 name="Freeform 6">
              <a:extLst>
                <a:ext uri="{FF2B5EF4-FFF2-40B4-BE49-F238E27FC236}">
                  <a16:creationId xmlns:a16="http://schemas.microsoft.com/office/drawing/2014/main" id="{B51811A2-1D37-4826-AC96-1FD4269FFFDA}"/>
                </a:ext>
              </a:extLst>
            </p:cNvPr>
            <p:cNvSpPr>
              <a:spLocks/>
            </p:cNvSpPr>
            <p:nvPr/>
          </p:nvSpPr>
          <p:spPr bwMode="auto">
            <a:xfrm>
              <a:off x="0" y="4995863"/>
              <a:ext cx="620713" cy="555625"/>
            </a:xfrm>
            <a:custGeom>
              <a:avLst/>
              <a:gdLst>
                <a:gd name="T0" fmla="*/ 904 w 927"/>
                <a:gd name="T1" fmla="*/ 787 h 827"/>
                <a:gd name="T2" fmla="*/ 561 w 927"/>
                <a:gd name="T3" fmla="*/ 257 h 827"/>
                <a:gd name="T4" fmla="*/ 138 w 927"/>
                <a:gd name="T5" fmla="*/ 164 h 827"/>
                <a:gd name="T6" fmla="*/ 0 w 927"/>
                <a:gd name="T7" fmla="*/ 252 h 827"/>
                <a:gd name="T8" fmla="*/ 0 w 927"/>
                <a:gd name="T9" fmla="*/ 827 h 827"/>
                <a:gd name="T10" fmla="*/ 927 w 927"/>
                <a:gd name="T11" fmla="*/ 827 h 827"/>
                <a:gd name="T12" fmla="*/ 904 w 927"/>
                <a:gd name="T13" fmla="*/ 787 h 827"/>
              </a:gdLst>
              <a:ahLst/>
              <a:cxnLst>
                <a:cxn ang="0">
                  <a:pos x="T0" y="T1"/>
                </a:cxn>
                <a:cxn ang="0">
                  <a:pos x="T2" y="T3"/>
                </a:cxn>
                <a:cxn ang="0">
                  <a:pos x="T4" y="T5"/>
                </a:cxn>
                <a:cxn ang="0">
                  <a:pos x="T6" y="T7"/>
                </a:cxn>
                <a:cxn ang="0">
                  <a:pos x="T8" y="T9"/>
                </a:cxn>
                <a:cxn ang="0">
                  <a:pos x="T10" y="T11"/>
                </a:cxn>
                <a:cxn ang="0">
                  <a:pos x="T12" y="T13"/>
                </a:cxn>
              </a:cxnLst>
              <a:rect l="0" t="0" r="r" b="b"/>
              <a:pathLst>
                <a:path w="927" h="827">
                  <a:moveTo>
                    <a:pt x="904" y="787"/>
                  </a:moveTo>
                  <a:cubicBezTo>
                    <a:pt x="561" y="257"/>
                    <a:pt x="561" y="257"/>
                    <a:pt x="561" y="257"/>
                  </a:cubicBezTo>
                  <a:cubicBezTo>
                    <a:pt x="561" y="257"/>
                    <a:pt x="395" y="0"/>
                    <a:pt x="138" y="164"/>
                  </a:cubicBezTo>
                  <a:cubicBezTo>
                    <a:pt x="0" y="252"/>
                    <a:pt x="0" y="252"/>
                    <a:pt x="0" y="252"/>
                  </a:cubicBezTo>
                  <a:cubicBezTo>
                    <a:pt x="0" y="827"/>
                    <a:pt x="0" y="827"/>
                    <a:pt x="0" y="827"/>
                  </a:cubicBezTo>
                  <a:cubicBezTo>
                    <a:pt x="927" y="827"/>
                    <a:pt x="927" y="827"/>
                    <a:pt x="927" y="827"/>
                  </a:cubicBezTo>
                  <a:cubicBezTo>
                    <a:pt x="921" y="815"/>
                    <a:pt x="913" y="801"/>
                    <a:pt x="904" y="7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7">
              <a:extLst>
                <a:ext uri="{FF2B5EF4-FFF2-40B4-BE49-F238E27FC236}">
                  <a16:creationId xmlns:a16="http://schemas.microsoft.com/office/drawing/2014/main" id="{41532770-851C-41CF-97B8-6BD60B97979C}"/>
                </a:ext>
              </a:extLst>
            </p:cNvPr>
            <p:cNvSpPr>
              <a:spLocks/>
            </p:cNvSpPr>
            <p:nvPr/>
          </p:nvSpPr>
          <p:spPr bwMode="auto">
            <a:xfrm>
              <a:off x="0" y="3490913"/>
              <a:ext cx="1646238" cy="1419225"/>
            </a:xfrm>
            <a:custGeom>
              <a:avLst/>
              <a:gdLst>
                <a:gd name="T0" fmla="*/ 258 w 2458"/>
                <a:gd name="T1" fmla="*/ 1861 h 2117"/>
                <a:gd name="T2" fmla="*/ 681 w 2458"/>
                <a:gd name="T3" fmla="*/ 1954 h 2117"/>
                <a:gd name="T4" fmla="*/ 2201 w 2458"/>
                <a:gd name="T5" fmla="*/ 989 h 2117"/>
                <a:gd name="T6" fmla="*/ 2198 w 2458"/>
                <a:gd name="T7" fmla="*/ 665 h 2117"/>
                <a:gd name="T8" fmla="*/ 1115 w 2458"/>
                <a:gd name="T9" fmla="*/ 0 h 2117"/>
                <a:gd name="T10" fmla="*/ 0 w 2458"/>
                <a:gd name="T11" fmla="*/ 0 h 2117"/>
                <a:gd name="T12" fmla="*/ 0 w 2458"/>
                <a:gd name="T13" fmla="*/ 1461 h 2117"/>
                <a:gd name="T14" fmla="*/ 258 w 2458"/>
                <a:gd name="T15" fmla="*/ 1861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8" h="2117">
                  <a:moveTo>
                    <a:pt x="258" y="1861"/>
                  </a:moveTo>
                  <a:cubicBezTo>
                    <a:pt x="258" y="1861"/>
                    <a:pt x="423" y="2117"/>
                    <a:pt x="681" y="1954"/>
                  </a:cubicBezTo>
                  <a:cubicBezTo>
                    <a:pt x="2201" y="989"/>
                    <a:pt x="2201" y="989"/>
                    <a:pt x="2201" y="989"/>
                  </a:cubicBezTo>
                  <a:cubicBezTo>
                    <a:pt x="2201" y="989"/>
                    <a:pt x="2458" y="825"/>
                    <a:pt x="2198" y="665"/>
                  </a:cubicBezTo>
                  <a:cubicBezTo>
                    <a:pt x="1115" y="0"/>
                    <a:pt x="1115" y="0"/>
                    <a:pt x="1115" y="0"/>
                  </a:cubicBezTo>
                  <a:cubicBezTo>
                    <a:pt x="0" y="0"/>
                    <a:pt x="0" y="0"/>
                    <a:pt x="0" y="0"/>
                  </a:cubicBezTo>
                  <a:cubicBezTo>
                    <a:pt x="0" y="1461"/>
                    <a:pt x="0" y="1461"/>
                    <a:pt x="0" y="1461"/>
                  </a:cubicBezTo>
                  <a:lnTo>
                    <a:pt x="258" y="18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8">
              <a:extLst>
                <a:ext uri="{FF2B5EF4-FFF2-40B4-BE49-F238E27FC236}">
                  <a16:creationId xmlns:a16="http://schemas.microsoft.com/office/drawing/2014/main" id="{740A1A10-B3BD-4313-8564-035EFCD38754}"/>
                </a:ext>
              </a:extLst>
            </p:cNvPr>
            <p:cNvSpPr>
              <a:spLocks/>
            </p:cNvSpPr>
            <p:nvPr/>
          </p:nvSpPr>
          <p:spPr bwMode="auto">
            <a:xfrm>
              <a:off x="317500" y="4132263"/>
              <a:ext cx="1352550" cy="1509713"/>
            </a:xfrm>
            <a:custGeom>
              <a:avLst/>
              <a:gdLst>
                <a:gd name="T0" fmla="*/ 1902 w 2019"/>
                <a:gd name="T1" fmla="*/ 31 h 2252"/>
                <a:gd name="T2" fmla="*/ 1815 w 2019"/>
                <a:gd name="T3" fmla="*/ 86 h 2252"/>
                <a:gd name="T4" fmla="*/ 258 w 2019"/>
                <a:gd name="T5" fmla="*/ 1075 h 2252"/>
                <a:gd name="T6" fmla="*/ 166 w 2019"/>
                <a:gd name="T7" fmla="*/ 1495 h 2252"/>
                <a:gd name="T8" fmla="*/ 489 w 2019"/>
                <a:gd name="T9" fmla="*/ 1995 h 2252"/>
                <a:gd name="T10" fmla="*/ 815 w 2019"/>
                <a:gd name="T11" fmla="*/ 1991 h 2252"/>
                <a:gd name="T12" fmla="*/ 1973 w 2019"/>
                <a:gd name="T13" fmla="*/ 106 h 2252"/>
                <a:gd name="T14" fmla="*/ 1902 w 2019"/>
                <a:gd name="T15" fmla="*/ 31 h 2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9" h="2252">
                  <a:moveTo>
                    <a:pt x="1902" y="31"/>
                  </a:moveTo>
                  <a:cubicBezTo>
                    <a:pt x="1877" y="47"/>
                    <a:pt x="1848" y="65"/>
                    <a:pt x="1815" y="86"/>
                  </a:cubicBezTo>
                  <a:cubicBezTo>
                    <a:pt x="258" y="1075"/>
                    <a:pt x="258" y="1075"/>
                    <a:pt x="258" y="1075"/>
                  </a:cubicBezTo>
                  <a:cubicBezTo>
                    <a:pt x="258" y="1075"/>
                    <a:pt x="0" y="1238"/>
                    <a:pt x="166" y="1495"/>
                  </a:cubicBezTo>
                  <a:cubicBezTo>
                    <a:pt x="489" y="1995"/>
                    <a:pt x="489" y="1995"/>
                    <a:pt x="489" y="1995"/>
                  </a:cubicBezTo>
                  <a:cubicBezTo>
                    <a:pt x="489" y="1995"/>
                    <a:pt x="655" y="2252"/>
                    <a:pt x="815" y="1991"/>
                  </a:cubicBezTo>
                  <a:cubicBezTo>
                    <a:pt x="1973" y="106"/>
                    <a:pt x="1973" y="106"/>
                    <a:pt x="1973" y="106"/>
                  </a:cubicBezTo>
                  <a:cubicBezTo>
                    <a:pt x="2019" y="0"/>
                    <a:pt x="1926" y="16"/>
                    <a:pt x="190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3403034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35587559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1F6-8AD1-49D9-96F2-79B9A322B5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FD99D3-3A83-4BE9-9626-21F7F1A9486B}"/>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975BAF-9027-4862-9ABA-1560F0C123F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16882D-F8A0-4384-8EED-62001D277D9B}"/>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6" name="Footer Placeholder 5">
            <a:extLst>
              <a:ext uri="{FF2B5EF4-FFF2-40B4-BE49-F238E27FC236}">
                <a16:creationId xmlns:a16="http://schemas.microsoft.com/office/drawing/2014/main" id="{CD9A6518-B79B-48DA-9043-F934FC3463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3E36E2-8F30-481A-B17E-E57895E9A5D8}"/>
              </a:ext>
            </a:extLst>
          </p:cNvPr>
          <p:cNvSpPr>
            <a:spLocks noGrp="1"/>
          </p:cNvSpPr>
          <p:nvPr>
            <p:ph type="sldNum" sz="quarter" idx="12"/>
          </p:nvPr>
        </p:nvSpPr>
        <p:spPr/>
        <p:txBody>
          <a:bodyPr/>
          <a:lstStyle/>
          <a:p>
            <a:fld id="{055EDEFB-8961-4435-B17E-C5439ECDC533}" type="slidenum">
              <a:rPr lang="en-US" smtClean="0"/>
              <a:t>‹#›</a:t>
            </a:fld>
            <a:endParaRPr lang="en-US" dirty="0"/>
          </a:p>
        </p:txBody>
      </p:sp>
      <p:grpSp>
        <p:nvGrpSpPr>
          <p:cNvPr id="8" name="Group 7">
            <a:extLst>
              <a:ext uri="{FF2B5EF4-FFF2-40B4-BE49-F238E27FC236}">
                <a16:creationId xmlns:a16="http://schemas.microsoft.com/office/drawing/2014/main" id="{20BB3078-F735-4027-A5DD-7504AAA07AC7}"/>
              </a:ext>
            </a:extLst>
          </p:cNvPr>
          <p:cNvGrpSpPr/>
          <p:nvPr userDrawn="1"/>
        </p:nvGrpSpPr>
        <p:grpSpPr>
          <a:xfrm>
            <a:off x="-1" y="4510029"/>
            <a:ext cx="1302608" cy="2377438"/>
            <a:chOff x="-1" y="4510029"/>
            <a:chExt cx="1736810" cy="2377438"/>
          </a:xfrm>
        </p:grpSpPr>
        <p:sp>
          <p:nvSpPr>
            <p:cNvPr id="9" name="Freeform 5">
              <a:extLst>
                <a:ext uri="{FF2B5EF4-FFF2-40B4-BE49-F238E27FC236}">
                  <a16:creationId xmlns:a16="http://schemas.microsoft.com/office/drawing/2014/main" id="{A078F071-B0CC-4361-99B7-A5006F2F781D}"/>
                </a:ext>
              </a:extLst>
            </p:cNvPr>
            <p:cNvSpPr>
              <a:spLocks/>
            </p:cNvSpPr>
            <p:nvPr/>
          </p:nvSpPr>
          <p:spPr bwMode="auto">
            <a:xfrm rot="5400000">
              <a:off x="197271" y="6171591"/>
              <a:ext cx="518603" cy="913147"/>
            </a:xfrm>
            <a:custGeom>
              <a:avLst/>
              <a:gdLst>
                <a:gd name="T0" fmla="*/ 342 w 342"/>
                <a:gd name="T1" fmla="*/ 0 h 602"/>
                <a:gd name="T2" fmla="*/ 167 w 342"/>
                <a:gd name="T3" fmla="*/ 94 h 602"/>
                <a:gd name="T4" fmla="*/ 91 w 342"/>
                <a:gd name="T5" fmla="*/ 351 h 602"/>
                <a:gd name="T6" fmla="*/ 229 w 342"/>
                <a:gd name="T7" fmla="*/ 602 h 602"/>
                <a:gd name="T8" fmla="*/ 342 w 342"/>
                <a:gd name="T9" fmla="*/ 602 h 602"/>
                <a:gd name="T10" fmla="*/ 342 w 342"/>
                <a:gd name="T11" fmla="*/ 0 h 602"/>
              </a:gdLst>
              <a:ahLst/>
              <a:cxnLst>
                <a:cxn ang="0">
                  <a:pos x="T0" y="T1"/>
                </a:cxn>
                <a:cxn ang="0">
                  <a:pos x="T2" y="T3"/>
                </a:cxn>
                <a:cxn ang="0">
                  <a:pos x="T4" y="T5"/>
                </a:cxn>
                <a:cxn ang="0">
                  <a:pos x="T6" y="T7"/>
                </a:cxn>
                <a:cxn ang="0">
                  <a:pos x="T8" y="T9"/>
                </a:cxn>
                <a:cxn ang="0">
                  <a:pos x="T10" y="T11"/>
                </a:cxn>
              </a:cxnLst>
              <a:rect l="0" t="0" r="r" b="b"/>
              <a:pathLst>
                <a:path w="342" h="602">
                  <a:moveTo>
                    <a:pt x="342" y="0"/>
                  </a:moveTo>
                  <a:cubicBezTo>
                    <a:pt x="167" y="94"/>
                    <a:pt x="167" y="94"/>
                    <a:pt x="167" y="94"/>
                  </a:cubicBezTo>
                  <a:cubicBezTo>
                    <a:pt x="167" y="94"/>
                    <a:pt x="0" y="185"/>
                    <a:pt x="91" y="351"/>
                  </a:cubicBezTo>
                  <a:cubicBezTo>
                    <a:pt x="229" y="602"/>
                    <a:pt x="229" y="602"/>
                    <a:pt x="229" y="602"/>
                  </a:cubicBezTo>
                  <a:cubicBezTo>
                    <a:pt x="342" y="602"/>
                    <a:pt x="342" y="602"/>
                    <a:pt x="342" y="602"/>
                  </a:cubicBezTo>
                  <a:lnTo>
                    <a:pt x="342" y="0"/>
                  </a:ln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6">
              <a:extLst>
                <a:ext uri="{FF2B5EF4-FFF2-40B4-BE49-F238E27FC236}">
                  <a16:creationId xmlns:a16="http://schemas.microsoft.com/office/drawing/2014/main" id="{8648D125-87DE-4DB5-93CC-5AA5F19EAAF2}"/>
                </a:ext>
              </a:extLst>
            </p:cNvPr>
            <p:cNvSpPr>
              <a:spLocks/>
            </p:cNvSpPr>
            <p:nvPr/>
          </p:nvSpPr>
          <p:spPr bwMode="auto">
            <a:xfrm rot="5400000">
              <a:off x="659946" y="5810603"/>
              <a:ext cx="1126690" cy="1027037"/>
            </a:xfrm>
            <a:custGeom>
              <a:avLst/>
              <a:gdLst>
                <a:gd name="T0" fmla="*/ 92 w 743"/>
                <a:gd name="T1" fmla="*/ 166 h 677"/>
                <a:gd name="T2" fmla="*/ 281 w 743"/>
                <a:gd name="T3" fmla="*/ 511 h 677"/>
                <a:gd name="T4" fmla="*/ 540 w 743"/>
                <a:gd name="T5" fmla="*/ 587 h 677"/>
                <a:gd name="T6" fmla="*/ 743 w 743"/>
                <a:gd name="T7" fmla="*/ 477 h 677"/>
                <a:gd name="T8" fmla="*/ 743 w 743"/>
                <a:gd name="T9" fmla="*/ 125 h 677"/>
                <a:gd name="T10" fmla="*/ 187 w 743"/>
                <a:gd name="T11" fmla="*/ 32 h 677"/>
                <a:gd name="T12" fmla="*/ 92 w 743"/>
                <a:gd name="T13" fmla="*/ 166 h 677"/>
              </a:gdLst>
              <a:ahLst/>
              <a:cxnLst>
                <a:cxn ang="0">
                  <a:pos x="T0" y="T1"/>
                </a:cxn>
                <a:cxn ang="0">
                  <a:pos x="T2" y="T3"/>
                </a:cxn>
                <a:cxn ang="0">
                  <a:pos x="T4" y="T5"/>
                </a:cxn>
                <a:cxn ang="0">
                  <a:pos x="T6" y="T7"/>
                </a:cxn>
                <a:cxn ang="0">
                  <a:pos x="T8" y="T9"/>
                </a:cxn>
                <a:cxn ang="0">
                  <a:pos x="T10" y="T11"/>
                </a:cxn>
                <a:cxn ang="0">
                  <a:pos x="T12" y="T13"/>
                </a:cxn>
              </a:cxnLst>
              <a:rect l="0" t="0" r="r" b="b"/>
              <a:pathLst>
                <a:path w="743" h="677">
                  <a:moveTo>
                    <a:pt x="92" y="166"/>
                  </a:moveTo>
                  <a:cubicBezTo>
                    <a:pt x="281" y="511"/>
                    <a:pt x="281" y="511"/>
                    <a:pt x="281" y="511"/>
                  </a:cubicBezTo>
                  <a:cubicBezTo>
                    <a:pt x="281" y="511"/>
                    <a:pt x="373" y="677"/>
                    <a:pt x="540" y="587"/>
                  </a:cubicBezTo>
                  <a:cubicBezTo>
                    <a:pt x="743" y="477"/>
                    <a:pt x="743" y="477"/>
                    <a:pt x="743" y="477"/>
                  </a:cubicBezTo>
                  <a:cubicBezTo>
                    <a:pt x="743" y="125"/>
                    <a:pt x="743" y="125"/>
                    <a:pt x="743" y="125"/>
                  </a:cubicBezTo>
                  <a:cubicBezTo>
                    <a:pt x="187" y="32"/>
                    <a:pt x="187" y="32"/>
                    <a:pt x="187" y="32"/>
                  </a:cubicBezTo>
                  <a:cubicBezTo>
                    <a:pt x="187" y="32"/>
                    <a:pt x="0" y="0"/>
                    <a:pt x="92" y="16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7">
              <a:extLst>
                <a:ext uri="{FF2B5EF4-FFF2-40B4-BE49-F238E27FC236}">
                  <a16:creationId xmlns:a16="http://schemas.microsoft.com/office/drawing/2014/main" id="{1354804F-574B-43FB-B8A1-42F82F33473E}"/>
                </a:ext>
              </a:extLst>
            </p:cNvPr>
            <p:cNvSpPr>
              <a:spLocks/>
            </p:cNvSpPr>
            <p:nvPr/>
          </p:nvSpPr>
          <p:spPr bwMode="auto">
            <a:xfrm rot="5400000">
              <a:off x="-413358" y="5610788"/>
              <a:ext cx="1418531" cy="591817"/>
            </a:xfrm>
            <a:custGeom>
              <a:avLst/>
              <a:gdLst>
                <a:gd name="T0" fmla="*/ 555 w 936"/>
                <a:gd name="T1" fmla="*/ 91 h 390"/>
                <a:gd name="T2" fmla="*/ 0 w 936"/>
                <a:gd name="T3" fmla="*/ 390 h 390"/>
                <a:gd name="T4" fmla="*/ 936 w 936"/>
                <a:gd name="T5" fmla="*/ 390 h 390"/>
                <a:gd name="T6" fmla="*/ 813 w 936"/>
                <a:gd name="T7" fmla="*/ 167 h 390"/>
                <a:gd name="T8" fmla="*/ 555 w 936"/>
                <a:gd name="T9" fmla="*/ 91 h 390"/>
              </a:gdLst>
              <a:ahLst/>
              <a:cxnLst>
                <a:cxn ang="0">
                  <a:pos x="T0" y="T1"/>
                </a:cxn>
                <a:cxn ang="0">
                  <a:pos x="T2" y="T3"/>
                </a:cxn>
                <a:cxn ang="0">
                  <a:pos x="T4" y="T5"/>
                </a:cxn>
                <a:cxn ang="0">
                  <a:pos x="T6" y="T7"/>
                </a:cxn>
                <a:cxn ang="0">
                  <a:pos x="T8" y="T9"/>
                </a:cxn>
              </a:cxnLst>
              <a:rect l="0" t="0" r="r" b="b"/>
              <a:pathLst>
                <a:path w="936" h="390">
                  <a:moveTo>
                    <a:pt x="555" y="91"/>
                  </a:moveTo>
                  <a:cubicBezTo>
                    <a:pt x="0" y="390"/>
                    <a:pt x="0" y="390"/>
                    <a:pt x="0" y="390"/>
                  </a:cubicBezTo>
                  <a:cubicBezTo>
                    <a:pt x="936" y="390"/>
                    <a:pt x="936" y="390"/>
                    <a:pt x="936" y="390"/>
                  </a:cubicBezTo>
                  <a:cubicBezTo>
                    <a:pt x="813" y="167"/>
                    <a:pt x="813" y="167"/>
                    <a:pt x="813" y="167"/>
                  </a:cubicBezTo>
                  <a:cubicBezTo>
                    <a:pt x="813" y="167"/>
                    <a:pt x="722" y="0"/>
                    <a:pt x="555" y="91"/>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2" name="Freeform 8">
              <a:extLst>
                <a:ext uri="{FF2B5EF4-FFF2-40B4-BE49-F238E27FC236}">
                  <a16:creationId xmlns:a16="http://schemas.microsoft.com/office/drawing/2014/main" id="{3C843D8C-2B5C-430C-AE4B-A10B72B462FE}"/>
                </a:ext>
              </a:extLst>
            </p:cNvPr>
            <p:cNvSpPr>
              <a:spLocks/>
            </p:cNvSpPr>
            <p:nvPr/>
          </p:nvSpPr>
          <p:spPr bwMode="auto">
            <a:xfrm rot="5400000">
              <a:off x="-36608" y="4546636"/>
              <a:ext cx="1738844" cy="1665630"/>
            </a:xfrm>
            <a:custGeom>
              <a:avLst/>
              <a:gdLst>
                <a:gd name="T0" fmla="*/ 1056 w 1148"/>
                <a:gd name="T1" fmla="*/ 491 h 1098"/>
                <a:gd name="T2" fmla="*/ 877 w 1148"/>
                <a:gd name="T3" fmla="*/ 166 h 1098"/>
                <a:gd name="T4" fmla="*/ 675 w 1148"/>
                <a:gd name="T5" fmla="*/ 155 h 1098"/>
                <a:gd name="T6" fmla="*/ 0 w 1148"/>
                <a:gd name="T7" fmla="*/ 1098 h 1098"/>
                <a:gd name="T8" fmla="*/ 332 w 1148"/>
                <a:gd name="T9" fmla="*/ 1098 h 1098"/>
                <a:gd name="T10" fmla="*/ 981 w 1148"/>
                <a:gd name="T11" fmla="*/ 748 h 1098"/>
                <a:gd name="T12" fmla="*/ 1056 w 1148"/>
                <a:gd name="T13" fmla="*/ 491 h 1098"/>
              </a:gdLst>
              <a:ahLst/>
              <a:cxnLst>
                <a:cxn ang="0">
                  <a:pos x="T0" y="T1"/>
                </a:cxn>
                <a:cxn ang="0">
                  <a:pos x="T2" y="T3"/>
                </a:cxn>
                <a:cxn ang="0">
                  <a:pos x="T4" y="T5"/>
                </a:cxn>
                <a:cxn ang="0">
                  <a:pos x="T6" y="T7"/>
                </a:cxn>
                <a:cxn ang="0">
                  <a:pos x="T8" y="T9"/>
                </a:cxn>
                <a:cxn ang="0">
                  <a:pos x="T10" y="T11"/>
                </a:cxn>
                <a:cxn ang="0">
                  <a:pos x="T12" y="T13"/>
                </a:cxn>
              </a:cxnLst>
              <a:rect l="0" t="0" r="r" b="b"/>
              <a:pathLst>
                <a:path w="1148" h="1098">
                  <a:moveTo>
                    <a:pt x="1056" y="491"/>
                  </a:moveTo>
                  <a:cubicBezTo>
                    <a:pt x="877" y="166"/>
                    <a:pt x="877" y="166"/>
                    <a:pt x="877" y="166"/>
                  </a:cubicBezTo>
                  <a:cubicBezTo>
                    <a:pt x="877" y="166"/>
                    <a:pt x="786" y="0"/>
                    <a:pt x="675" y="155"/>
                  </a:cubicBezTo>
                  <a:cubicBezTo>
                    <a:pt x="0" y="1098"/>
                    <a:pt x="0" y="1098"/>
                    <a:pt x="0" y="1098"/>
                  </a:cubicBezTo>
                  <a:cubicBezTo>
                    <a:pt x="332" y="1098"/>
                    <a:pt x="332" y="1098"/>
                    <a:pt x="332" y="1098"/>
                  </a:cubicBezTo>
                  <a:cubicBezTo>
                    <a:pt x="981" y="748"/>
                    <a:pt x="981" y="748"/>
                    <a:pt x="981" y="748"/>
                  </a:cubicBezTo>
                  <a:cubicBezTo>
                    <a:pt x="981" y="748"/>
                    <a:pt x="1148" y="658"/>
                    <a:pt x="1056" y="491"/>
                  </a:cubicBezTo>
                  <a:close/>
                </a:path>
              </a:pathLst>
            </a:custGeom>
            <a:solidFill>
              <a:srgbClr val="B2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10273016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5183-05EA-4FAD-A173-E412DE6EB6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C3CBCD-6FA8-4677-8019-68AB7953B87E}"/>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4" name="Footer Placeholder 3">
            <a:extLst>
              <a:ext uri="{FF2B5EF4-FFF2-40B4-BE49-F238E27FC236}">
                <a16:creationId xmlns:a16="http://schemas.microsoft.com/office/drawing/2014/main" id="{F240ECC5-F588-407F-9DBF-0EF67CB5FE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AD9D12F-5832-4E53-A54C-43C6D7DA00AA}"/>
              </a:ext>
            </a:extLst>
          </p:cNvPr>
          <p:cNvSpPr>
            <a:spLocks noGrp="1"/>
          </p:cNvSpPr>
          <p:nvPr>
            <p:ph type="sldNum" sz="quarter" idx="12"/>
          </p:nvPr>
        </p:nvSpPr>
        <p:spPr/>
        <p:txBody>
          <a:bodyPr/>
          <a:lstStyle/>
          <a:p>
            <a:fld id="{055EDEFB-8961-4435-B17E-C5439ECDC533}" type="slidenum">
              <a:rPr lang="en-US" smtClean="0"/>
              <a:t>‹#›</a:t>
            </a:fld>
            <a:endParaRPr lang="en-US" dirty="0"/>
          </a:p>
        </p:txBody>
      </p:sp>
    </p:spTree>
    <p:extLst>
      <p:ext uri="{BB962C8B-B14F-4D97-AF65-F5344CB8AC3E}">
        <p14:creationId xmlns:p14="http://schemas.microsoft.com/office/powerpoint/2010/main" val="1477684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F03491-D9BF-4F57-A480-1EDBD699906F}"/>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3" name="Footer Placeholder 2">
            <a:extLst>
              <a:ext uri="{FF2B5EF4-FFF2-40B4-BE49-F238E27FC236}">
                <a16:creationId xmlns:a16="http://schemas.microsoft.com/office/drawing/2014/main" id="{9D00B869-5922-4684-B406-399F784D94F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27FDD89-8F70-464E-82AD-18BB4F33C9AE}"/>
              </a:ext>
            </a:extLst>
          </p:cNvPr>
          <p:cNvSpPr>
            <a:spLocks noGrp="1"/>
          </p:cNvSpPr>
          <p:nvPr>
            <p:ph type="sldNum" sz="quarter" idx="12"/>
          </p:nvPr>
        </p:nvSpPr>
        <p:spPr/>
        <p:txBody>
          <a:bodyPr/>
          <a:lstStyle/>
          <a:p>
            <a:fld id="{055EDEFB-8961-4435-B17E-C5439ECDC533}" type="slidenum">
              <a:rPr lang="en-US" smtClean="0"/>
              <a:t>‹#›</a:t>
            </a:fld>
            <a:endParaRPr lang="en-US" dirty="0"/>
          </a:p>
        </p:txBody>
      </p:sp>
      <p:grpSp>
        <p:nvGrpSpPr>
          <p:cNvPr id="5" name="Group 4">
            <a:extLst>
              <a:ext uri="{FF2B5EF4-FFF2-40B4-BE49-F238E27FC236}">
                <a16:creationId xmlns:a16="http://schemas.microsoft.com/office/drawing/2014/main" id="{8D650D62-A011-4E0B-B9AD-01BA10BC9A08}"/>
              </a:ext>
            </a:extLst>
          </p:cNvPr>
          <p:cNvGrpSpPr/>
          <p:nvPr userDrawn="1"/>
        </p:nvGrpSpPr>
        <p:grpSpPr>
          <a:xfrm>
            <a:off x="-1" y="4510029"/>
            <a:ext cx="1302608" cy="2377438"/>
            <a:chOff x="-1" y="4510029"/>
            <a:chExt cx="1736810" cy="2377438"/>
          </a:xfrm>
        </p:grpSpPr>
        <p:sp>
          <p:nvSpPr>
            <p:cNvPr id="6" name="Freeform 5">
              <a:extLst>
                <a:ext uri="{FF2B5EF4-FFF2-40B4-BE49-F238E27FC236}">
                  <a16:creationId xmlns:a16="http://schemas.microsoft.com/office/drawing/2014/main" id="{84FE52D3-26BD-4306-9282-DCE99B4C99A2}"/>
                </a:ext>
              </a:extLst>
            </p:cNvPr>
            <p:cNvSpPr>
              <a:spLocks/>
            </p:cNvSpPr>
            <p:nvPr/>
          </p:nvSpPr>
          <p:spPr bwMode="auto">
            <a:xfrm rot="5400000">
              <a:off x="197271" y="6171591"/>
              <a:ext cx="518603" cy="913147"/>
            </a:xfrm>
            <a:custGeom>
              <a:avLst/>
              <a:gdLst>
                <a:gd name="T0" fmla="*/ 342 w 342"/>
                <a:gd name="T1" fmla="*/ 0 h 602"/>
                <a:gd name="T2" fmla="*/ 167 w 342"/>
                <a:gd name="T3" fmla="*/ 94 h 602"/>
                <a:gd name="T4" fmla="*/ 91 w 342"/>
                <a:gd name="T5" fmla="*/ 351 h 602"/>
                <a:gd name="T6" fmla="*/ 229 w 342"/>
                <a:gd name="T7" fmla="*/ 602 h 602"/>
                <a:gd name="T8" fmla="*/ 342 w 342"/>
                <a:gd name="T9" fmla="*/ 602 h 602"/>
                <a:gd name="T10" fmla="*/ 342 w 342"/>
                <a:gd name="T11" fmla="*/ 0 h 602"/>
              </a:gdLst>
              <a:ahLst/>
              <a:cxnLst>
                <a:cxn ang="0">
                  <a:pos x="T0" y="T1"/>
                </a:cxn>
                <a:cxn ang="0">
                  <a:pos x="T2" y="T3"/>
                </a:cxn>
                <a:cxn ang="0">
                  <a:pos x="T4" y="T5"/>
                </a:cxn>
                <a:cxn ang="0">
                  <a:pos x="T6" y="T7"/>
                </a:cxn>
                <a:cxn ang="0">
                  <a:pos x="T8" y="T9"/>
                </a:cxn>
                <a:cxn ang="0">
                  <a:pos x="T10" y="T11"/>
                </a:cxn>
              </a:cxnLst>
              <a:rect l="0" t="0" r="r" b="b"/>
              <a:pathLst>
                <a:path w="342" h="602">
                  <a:moveTo>
                    <a:pt x="342" y="0"/>
                  </a:moveTo>
                  <a:cubicBezTo>
                    <a:pt x="167" y="94"/>
                    <a:pt x="167" y="94"/>
                    <a:pt x="167" y="94"/>
                  </a:cubicBezTo>
                  <a:cubicBezTo>
                    <a:pt x="167" y="94"/>
                    <a:pt x="0" y="185"/>
                    <a:pt x="91" y="351"/>
                  </a:cubicBezTo>
                  <a:cubicBezTo>
                    <a:pt x="229" y="602"/>
                    <a:pt x="229" y="602"/>
                    <a:pt x="229" y="602"/>
                  </a:cubicBezTo>
                  <a:cubicBezTo>
                    <a:pt x="342" y="602"/>
                    <a:pt x="342" y="602"/>
                    <a:pt x="342" y="602"/>
                  </a:cubicBezTo>
                  <a:lnTo>
                    <a:pt x="342" y="0"/>
                  </a:ln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 name="Freeform 6">
              <a:extLst>
                <a:ext uri="{FF2B5EF4-FFF2-40B4-BE49-F238E27FC236}">
                  <a16:creationId xmlns:a16="http://schemas.microsoft.com/office/drawing/2014/main" id="{F6050235-60B6-46F7-8B10-1B0C0A7F5872}"/>
                </a:ext>
              </a:extLst>
            </p:cNvPr>
            <p:cNvSpPr>
              <a:spLocks/>
            </p:cNvSpPr>
            <p:nvPr/>
          </p:nvSpPr>
          <p:spPr bwMode="auto">
            <a:xfrm rot="5400000">
              <a:off x="659946" y="5810603"/>
              <a:ext cx="1126690" cy="1027037"/>
            </a:xfrm>
            <a:custGeom>
              <a:avLst/>
              <a:gdLst>
                <a:gd name="T0" fmla="*/ 92 w 743"/>
                <a:gd name="T1" fmla="*/ 166 h 677"/>
                <a:gd name="T2" fmla="*/ 281 w 743"/>
                <a:gd name="T3" fmla="*/ 511 h 677"/>
                <a:gd name="T4" fmla="*/ 540 w 743"/>
                <a:gd name="T5" fmla="*/ 587 h 677"/>
                <a:gd name="T6" fmla="*/ 743 w 743"/>
                <a:gd name="T7" fmla="*/ 477 h 677"/>
                <a:gd name="T8" fmla="*/ 743 w 743"/>
                <a:gd name="T9" fmla="*/ 125 h 677"/>
                <a:gd name="T10" fmla="*/ 187 w 743"/>
                <a:gd name="T11" fmla="*/ 32 h 677"/>
                <a:gd name="T12" fmla="*/ 92 w 743"/>
                <a:gd name="T13" fmla="*/ 166 h 677"/>
              </a:gdLst>
              <a:ahLst/>
              <a:cxnLst>
                <a:cxn ang="0">
                  <a:pos x="T0" y="T1"/>
                </a:cxn>
                <a:cxn ang="0">
                  <a:pos x="T2" y="T3"/>
                </a:cxn>
                <a:cxn ang="0">
                  <a:pos x="T4" y="T5"/>
                </a:cxn>
                <a:cxn ang="0">
                  <a:pos x="T6" y="T7"/>
                </a:cxn>
                <a:cxn ang="0">
                  <a:pos x="T8" y="T9"/>
                </a:cxn>
                <a:cxn ang="0">
                  <a:pos x="T10" y="T11"/>
                </a:cxn>
                <a:cxn ang="0">
                  <a:pos x="T12" y="T13"/>
                </a:cxn>
              </a:cxnLst>
              <a:rect l="0" t="0" r="r" b="b"/>
              <a:pathLst>
                <a:path w="743" h="677">
                  <a:moveTo>
                    <a:pt x="92" y="166"/>
                  </a:moveTo>
                  <a:cubicBezTo>
                    <a:pt x="281" y="511"/>
                    <a:pt x="281" y="511"/>
                    <a:pt x="281" y="511"/>
                  </a:cubicBezTo>
                  <a:cubicBezTo>
                    <a:pt x="281" y="511"/>
                    <a:pt x="373" y="677"/>
                    <a:pt x="540" y="587"/>
                  </a:cubicBezTo>
                  <a:cubicBezTo>
                    <a:pt x="743" y="477"/>
                    <a:pt x="743" y="477"/>
                    <a:pt x="743" y="477"/>
                  </a:cubicBezTo>
                  <a:cubicBezTo>
                    <a:pt x="743" y="125"/>
                    <a:pt x="743" y="125"/>
                    <a:pt x="743" y="125"/>
                  </a:cubicBezTo>
                  <a:cubicBezTo>
                    <a:pt x="187" y="32"/>
                    <a:pt x="187" y="32"/>
                    <a:pt x="187" y="32"/>
                  </a:cubicBezTo>
                  <a:cubicBezTo>
                    <a:pt x="187" y="32"/>
                    <a:pt x="0" y="0"/>
                    <a:pt x="92" y="16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 name="Freeform 7">
              <a:extLst>
                <a:ext uri="{FF2B5EF4-FFF2-40B4-BE49-F238E27FC236}">
                  <a16:creationId xmlns:a16="http://schemas.microsoft.com/office/drawing/2014/main" id="{0DCBF794-753B-4A3B-A33C-D40A8C2AF78C}"/>
                </a:ext>
              </a:extLst>
            </p:cNvPr>
            <p:cNvSpPr>
              <a:spLocks/>
            </p:cNvSpPr>
            <p:nvPr/>
          </p:nvSpPr>
          <p:spPr bwMode="auto">
            <a:xfrm rot="5400000">
              <a:off x="-413358" y="5610788"/>
              <a:ext cx="1418531" cy="591817"/>
            </a:xfrm>
            <a:custGeom>
              <a:avLst/>
              <a:gdLst>
                <a:gd name="T0" fmla="*/ 555 w 936"/>
                <a:gd name="T1" fmla="*/ 91 h 390"/>
                <a:gd name="T2" fmla="*/ 0 w 936"/>
                <a:gd name="T3" fmla="*/ 390 h 390"/>
                <a:gd name="T4" fmla="*/ 936 w 936"/>
                <a:gd name="T5" fmla="*/ 390 h 390"/>
                <a:gd name="T6" fmla="*/ 813 w 936"/>
                <a:gd name="T7" fmla="*/ 167 h 390"/>
                <a:gd name="T8" fmla="*/ 555 w 936"/>
                <a:gd name="T9" fmla="*/ 91 h 390"/>
              </a:gdLst>
              <a:ahLst/>
              <a:cxnLst>
                <a:cxn ang="0">
                  <a:pos x="T0" y="T1"/>
                </a:cxn>
                <a:cxn ang="0">
                  <a:pos x="T2" y="T3"/>
                </a:cxn>
                <a:cxn ang="0">
                  <a:pos x="T4" y="T5"/>
                </a:cxn>
                <a:cxn ang="0">
                  <a:pos x="T6" y="T7"/>
                </a:cxn>
                <a:cxn ang="0">
                  <a:pos x="T8" y="T9"/>
                </a:cxn>
              </a:cxnLst>
              <a:rect l="0" t="0" r="r" b="b"/>
              <a:pathLst>
                <a:path w="936" h="390">
                  <a:moveTo>
                    <a:pt x="555" y="91"/>
                  </a:moveTo>
                  <a:cubicBezTo>
                    <a:pt x="0" y="390"/>
                    <a:pt x="0" y="390"/>
                    <a:pt x="0" y="390"/>
                  </a:cubicBezTo>
                  <a:cubicBezTo>
                    <a:pt x="936" y="390"/>
                    <a:pt x="936" y="390"/>
                    <a:pt x="936" y="390"/>
                  </a:cubicBezTo>
                  <a:cubicBezTo>
                    <a:pt x="813" y="167"/>
                    <a:pt x="813" y="167"/>
                    <a:pt x="813" y="167"/>
                  </a:cubicBezTo>
                  <a:cubicBezTo>
                    <a:pt x="813" y="167"/>
                    <a:pt x="722" y="0"/>
                    <a:pt x="555" y="91"/>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 name="Freeform 8">
              <a:extLst>
                <a:ext uri="{FF2B5EF4-FFF2-40B4-BE49-F238E27FC236}">
                  <a16:creationId xmlns:a16="http://schemas.microsoft.com/office/drawing/2014/main" id="{B2C92E77-F6FA-4AA2-9E3B-34D9EBA87412}"/>
                </a:ext>
              </a:extLst>
            </p:cNvPr>
            <p:cNvSpPr>
              <a:spLocks/>
            </p:cNvSpPr>
            <p:nvPr/>
          </p:nvSpPr>
          <p:spPr bwMode="auto">
            <a:xfrm rot="5400000">
              <a:off x="-36608" y="4546636"/>
              <a:ext cx="1738844" cy="1665630"/>
            </a:xfrm>
            <a:custGeom>
              <a:avLst/>
              <a:gdLst>
                <a:gd name="T0" fmla="*/ 1056 w 1148"/>
                <a:gd name="T1" fmla="*/ 491 h 1098"/>
                <a:gd name="T2" fmla="*/ 877 w 1148"/>
                <a:gd name="T3" fmla="*/ 166 h 1098"/>
                <a:gd name="T4" fmla="*/ 675 w 1148"/>
                <a:gd name="T5" fmla="*/ 155 h 1098"/>
                <a:gd name="T6" fmla="*/ 0 w 1148"/>
                <a:gd name="T7" fmla="*/ 1098 h 1098"/>
                <a:gd name="T8" fmla="*/ 332 w 1148"/>
                <a:gd name="T9" fmla="*/ 1098 h 1098"/>
                <a:gd name="T10" fmla="*/ 981 w 1148"/>
                <a:gd name="T11" fmla="*/ 748 h 1098"/>
                <a:gd name="T12" fmla="*/ 1056 w 1148"/>
                <a:gd name="T13" fmla="*/ 491 h 1098"/>
              </a:gdLst>
              <a:ahLst/>
              <a:cxnLst>
                <a:cxn ang="0">
                  <a:pos x="T0" y="T1"/>
                </a:cxn>
                <a:cxn ang="0">
                  <a:pos x="T2" y="T3"/>
                </a:cxn>
                <a:cxn ang="0">
                  <a:pos x="T4" y="T5"/>
                </a:cxn>
                <a:cxn ang="0">
                  <a:pos x="T6" y="T7"/>
                </a:cxn>
                <a:cxn ang="0">
                  <a:pos x="T8" y="T9"/>
                </a:cxn>
                <a:cxn ang="0">
                  <a:pos x="T10" y="T11"/>
                </a:cxn>
                <a:cxn ang="0">
                  <a:pos x="T12" y="T13"/>
                </a:cxn>
              </a:cxnLst>
              <a:rect l="0" t="0" r="r" b="b"/>
              <a:pathLst>
                <a:path w="1148" h="1098">
                  <a:moveTo>
                    <a:pt x="1056" y="491"/>
                  </a:moveTo>
                  <a:cubicBezTo>
                    <a:pt x="877" y="166"/>
                    <a:pt x="877" y="166"/>
                    <a:pt x="877" y="166"/>
                  </a:cubicBezTo>
                  <a:cubicBezTo>
                    <a:pt x="877" y="166"/>
                    <a:pt x="786" y="0"/>
                    <a:pt x="675" y="155"/>
                  </a:cubicBezTo>
                  <a:cubicBezTo>
                    <a:pt x="0" y="1098"/>
                    <a:pt x="0" y="1098"/>
                    <a:pt x="0" y="1098"/>
                  </a:cubicBezTo>
                  <a:cubicBezTo>
                    <a:pt x="332" y="1098"/>
                    <a:pt x="332" y="1098"/>
                    <a:pt x="332" y="1098"/>
                  </a:cubicBezTo>
                  <a:cubicBezTo>
                    <a:pt x="981" y="748"/>
                    <a:pt x="981" y="748"/>
                    <a:pt x="981" y="748"/>
                  </a:cubicBezTo>
                  <a:cubicBezTo>
                    <a:pt x="981" y="748"/>
                    <a:pt x="1148" y="658"/>
                    <a:pt x="1056" y="491"/>
                  </a:cubicBezTo>
                  <a:close/>
                </a:path>
              </a:pathLst>
            </a:custGeom>
            <a:solidFill>
              <a:srgbClr val="B2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Tree>
    <p:extLst>
      <p:ext uri="{BB962C8B-B14F-4D97-AF65-F5344CB8AC3E}">
        <p14:creationId xmlns:p14="http://schemas.microsoft.com/office/powerpoint/2010/main" val="37692273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07F3-9B5F-43B9-96C7-5D374771723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540702B-4158-419B-9F00-03D4AE9F948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7B6257-6802-4EC4-AED2-BDDA99DE80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35D14D1-0556-4A23-9C6E-6EB3440B9956}"/>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6" name="Footer Placeholder 5">
            <a:extLst>
              <a:ext uri="{FF2B5EF4-FFF2-40B4-BE49-F238E27FC236}">
                <a16:creationId xmlns:a16="http://schemas.microsoft.com/office/drawing/2014/main" id="{8CA1277F-59EB-40FB-8AEB-F0BF66980A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A46C9C-5B15-477B-829B-7373F04EE502}"/>
              </a:ext>
            </a:extLst>
          </p:cNvPr>
          <p:cNvSpPr>
            <a:spLocks noGrp="1"/>
          </p:cNvSpPr>
          <p:nvPr>
            <p:ph type="sldNum" sz="quarter" idx="12"/>
          </p:nvPr>
        </p:nvSpPr>
        <p:spPr/>
        <p:txBody>
          <a:bodyPr/>
          <a:lstStyle/>
          <a:p>
            <a:fld id="{055EDEFB-8961-4435-B17E-C5439ECDC533}" type="slidenum">
              <a:rPr lang="en-US" smtClean="0"/>
              <a:t>‹#›</a:t>
            </a:fld>
            <a:endParaRPr lang="en-US" dirty="0"/>
          </a:p>
        </p:txBody>
      </p:sp>
    </p:spTree>
    <p:extLst>
      <p:ext uri="{BB962C8B-B14F-4D97-AF65-F5344CB8AC3E}">
        <p14:creationId xmlns:p14="http://schemas.microsoft.com/office/powerpoint/2010/main" val="26551123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8E424-1653-4F77-A547-1FF48332F80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96A5A06-F215-4FF3-AE98-CFDA480B287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12A8F362-866D-4D3B-8A45-B18F69DEF0B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E42196C-D98B-44EE-B768-054822D084A0}"/>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6" name="Footer Placeholder 5">
            <a:extLst>
              <a:ext uri="{FF2B5EF4-FFF2-40B4-BE49-F238E27FC236}">
                <a16:creationId xmlns:a16="http://schemas.microsoft.com/office/drawing/2014/main" id="{917B17FA-64A0-4459-A76F-25680D37D4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08FAAD1-7E1F-422A-A221-762168055B39}"/>
              </a:ext>
            </a:extLst>
          </p:cNvPr>
          <p:cNvSpPr>
            <a:spLocks noGrp="1"/>
          </p:cNvSpPr>
          <p:nvPr>
            <p:ph type="sldNum" sz="quarter" idx="12"/>
          </p:nvPr>
        </p:nvSpPr>
        <p:spPr/>
        <p:txBody>
          <a:bodyPr/>
          <a:lstStyle/>
          <a:p>
            <a:fld id="{055EDEFB-8961-4435-B17E-C5439ECDC533}" type="slidenum">
              <a:rPr lang="en-US" smtClean="0"/>
              <a:t>‹#›</a:t>
            </a:fld>
            <a:endParaRPr lang="en-US" dirty="0"/>
          </a:p>
        </p:txBody>
      </p:sp>
    </p:spTree>
    <p:extLst>
      <p:ext uri="{BB962C8B-B14F-4D97-AF65-F5344CB8AC3E}">
        <p14:creationId xmlns:p14="http://schemas.microsoft.com/office/powerpoint/2010/main" val="729366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2A634-CE73-44A0-B54B-24609E9A7C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9100DF-35B3-4963-A20F-D991F70D52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97CA2-7786-4A2D-BC9E-F3770A4DC9D7}"/>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9290DD7D-6549-4586-A560-B00B731CD8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233D4A-0739-4DDC-BA2B-7B8632D490C6}"/>
              </a:ext>
            </a:extLst>
          </p:cNvPr>
          <p:cNvSpPr>
            <a:spLocks noGrp="1"/>
          </p:cNvSpPr>
          <p:nvPr>
            <p:ph type="sldNum" sz="quarter" idx="12"/>
          </p:nvPr>
        </p:nvSpPr>
        <p:spPr/>
        <p:txBody>
          <a:bodyPr/>
          <a:lstStyle/>
          <a:p>
            <a:fld id="{055EDEFB-8961-4435-B17E-C5439ECDC533}" type="slidenum">
              <a:rPr lang="en-US" smtClean="0"/>
              <a:t>‹#›</a:t>
            </a:fld>
            <a:endParaRPr lang="en-US" dirty="0"/>
          </a:p>
        </p:txBody>
      </p:sp>
    </p:spTree>
    <p:extLst>
      <p:ext uri="{BB962C8B-B14F-4D97-AF65-F5344CB8AC3E}">
        <p14:creationId xmlns:p14="http://schemas.microsoft.com/office/powerpoint/2010/main" val="33986597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CE72FD-6A40-44F4-B41B-1DDFE3C5E49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C36DC1-1F2E-4E68-A2FA-42281F983FD8}"/>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E7F24-EA18-47BC-BF15-E6840182ED46}"/>
              </a:ext>
            </a:extLst>
          </p:cNvPr>
          <p:cNvSpPr>
            <a:spLocks noGrp="1"/>
          </p:cNvSpPr>
          <p:nvPr>
            <p:ph type="dt" sz="half" idx="10"/>
          </p:nvPr>
        </p:nvSpPr>
        <p:spPr/>
        <p:txBody>
          <a:body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C50AFC51-6FA4-4336-8D45-23176DE20F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ECD828-436B-42DB-A8F1-64A152193F1B}"/>
              </a:ext>
            </a:extLst>
          </p:cNvPr>
          <p:cNvSpPr>
            <a:spLocks noGrp="1"/>
          </p:cNvSpPr>
          <p:nvPr>
            <p:ph type="sldNum" sz="quarter" idx="12"/>
          </p:nvPr>
        </p:nvSpPr>
        <p:spPr/>
        <p:txBody>
          <a:bodyPr/>
          <a:lstStyle/>
          <a:p>
            <a:fld id="{055EDEFB-8961-4435-B17E-C5439ECDC533}" type="slidenum">
              <a:rPr lang="en-US" smtClean="0"/>
              <a:t>‹#›</a:t>
            </a:fld>
            <a:endParaRPr lang="en-US" dirty="0"/>
          </a:p>
        </p:txBody>
      </p:sp>
    </p:spTree>
    <p:extLst>
      <p:ext uri="{BB962C8B-B14F-4D97-AF65-F5344CB8AC3E}">
        <p14:creationId xmlns:p14="http://schemas.microsoft.com/office/powerpoint/2010/main" val="42781394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8" y="1365959"/>
            <a:ext cx="6145743" cy="49784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743078" y="578560"/>
            <a:ext cx="6145743" cy="787401"/>
          </a:xfrm>
          <a:prstGeom prst="rect">
            <a:avLst/>
          </a:prstGeom>
        </p:spPr>
        <p:txBody>
          <a:bodyPr vert="horz"/>
          <a:lstStyle>
            <a:lvl1pPr algn="l">
              <a:defRPr sz="2800" baseline="0">
                <a:solidFill>
                  <a:schemeClr val="tx1"/>
                </a:solidFill>
                <a:latin typeface="Arial" charset="0"/>
              </a:defRPr>
            </a:lvl1pPr>
          </a:lstStyle>
          <a:p>
            <a:r>
              <a:rPr lang="en-US"/>
              <a:t>Click to edit Master title style</a:t>
            </a:r>
          </a:p>
        </p:txBody>
      </p:sp>
    </p:spTree>
    <p:extLst>
      <p:ext uri="{BB962C8B-B14F-4D97-AF65-F5344CB8AC3E}">
        <p14:creationId xmlns:p14="http://schemas.microsoft.com/office/powerpoint/2010/main" val="631089910"/>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1" y="2772014"/>
            <a:ext cx="6779419" cy="1122653"/>
          </a:xfrm>
          <a:prstGeom prst="rect">
            <a:avLst/>
          </a:prstGeom>
        </p:spPr>
        <p:txBody>
          <a:bodyPr anchor="t"/>
          <a:lstStyle>
            <a:lvl1pPr marL="0" indent="0">
              <a:buNone/>
              <a:defRPr sz="3600" baseline="0">
                <a:solidFill>
                  <a:schemeClr val="tx1"/>
                </a:solidFill>
                <a:latin typeface="Arial" charset="0"/>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Title for section cover</a:t>
            </a:r>
          </a:p>
        </p:txBody>
      </p:sp>
    </p:spTree>
    <p:extLst>
      <p:ext uri="{BB962C8B-B14F-4D97-AF65-F5344CB8AC3E}">
        <p14:creationId xmlns:p14="http://schemas.microsoft.com/office/powerpoint/2010/main" val="37404381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52" y="578560"/>
            <a:ext cx="6958013" cy="787401"/>
          </a:xfrm>
          <a:prstGeom prst="rect">
            <a:avLst/>
          </a:prstGeom>
        </p:spPr>
        <p:txBody>
          <a:bodyPr vert="horz"/>
          <a:lstStyle>
            <a:lvl1pPr algn="l">
              <a:defRPr sz="2800" baseline="0">
                <a:solidFill>
                  <a:schemeClr val="bg1"/>
                </a:solidFill>
                <a:latin typeface="Arial" charset="0"/>
              </a:defRPr>
            </a:lvl1pPr>
          </a:lstStyle>
          <a:p>
            <a:r>
              <a:rPr lang="en-US"/>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52" y="1594556"/>
            <a:ext cx="3545247" cy="2905829"/>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4" y="1594556"/>
            <a:ext cx="3785131" cy="2905829"/>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462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D0225F-4F16-4D26-9C56-94EB27F47FDF}" type="datetimeFigureOut">
              <a:rPr lang="en-US" smtClean="0"/>
              <a:t>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0C815F-A352-4914-887D-086442E53172}" type="slidenum">
              <a:rPr lang="en-US" smtClean="0"/>
              <a:t>‹#›</a:t>
            </a:fld>
            <a:endParaRPr lang="en-US" dirty="0"/>
          </a:p>
        </p:txBody>
      </p:sp>
    </p:spTree>
    <p:extLst>
      <p:ext uri="{BB962C8B-B14F-4D97-AF65-F5344CB8AC3E}">
        <p14:creationId xmlns:p14="http://schemas.microsoft.com/office/powerpoint/2010/main" val="27737119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70" y="366190"/>
            <a:ext cx="5601507" cy="1696372"/>
          </a:xfrm>
          <a:prstGeom prst="rect">
            <a:avLst/>
          </a:prstGeom>
        </p:spPr>
        <p:txBody>
          <a:bodyPr anchor="t" anchorCtr="0">
            <a:noAutofit/>
          </a:bodyPr>
          <a:lstStyle>
            <a:lvl1pPr algn="l">
              <a:defRPr sz="2800" baseline="0">
                <a:solidFill>
                  <a:schemeClr val="tx1"/>
                </a:solidFill>
                <a:latin typeface="arial" charset="0"/>
              </a:defRPr>
            </a:lvl1pPr>
          </a:lstStyle>
          <a:p>
            <a:r>
              <a:rPr lang="en-US"/>
              <a:t>Click to edit Master title style</a:t>
            </a:r>
          </a:p>
        </p:txBody>
      </p:sp>
      <p:sp>
        <p:nvSpPr>
          <p:cNvPr id="6" name="Text Placeholder 5"/>
          <p:cNvSpPr>
            <a:spLocks noGrp="1"/>
          </p:cNvSpPr>
          <p:nvPr>
            <p:ph type="body" sz="quarter" idx="11"/>
          </p:nvPr>
        </p:nvSpPr>
        <p:spPr>
          <a:xfrm>
            <a:off x="1693070" y="2484235"/>
            <a:ext cx="7052851" cy="3544032"/>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7689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9" y="2772014"/>
            <a:ext cx="7908185" cy="1122653"/>
          </a:xfrm>
          <a:prstGeom prst="rect">
            <a:avLst/>
          </a:prstGeom>
        </p:spPr>
        <p:txBody>
          <a:bodyPr anchor="t"/>
          <a:lstStyle>
            <a:lvl1pPr marL="0" indent="0" algn="ctr">
              <a:buNone/>
              <a:defRPr sz="3600" baseline="0">
                <a:solidFill>
                  <a:schemeClr val="bg1"/>
                </a:solidFill>
                <a:latin typeface="Arial" charset="0"/>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Title for section cover</a:t>
            </a:r>
          </a:p>
        </p:txBody>
      </p:sp>
    </p:spTree>
    <p:extLst>
      <p:ext uri="{BB962C8B-B14F-4D97-AF65-F5344CB8AC3E}">
        <p14:creationId xmlns:p14="http://schemas.microsoft.com/office/powerpoint/2010/main" val="33603330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4837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1430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2EED01-B70B-4544-8B42-D109D9B45758}" type="slidenum">
              <a:rPr lang="en-US" smtClean="0"/>
              <a:t>‹#›</a:t>
            </a:fld>
            <a:endParaRPr lang="en-US" dirty="0"/>
          </a:p>
        </p:txBody>
      </p:sp>
    </p:spTree>
    <p:extLst>
      <p:ext uri="{BB962C8B-B14F-4D97-AF65-F5344CB8AC3E}">
        <p14:creationId xmlns:p14="http://schemas.microsoft.com/office/powerpoint/2010/main" val="28572752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216A2-6F05-C746-9757-7FFAE315C003}"/>
              </a:ext>
            </a:extLst>
          </p:cNvPr>
          <p:cNvSpPr>
            <a:spLocks noGrp="1"/>
          </p:cNvSpPr>
          <p:nvPr>
            <p:ph type="ctrTitle" hasCustomPrompt="1"/>
          </p:nvPr>
        </p:nvSpPr>
        <p:spPr>
          <a:xfrm>
            <a:off x="887685" y="2053987"/>
            <a:ext cx="5673415" cy="2920623"/>
          </a:xfrm>
        </p:spPr>
        <p:txBody>
          <a:bodyPr anchor="ctr">
            <a:normAutofit/>
          </a:bodyPr>
          <a:lstStyle>
            <a:lvl1pPr algn="l">
              <a:defRPr sz="3375">
                <a:solidFill>
                  <a:schemeClr val="tx2"/>
                </a:solidFill>
              </a:defRPr>
            </a:lvl1pPr>
          </a:lstStyle>
          <a:p>
            <a:r>
              <a:rPr lang="en-US"/>
              <a:t>[client name here]</a:t>
            </a:r>
          </a:p>
        </p:txBody>
      </p:sp>
      <p:sp>
        <p:nvSpPr>
          <p:cNvPr id="3" name="Subtitle 2">
            <a:extLst>
              <a:ext uri="{FF2B5EF4-FFF2-40B4-BE49-F238E27FC236}">
                <a16:creationId xmlns:a16="http://schemas.microsoft.com/office/drawing/2014/main" id="{CB7960C7-8626-6C4E-A822-7C4B5F324405}"/>
              </a:ext>
            </a:extLst>
          </p:cNvPr>
          <p:cNvSpPr>
            <a:spLocks noGrp="1"/>
          </p:cNvSpPr>
          <p:nvPr>
            <p:ph type="subTitle" idx="1" hasCustomPrompt="1"/>
          </p:nvPr>
        </p:nvSpPr>
        <p:spPr>
          <a:xfrm>
            <a:off x="887685" y="5214821"/>
            <a:ext cx="5673415" cy="884899"/>
          </a:xfrm>
        </p:spPr>
        <p:txBody>
          <a:bodyPr anchor="t">
            <a:normAutofit/>
          </a:bodyPr>
          <a:lstStyle>
            <a:lvl1pPr marL="0" indent="0" algn="l">
              <a:lnSpc>
                <a:spcPct val="100000"/>
              </a:lnSpc>
              <a:buNone/>
              <a:defRPr sz="1050" cap="all" spc="150" baseline="0">
                <a:solidFill>
                  <a:schemeClr val="accent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title and information Goes here]</a:t>
            </a:r>
          </a:p>
        </p:txBody>
      </p:sp>
      <p:pic>
        <p:nvPicPr>
          <p:cNvPr id="10" name="Picture 9">
            <a:extLst>
              <a:ext uri="{FF2B5EF4-FFF2-40B4-BE49-F238E27FC236}">
                <a16:creationId xmlns:a16="http://schemas.microsoft.com/office/drawing/2014/main" id="{B3868214-1CFB-254A-9604-BAF199E712AF}"/>
              </a:ext>
            </a:extLst>
          </p:cNvPr>
          <p:cNvPicPr>
            <a:picLocks noChangeAspect="1"/>
          </p:cNvPicPr>
          <p:nvPr userDrawn="1"/>
        </p:nvPicPr>
        <p:blipFill>
          <a:blip r:embed="rId2"/>
          <a:stretch>
            <a:fillRect/>
          </a:stretch>
        </p:blipFill>
        <p:spPr>
          <a:xfrm>
            <a:off x="992228" y="854331"/>
            <a:ext cx="1554481" cy="731520"/>
          </a:xfrm>
          <a:prstGeom prst="rect">
            <a:avLst/>
          </a:prstGeom>
        </p:spPr>
      </p:pic>
      <p:pic>
        <p:nvPicPr>
          <p:cNvPr id="18" name="Picture 17">
            <a:extLst>
              <a:ext uri="{FF2B5EF4-FFF2-40B4-BE49-F238E27FC236}">
                <a16:creationId xmlns:a16="http://schemas.microsoft.com/office/drawing/2014/main" id="{27056751-8B7D-6F48-AF4F-F8B4059615F7}"/>
              </a:ext>
            </a:extLst>
          </p:cNvPr>
          <p:cNvPicPr>
            <a:picLocks noChangeAspect="1"/>
          </p:cNvPicPr>
          <p:nvPr userDrawn="1"/>
        </p:nvPicPr>
        <p:blipFill>
          <a:blip r:embed="rId3"/>
          <a:stretch>
            <a:fillRect/>
          </a:stretch>
        </p:blipFill>
        <p:spPr>
          <a:xfrm>
            <a:off x="7093425" y="0"/>
            <a:ext cx="2050576" cy="6855656"/>
          </a:xfrm>
          <a:prstGeom prst="rect">
            <a:avLst/>
          </a:prstGeom>
        </p:spPr>
      </p:pic>
      <p:sp>
        <p:nvSpPr>
          <p:cNvPr id="7" name="Text Placeholder 2">
            <a:extLst>
              <a:ext uri="{FF2B5EF4-FFF2-40B4-BE49-F238E27FC236}">
                <a16:creationId xmlns:a16="http://schemas.microsoft.com/office/drawing/2014/main" id="{9E983383-CA8A-DF46-AA6F-20686E458FCB}"/>
              </a:ext>
            </a:extLst>
          </p:cNvPr>
          <p:cNvSpPr>
            <a:spLocks noGrp="1"/>
          </p:cNvSpPr>
          <p:nvPr>
            <p:ph idx="14" hasCustomPrompt="1"/>
          </p:nvPr>
        </p:nvSpPr>
        <p:spPr>
          <a:xfrm>
            <a:off x="3196051" y="854331"/>
            <a:ext cx="2263778" cy="731520"/>
          </a:xfrm>
          <a:prstGeom prst="rect">
            <a:avLst/>
          </a:prstGeom>
        </p:spPr>
        <p:txBody>
          <a:bodyPr vert="horz" lIns="91440" tIns="45720" rIns="91440" bIns="45720" rtlCol="0" anchor="ctr">
            <a:normAutofit/>
          </a:bodyPr>
          <a:lstStyle>
            <a:lvl1pPr marL="0" indent="0" algn="l">
              <a:lnSpc>
                <a:spcPct val="130000"/>
              </a:lnSpc>
              <a:buNone/>
              <a:defRPr sz="900" baseline="0"/>
            </a:lvl1pPr>
            <a:lvl2pPr marL="342900" indent="0">
              <a:buNone/>
              <a:defRPr sz="975"/>
            </a:lvl2pPr>
            <a:lvl3pPr marL="685800" indent="0">
              <a:buNone/>
              <a:defRPr sz="975"/>
            </a:lvl3pPr>
            <a:lvl4pPr marL="1028700" indent="0">
              <a:buNone/>
              <a:defRPr sz="975"/>
            </a:lvl4pPr>
            <a:lvl5pPr marL="1371600" indent="0">
              <a:buNone/>
              <a:defRPr sz="975"/>
            </a:lvl5pPr>
          </a:lstStyle>
          <a:p>
            <a:r>
              <a:rPr lang="en-US"/>
              <a:t>[Client Logo Here]</a:t>
            </a:r>
          </a:p>
        </p:txBody>
      </p:sp>
    </p:spTree>
    <p:extLst>
      <p:ext uri="{BB962C8B-B14F-4D97-AF65-F5344CB8AC3E}">
        <p14:creationId xmlns:p14="http://schemas.microsoft.com/office/powerpoint/2010/main" val="4917775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01FA1-C851-FC4D-8BBC-74819A003104}"/>
              </a:ext>
            </a:extLst>
          </p:cNvPr>
          <p:cNvSpPr>
            <a:spLocks noGrp="1"/>
          </p:cNvSpPr>
          <p:nvPr>
            <p:ph type="title" hasCustomPrompt="1"/>
          </p:nvPr>
        </p:nvSpPr>
        <p:spPr>
          <a:xfrm>
            <a:off x="628650" y="1671853"/>
            <a:ext cx="2713346" cy="3923692"/>
          </a:xfrm>
        </p:spPr>
        <p:txBody>
          <a:bodyPr anchor="b">
            <a:normAutofit/>
          </a:bodyPr>
          <a:lstStyle>
            <a:lvl1pPr>
              <a:defRPr sz="2625">
                <a:solidFill>
                  <a:schemeClr val="accent1"/>
                </a:solidFill>
              </a:defRPr>
            </a:lvl1pPr>
          </a:lstStyle>
          <a:p>
            <a:r>
              <a:rPr lang="en-US"/>
              <a:t>[slide title goes here]</a:t>
            </a:r>
          </a:p>
        </p:txBody>
      </p:sp>
      <p:sp>
        <p:nvSpPr>
          <p:cNvPr id="11" name="Subtitle 2">
            <a:extLst>
              <a:ext uri="{FF2B5EF4-FFF2-40B4-BE49-F238E27FC236}">
                <a16:creationId xmlns:a16="http://schemas.microsoft.com/office/drawing/2014/main" id="{F322CEB5-BD43-7A4A-8AFE-56E35BD84815}"/>
              </a:ext>
            </a:extLst>
          </p:cNvPr>
          <p:cNvSpPr>
            <a:spLocks noGrp="1"/>
          </p:cNvSpPr>
          <p:nvPr>
            <p:ph type="subTitle" idx="1" hasCustomPrompt="1"/>
          </p:nvPr>
        </p:nvSpPr>
        <p:spPr>
          <a:xfrm>
            <a:off x="628651" y="5755811"/>
            <a:ext cx="2713346" cy="600540"/>
          </a:xfrm>
        </p:spPr>
        <p:txBody>
          <a:bodyPr anchor="t">
            <a:normAutofit/>
          </a:bodyPr>
          <a:lstStyle>
            <a:lvl1pPr marL="0" indent="0" algn="l">
              <a:lnSpc>
                <a:spcPct val="100000"/>
              </a:lnSpc>
              <a:buNone/>
              <a:defRPr sz="975" cap="all" spc="150" baseline="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goes here]</a:t>
            </a:r>
          </a:p>
        </p:txBody>
      </p:sp>
      <p:sp>
        <p:nvSpPr>
          <p:cNvPr id="7" name="Text Placeholder 2">
            <a:extLst>
              <a:ext uri="{FF2B5EF4-FFF2-40B4-BE49-F238E27FC236}">
                <a16:creationId xmlns:a16="http://schemas.microsoft.com/office/drawing/2014/main" id="{0DC38A8C-AE0D-2A4E-8DE7-2BED1B6E2D55}"/>
              </a:ext>
            </a:extLst>
          </p:cNvPr>
          <p:cNvSpPr>
            <a:spLocks noGrp="1"/>
          </p:cNvSpPr>
          <p:nvPr>
            <p:ph idx="14" hasCustomPrompt="1"/>
          </p:nvPr>
        </p:nvSpPr>
        <p:spPr>
          <a:xfrm>
            <a:off x="628650" y="365124"/>
            <a:ext cx="2713346" cy="731520"/>
          </a:xfrm>
          <a:prstGeom prst="rect">
            <a:avLst/>
          </a:prstGeom>
        </p:spPr>
        <p:txBody>
          <a:bodyPr vert="horz" lIns="91440" tIns="45720" rIns="91440" bIns="45720" rtlCol="0" anchor="ctr">
            <a:normAutofit/>
          </a:bodyPr>
          <a:lstStyle>
            <a:lvl1pPr marL="0" indent="0" algn="l">
              <a:lnSpc>
                <a:spcPct val="130000"/>
              </a:lnSpc>
              <a:buNone/>
              <a:defRPr sz="900" baseline="0"/>
            </a:lvl1pPr>
            <a:lvl2pPr marL="342900" indent="0">
              <a:buNone/>
              <a:defRPr sz="975"/>
            </a:lvl2pPr>
            <a:lvl3pPr marL="685800" indent="0">
              <a:buNone/>
              <a:defRPr sz="975"/>
            </a:lvl3pPr>
            <a:lvl4pPr marL="1028700" indent="0">
              <a:buNone/>
              <a:defRPr sz="975"/>
            </a:lvl4pPr>
            <a:lvl5pPr marL="1371600" indent="0">
              <a:buNone/>
              <a:defRPr sz="975"/>
            </a:lvl5pPr>
          </a:lstStyle>
          <a:p>
            <a:r>
              <a:rPr lang="en-US"/>
              <a:t>[Client Logo Here]</a:t>
            </a:r>
          </a:p>
        </p:txBody>
      </p:sp>
    </p:spTree>
    <p:extLst>
      <p:ext uri="{BB962C8B-B14F-4D97-AF65-F5344CB8AC3E}">
        <p14:creationId xmlns:p14="http://schemas.microsoft.com/office/powerpoint/2010/main" val="35552065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3_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4982817"/>
            <a:ext cx="1024466" cy="1365955"/>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6" y="2772014"/>
            <a:ext cx="3152555" cy="1122653"/>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6" y="553470"/>
            <a:ext cx="3152555" cy="1122653"/>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68580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6772194"/>
            <a:ext cx="4237038" cy="85807"/>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49894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42E7F1-AB58-0841-B8D3-E4C9F722289D}"/>
              </a:ext>
            </a:extLst>
          </p:cNvPr>
          <p:cNvSpPr/>
          <p:nvPr userDrawn="1"/>
        </p:nvSpPr>
        <p:spPr>
          <a:xfrm>
            <a:off x="0" y="0"/>
            <a:ext cx="9144000" cy="627622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effectLst/>
            </a:endParaRPr>
          </a:p>
        </p:txBody>
      </p:sp>
      <p:sp>
        <p:nvSpPr>
          <p:cNvPr id="4" name="Rectangle 3">
            <a:extLst>
              <a:ext uri="{FF2B5EF4-FFF2-40B4-BE49-F238E27FC236}">
                <a16:creationId xmlns:a16="http://schemas.microsoft.com/office/drawing/2014/main" id="{119FEC47-7F4F-4D46-8C1D-80592AD2EC8F}"/>
              </a:ext>
            </a:extLst>
          </p:cNvPr>
          <p:cNvSpPr/>
          <p:nvPr userDrawn="1"/>
        </p:nvSpPr>
        <p:spPr>
          <a:xfrm>
            <a:off x="0" y="6772194"/>
            <a:ext cx="9144000" cy="85807"/>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914401" y="2586693"/>
            <a:ext cx="7700210" cy="1311312"/>
          </a:xfrm>
          <a:prstGeom prst="rect">
            <a:avLst/>
          </a:prstGeom>
        </p:spPr>
        <p:txBody>
          <a:bodyPr wrap="square" lIns="0" tIns="0" rIns="0" bIns="0">
            <a:noAutofit/>
          </a:bodyPr>
          <a:lstStyle>
            <a:lvl1pPr marL="0" indent="0" hangingPunct="1">
              <a:spcBef>
                <a:spcPts val="984"/>
              </a:spcBef>
              <a:buNone/>
              <a:defRPr sz="2400" baseline="0">
                <a:solidFill>
                  <a:schemeClr val="bg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914400" y="1657682"/>
            <a:ext cx="7700210" cy="637283"/>
          </a:xfrm>
          <a:prstGeom prst="rect">
            <a:avLst/>
          </a:prstGeom>
        </p:spPr>
        <p:txBody>
          <a:bodyPr lIns="0" tIns="0" rIns="0" bIns="0"/>
          <a:lstStyle>
            <a:lvl1pPr marL="0" indent="0">
              <a:buNone/>
              <a:defRPr sz="2800">
                <a:solidFill>
                  <a:srgbClr val="414042"/>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914401" y="578554"/>
            <a:ext cx="7700211" cy="787401"/>
          </a:xfrm>
          <a:prstGeom prst="rect">
            <a:avLst/>
          </a:prstGeom>
        </p:spPr>
        <p:txBody>
          <a:bodyPr vert="horz"/>
          <a:lstStyle>
            <a:lvl1pPr algn="l">
              <a:defRPr sz="3200" kern="1200" spc="100" baseline="0">
                <a:solidFill>
                  <a:schemeClr val="bg1"/>
                </a:solidFill>
                <a:latin typeface="Arial" charset="0"/>
              </a:defRPr>
            </a:lvl1pPr>
          </a:lstStyle>
          <a:p>
            <a:r>
              <a:rPr lang="en-US"/>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914400" y="5088333"/>
            <a:ext cx="3181196" cy="892140"/>
          </a:xfrm>
          <a:prstGeom prst="rect">
            <a:avLst/>
          </a:prstGeom>
        </p:spPr>
        <p:txBody>
          <a:bodyPr wrap="square" lIns="0" tIns="0" rIns="0" bIns="0">
            <a:noAutofit/>
          </a:bodyPr>
          <a:lstStyle>
            <a:lvl1pPr marL="0" indent="0" hangingPunct="1">
              <a:spcBef>
                <a:spcPts val="984"/>
              </a:spcBef>
              <a:buNone/>
              <a:defRPr sz="2400" baseline="0">
                <a:solidFill>
                  <a:schemeClr val="bg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914401" y="4130042"/>
            <a:ext cx="972469" cy="892140"/>
          </a:xfrm>
          <a:prstGeom prst="rect">
            <a:avLst/>
          </a:prstGeom>
        </p:spPr>
        <p:txBody>
          <a:bodyPr wrap="square" lIns="0" tIns="0" rIns="0" bIns="0">
            <a:noAutofit/>
          </a:bodyPr>
          <a:lstStyle>
            <a:lvl1pPr marL="0" indent="0" hangingPunct="1">
              <a:spcBef>
                <a:spcPts val="984"/>
              </a:spcBef>
              <a:buNone/>
              <a:defRPr sz="2400" baseline="0">
                <a:solidFill>
                  <a:schemeClr val="bg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324638" y="4130042"/>
            <a:ext cx="2498615" cy="892140"/>
          </a:xfrm>
          <a:prstGeom prst="rect">
            <a:avLst/>
          </a:prstGeom>
        </p:spPr>
        <p:txBody>
          <a:bodyPr wrap="square" lIns="0" tIns="0" rIns="0" bIns="0">
            <a:noAutofit/>
          </a:bodyPr>
          <a:lstStyle>
            <a:lvl1pPr marL="0" indent="0" hangingPunct="1">
              <a:spcBef>
                <a:spcPts val="984"/>
              </a:spcBef>
              <a:buNone/>
              <a:defRPr sz="2400" b="1" baseline="0">
                <a:solidFill>
                  <a:schemeClr val="bg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327416" y="5088333"/>
            <a:ext cx="4024647" cy="892140"/>
          </a:xfrm>
          <a:prstGeom prst="rect">
            <a:avLst/>
          </a:prstGeom>
        </p:spPr>
        <p:txBody>
          <a:bodyPr wrap="square" lIns="0" tIns="0" rIns="0" bIns="0">
            <a:noAutofit/>
          </a:bodyPr>
          <a:lstStyle>
            <a:lvl1pPr marL="0" indent="0" hangingPunct="1">
              <a:spcBef>
                <a:spcPts val="984"/>
              </a:spcBef>
              <a:buNone/>
              <a:defRPr sz="2400" b="0" i="1" baseline="0">
                <a:solidFill>
                  <a:schemeClr val="bg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t>Times New Roman Italic</a:t>
            </a:r>
          </a:p>
        </p:txBody>
      </p:sp>
    </p:spTree>
    <p:extLst>
      <p:ext uri="{BB962C8B-B14F-4D97-AF65-F5344CB8AC3E}">
        <p14:creationId xmlns:p14="http://schemas.microsoft.com/office/powerpoint/2010/main" val="23285925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E1F526-4C28-8E43-B41B-375E71A5D58B}"/>
              </a:ext>
            </a:extLst>
          </p:cNvPr>
          <p:cNvSpPr/>
          <p:nvPr userDrawn="1"/>
        </p:nvSpPr>
        <p:spPr>
          <a:xfrm>
            <a:off x="0" y="0"/>
            <a:ext cx="9144000" cy="627622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effectLst/>
            </a:endParaRPr>
          </a:p>
        </p:txBody>
      </p:sp>
      <p:sp>
        <p:nvSpPr>
          <p:cNvPr id="4" name="Rectangle 3">
            <a:extLst>
              <a:ext uri="{FF2B5EF4-FFF2-40B4-BE49-F238E27FC236}">
                <a16:creationId xmlns:a16="http://schemas.microsoft.com/office/drawing/2014/main" id="{119FEC47-7F4F-4D46-8C1D-80592AD2EC8F}"/>
              </a:ext>
            </a:extLst>
          </p:cNvPr>
          <p:cNvSpPr/>
          <p:nvPr userDrawn="1"/>
        </p:nvSpPr>
        <p:spPr>
          <a:xfrm>
            <a:off x="0" y="6772194"/>
            <a:ext cx="9144000" cy="85807"/>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914401" y="2586694"/>
            <a:ext cx="7700210" cy="4062557"/>
          </a:xfrm>
          <a:prstGeom prst="rect">
            <a:avLst/>
          </a:prstGeom>
        </p:spPr>
        <p:txBody>
          <a:bodyPr wrap="square" lIns="0" tIns="0" rIns="0" bIns="0">
            <a:noAutofit/>
          </a:bodyPr>
          <a:lstStyle>
            <a:lvl1pPr marL="0" indent="0" hangingPunct="1">
              <a:spcBef>
                <a:spcPts val="984"/>
              </a:spcBef>
              <a:buNone/>
              <a:defRPr sz="2400" baseline="0">
                <a:solidFill>
                  <a:schemeClr val="bg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a:t>Avoid excessive verbiage leading to excessively lengthy text that is not only redundant but also repetitive and reiterative. Too much text makes it difficult to see and process the information.</a:t>
            </a:r>
          </a:p>
          <a:p>
            <a:pPr lvl="0"/>
            <a:endParaRPr lang="en-US" altLang="en-US"/>
          </a:p>
          <a:p>
            <a:pPr lvl="0"/>
            <a:r>
              <a:rPr lang="en-US" altLang="en-US"/>
              <a:t>Font minimum size 24pt and keep font sizes consistent in all slides</a:t>
            </a:r>
            <a:endParaRPr lang="en-US"/>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914400" y="1657682"/>
            <a:ext cx="7700210" cy="637283"/>
          </a:xfrm>
          <a:prstGeom prst="rect">
            <a:avLst/>
          </a:prstGeom>
        </p:spPr>
        <p:txBody>
          <a:bodyPr lIns="0" tIns="0" rIns="0" bIns="0"/>
          <a:lstStyle>
            <a:lvl1pPr marL="0" indent="0">
              <a:buNone/>
              <a:defRPr sz="2800">
                <a:solidFill>
                  <a:srgbClr val="414042"/>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914401" y="578554"/>
            <a:ext cx="7700211" cy="787401"/>
          </a:xfrm>
          <a:prstGeom prst="rect">
            <a:avLst/>
          </a:prstGeom>
        </p:spPr>
        <p:txBody>
          <a:bodyPr vert="horz"/>
          <a:lstStyle>
            <a:lvl1pPr algn="l">
              <a:defRPr sz="3200" kern="1200" spc="100" baseline="0">
                <a:solidFill>
                  <a:schemeClr val="bg1"/>
                </a:solidFill>
                <a:latin typeface="Arial" charset="0"/>
              </a:defRPr>
            </a:lvl1pPr>
          </a:lstStyle>
          <a:p>
            <a:r>
              <a:rPr lang="en-US"/>
              <a:t>Title is set to 32pt Arial </a:t>
            </a:r>
          </a:p>
        </p:txBody>
      </p:sp>
    </p:spTree>
    <p:extLst>
      <p:ext uri="{BB962C8B-B14F-4D97-AF65-F5344CB8AC3E}">
        <p14:creationId xmlns:p14="http://schemas.microsoft.com/office/powerpoint/2010/main" val="33874855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6.png"/><Relationship Id="rId5" Type="http://schemas.openxmlformats.org/officeDocument/2006/relationships/theme" Target="../theme/theme6.xml"/><Relationship Id="rId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23.jpe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0225F-4F16-4D26-9C56-94EB27F47FDF}" type="datetimeFigureOut">
              <a:rPr lang="en-US" smtClean="0"/>
              <a:t>2/16/2021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C815F-A352-4914-887D-086442E53172}" type="slidenum">
              <a:rPr lang="en-US" smtClean="0"/>
              <a:t>‹#›</a:t>
            </a:fld>
            <a:endParaRPr lang="en-US" dirty="0"/>
          </a:p>
        </p:txBody>
      </p:sp>
    </p:spTree>
    <p:extLst>
      <p:ext uri="{BB962C8B-B14F-4D97-AF65-F5344CB8AC3E}">
        <p14:creationId xmlns:p14="http://schemas.microsoft.com/office/powerpoint/2010/main" val="121685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4979" y="667910"/>
            <a:ext cx="7886700" cy="6440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12990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p:nvCxnSpPr>
        <p:spPr>
          <a:xfrm>
            <a:off x="628651" y="1311965"/>
            <a:ext cx="7362411"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272" y="667911"/>
            <a:ext cx="325407" cy="606791"/>
          </a:xfrm>
          <a:prstGeom prst="rect">
            <a:avLst/>
          </a:prstGeom>
        </p:spPr>
      </p:pic>
      <p:sp>
        <p:nvSpPr>
          <p:cNvPr id="10" name="Flowchart: Process 9"/>
          <p:cNvSpPr/>
          <p:nvPr/>
        </p:nvSpPr>
        <p:spPr>
          <a:xfrm>
            <a:off x="1300038" y="6356350"/>
            <a:ext cx="7843962" cy="195526"/>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Parallelogram 12"/>
          <p:cNvSpPr/>
          <p:nvPr/>
        </p:nvSpPr>
        <p:spPr>
          <a:xfrm>
            <a:off x="7968003" y="6356353"/>
            <a:ext cx="1346951" cy="179627"/>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6720840" y="6292743"/>
            <a:ext cx="1794510" cy="211427"/>
          </a:xfrm>
          <a:prstGeom prst="rect">
            <a:avLst/>
          </a:prstGeom>
        </p:spPr>
        <p:txBody>
          <a:bodyPr/>
          <a:lstStyle>
            <a:lvl1pPr algn="r">
              <a:defRPr sz="1200" b="1">
                <a:solidFill>
                  <a:schemeClr val="bg1"/>
                </a:solidFill>
              </a:defRPr>
            </a:lvl1pPr>
          </a:lstStyle>
          <a:p>
            <a:fld id="{97A73FEF-EB5F-43A7-802B-0D5D66DB52C4}" type="slidenum">
              <a:rPr lang="en-US" smtClean="0"/>
              <a:t>‹#›</a:t>
            </a:fld>
            <a:endParaRPr lang="en-US"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651" y="6356350"/>
            <a:ext cx="564043" cy="188492"/>
          </a:xfrm>
          <a:prstGeom prst="rect">
            <a:avLst/>
          </a:prstGeom>
        </p:spPr>
      </p:pic>
    </p:spTree>
    <p:extLst>
      <p:ext uri="{BB962C8B-B14F-4D97-AF65-F5344CB8AC3E}">
        <p14:creationId xmlns:p14="http://schemas.microsoft.com/office/powerpoint/2010/main" val="21787168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hf hdr="0" ftr="0" dt="0"/>
  <p:txStyles>
    <p:title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8D0225F-4F16-4D26-9C56-94EB27F47FDF}" type="datetimeFigureOut">
              <a:rPr lang="en-US" smtClean="0"/>
              <a:t>2/16/2021</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0C815F-A352-4914-887D-086442E53172}" type="slidenum">
              <a:rPr lang="en-US" smtClean="0"/>
              <a:t>‹#›</a:t>
            </a:fld>
            <a:endParaRPr lang="en-US" dirty="0"/>
          </a:p>
        </p:txBody>
      </p:sp>
    </p:spTree>
    <p:extLst>
      <p:ext uri="{BB962C8B-B14F-4D97-AF65-F5344CB8AC3E}">
        <p14:creationId xmlns:p14="http://schemas.microsoft.com/office/powerpoint/2010/main" val="62724754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3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67062"/>
            <a:ext cx="8229600" cy="1434646"/>
          </a:xfrm>
          <a:prstGeom prst="rect">
            <a:avLst/>
          </a:prstGeom>
        </p:spPr>
        <p:txBody>
          <a:bodyPr vert="horz" lIns="91440" tIns="45720" rIns="91440" bIns="45720" rtlCol="0">
            <a:normAutofit/>
          </a:bodyPr>
          <a:lstStyle/>
          <a:p>
            <a:pPr lvl="0"/>
            <a:r>
              <a:rPr lang="en-US" dirty="0"/>
              <a:t>Click to edit Master text style</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C66F79-DC86-7445-9CFB-42D922F3C878}" type="slidenum">
              <a:rPr lang="en-US" smtClean="0"/>
              <a:t>‹#›</a:t>
            </a:fld>
            <a:endParaRPr lang="en-US" dirty="0"/>
          </a:p>
        </p:txBody>
      </p:sp>
      <p:sp>
        <p:nvSpPr>
          <p:cNvPr id="15" name="Rectangle 14"/>
          <p:cNvSpPr/>
          <p:nvPr userDrawn="1"/>
        </p:nvSpPr>
        <p:spPr>
          <a:xfrm>
            <a:off x="0" y="5961531"/>
            <a:ext cx="9144000" cy="8964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8" name="Picture 7" descr="Icons-28.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47643" y="5860543"/>
            <a:ext cx="3506227" cy="892323"/>
          </a:xfrm>
          <a:prstGeom prst="rect">
            <a:avLst/>
          </a:prstGeom>
        </p:spPr>
      </p:pic>
    </p:spTree>
    <p:extLst>
      <p:ext uri="{BB962C8B-B14F-4D97-AF65-F5344CB8AC3E}">
        <p14:creationId xmlns:p14="http://schemas.microsoft.com/office/powerpoint/2010/main" val="15896948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0" indent="0" algn="l" defTabSz="342900" rtl="0" eaLnBrk="1" latinLnBrk="0" hangingPunct="1">
        <a:spcBef>
          <a:spcPct val="20000"/>
        </a:spcBef>
        <a:buFont typeface="Arial"/>
        <a:buNone/>
        <a:defRPr sz="3600" b="1" kern="1200">
          <a:solidFill>
            <a:schemeClr val="bg1"/>
          </a:solidFill>
          <a:latin typeface="+mn-lt"/>
          <a:ea typeface="+mn-ea"/>
          <a:cs typeface="+mn-cs"/>
        </a:defRPr>
      </a:lvl1pPr>
      <a:lvl2pPr marL="342900" indent="0" algn="l" defTabSz="342900" rtl="0" eaLnBrk="1" latinLnBrk="0" hangingPunct="1">
        <a:spcBef>
          <a:spcPct val="20000"/>
        </a:spcBef>
        <a:buFont typeface="Arial"/>
        <a:buNone/>
        <a:defRPr sz="2100" kern="1200">
          <a:solidFill>
            <a:srgbClr val="FF6600"/>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000000"/>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000000"/>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0C815F-A352-4914-887D-086442E53172}" type="slidenum">
              <a:rPr lang="en-US" smtClean="0"/>
              <a:t>‹#›</a:t>
            </a:fld>
            <a:endParaRPr lang="en-US" dirty="0"/>
          </a:p>
        </p:txBody>
      </p:sp>
    </p:spTree>
    <p:extLst>
      <p:ext uri="{BB962C8B-B14F-4D97-AF65-F5344CB8AC3E}">
        <p14:creationId xmlns:p14="http://schemas.microsoft.com/office/powerpoint/2010/main" val="41154923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67062"/>
            <a:ext cx="8229600" cy="1434646"/>
          </a:xfrm>
          <a:prstGeom prst="rect">
            <a:avLst/>
          </a:prstGeom>
        </p:spPr>
        <p:txBody>
          <a:bodyPr vert="horz" lIns="91440" tIns="45720" rIns="91440" bIns="45720" rtlCol="0">
            <a:normAutofit/>
          </a:bodyPr>
          <a:lstStyle/>
          <a:p>
            <a:pPr lvl="0"/>
            <a:r>
              <a:rPr lang="en-US" dirty="0"/>
              <a:t>Click to edit Master text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E108D-0B28-8D42-90E0-7DC926AF3CFD}" type="datetimeFigureOut">
              <a:rPr lang="en-US" smtClean="0"/>
              <a:t>2/16/2021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C66F79-DC86-7445-9CFB-42D922F3C878}" type="slidenum">
              <a:rPr lang="en-US" smtClean="0"/>
              <a:t>‹#›</a:t>
            </a:fld>
            <a:endParaRPr lang="en-US"/>
          </a:p>
        </p:txBody>
      </p:sp>
      <p:sp>
        <p:nvSpPr>
          <p:cNvPr id="15" name="Rectangle 14"/>
          <p:cNvSpPr/>
          <p:nvPr userDrawn="1"/>
        </p:nvSpPr>
        <p:spPr>
          <a:xfrm>
            <a:off x="0" y="5961529"/>
            <a:ext cx="9144000" cy="8964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Icons-28.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47642" y="5860541"/>
            <a:ext cx="3506227" cy="892323"/>
          </a:xfrm>
          <a:prstGeom prst="rect">
            <a:avLst/>
          </a:prstGeom>
        </p:spPr>
      </p:pic>
    </p:spTree>
    <p:extLst>
      <p:ext uri="{BB962C8B-B14F-4D97-AF65-F5344CB8AC3E}">
        <p14:creationId xmlns:p14="http://schemas.microsoft.com/office/powerpoint/2010/main" val="367638022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6F8040-B1BC-4268-8325-180B75E8165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CF8D4B1-E5EB-4701-8724-D624B8AD71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77E4D-5F10-4F1B-87AC-04229DE13A7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FD056E-0BD8-4797-AB0A-CD42176E9AD3}" type="datetimeFigureOut">
              <a:rPr lang="en-US" smtClean="0"/>
              <a:t>2/16/2021</a:t>
            </a:fld>
            <a:endParaRPr lang="en-US" dirty="0"/>
          </a:p>
        </p:txBody>
      </p:sp>
      <p:sp>
        <p:nvSpPr>
          <p:cNvPr id="5" name="Footer Placeholder 4">
            <a:extLst>
              <a:ext uri="{FF2B5EF4-FFF2-40B4-BE49-F238E27FC236}">
                <a16:creationId xmlns:a16="http://schemas.microsoft.com/office/drawing/2014/main" id="{567437FD-0A7F-4BBB-90B8-B9D6BDEBC9D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F3B1D7D-47B0-457D-9D0D-B54F8ED319D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55EDEFB-8961-4435-B17E-C5439ECDC533}" type="slidenum">
              <a:rPr lang="en-US" smtClean="0"/>
              <a:t>‹#›</a:t>
            </a:fld>
            <a:endParaRPr lang="en-US" dirty="0"/>
          </a:p>
        </p:txBody>
      </p:sp>
    </p:spTree>
    <p:extLst>
      <p:ext uri="{BB962C8B-B14F-4D97-AF65-F5344CB8AC3E}">
        <p14:creationId xmlns:p14="http://schemas.microsoft.com/office/powerpoint/2010/main" val="36394441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Lst>
  <p:txStyles>
    <p:titleStyle>
      <a:lvl1pPr algn="l" defTabSz="685800" rtl="0" eaLnBrk="1" latinLnBrk="0" hangingPunct="1">
        <a:lnSpc>
          <a:spcPct val="90000"/>
        </a:lnSpc>
        <a:spcBef>
          <a:spcPct val="0"/>
        </a:spcBef>
        <a:buNone/>
        <a:defRPr sz="2700" kern="1200">
          <a:solidFill>
            <a:schemeClr val="tx1"/>
          </a:solidFill>
          <a:latin typeface="Arial Black" panose="020B0A040201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D7F46F-97AC-8541-95B8-79E9287B2AA8}"/>
              </a:ext>
            </a:extLst>
          </p:cNvPr>
          <p:cNvSpPr txBox="1"/>
          <p:nvPr userDrawn="1"/>
        </p:nvSpPr>
        <p:spPr>
          <a:xfrm>
            <a:off x="8400175" y="6441051"/>
            <a:ext cx="731521" cy="261610"/>
          </a:xfrm>
          <a:prstGeom prst="rect">
            <a:avLst/>
          </a:prstGeom>
        </p:spPr>
        <p:txBody>
          <a:bodyPr vert="horz" wrap="square" rtlCol="0">
            <a:spAutoFit/>
          </a:bodyPr>
          <a:lstStyle/>
          <a:p>
            <a:pPr algn="l"/>
            <a:r>
              <a:rPr lang="en-US" sz="1100" dirty="0">
                <a:solidFill>
                  <a:srgbClr val="A9C23F"/>
                </a:solidFill>
              </a:rPr>
              <a:t>Slide </a:t>
            </a:r>
            <a:fld id="{61305445-88A5-2348-8767-390DA2B615F0}" type="slidenum">
              <a:rPr lang="en-US" sz="1100" smtClean="0">
                <a:solidFill>
                  <a:srgbClr val="A9C23F"/>
                </a:solidFill>
              </a:rPr>
              <a:t>‹#›</a:t>
            </a:fld>
            <a:endParaRPr lang="en-US" sz="1100" dirty="0">
              <a:solidFill>
                <a:srgbClr val="A9C23F"/>
              </a:solidFill>
            </a:endParaRPr>
          </a:p>
        </p:txBody>
      </p:sp>
    </p:spTree>
    <p:extLst>
      <p:ext uri="{BB962C8B-B14F-4D97-AF65-F5344CB8AC3E}">
        <p14:creationId xmlns:p14="http://schemas.microsoft.com/office/powerpoint/2010/main" val="310706377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hf hdr="0" dt="0"/>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9.xml"/><Relationship Id="rId1" Type="http://schemas.openxmlformats.org/officeDocument/2006/relationships/slideLayout" Target="../slideLayouts/slideLayout67.xml"/><Relationship Id="rId4" Type="http://schemas.openxmlformats.org/officeDocument/2006/relationships/image" Target="../media/image105.png"/></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6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jpg"/><Relationship Id="rId7" Type="http://schemas.openxmlformats.org/officeDocument/2006/relationships/image" Target="../media/image112.jpg"/><Relationship Id="rId2" Type="http://schemas.openxmlformats.org/officeDocument/2006/relationships/notesSlide" Target="../notesSlides/notesSlide60.xml"/><Relationship Id="rId1" Type="http://schemas.openxmlformats.org/officeDocument/2006/relationships/slideLayout" Target="../slideLayouts/slideLayout81.xml"/><Relationship Id="rId6" Type="http://schemas.openxmlformats.org/officeDocument/2006/relationships/image" Target="../media/image111.jpg"/><Relationship Id="rId5" Type="http://schemas.openxmlformats.org/officeDocument/2006/relationships/image" Target="../media/image110.svg"/><Relationship Id="rId4" Type="http://schemas.openxmlformats.org/officeDocument/2006/relationships/image" Target="../media/image109.png"/></Relationships>
</file>

<file path=ppt/slides/_rels/slide10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1.xml"/><Relationship Id="rId1" Type="http://schemas.openxmlformats.org/officeDocument/2006/relationships/slideLayout" Target="../slideLayouts/slideLayout67.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71.xml"/><Relationship Id="rId5" Type="http://schemas.openxmlformats.org/officeDocument/2006/relationships/comments" Target="../comments/comment1.xml"/><Relationship Id="rId4" Type="http://schemas.openxmlformats.org/officeDocument/2006/relationships/image" Target="../media/image78.png"/></Relationships>
</file>

<file path=ppt/slides/_rels/slide105.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3.xml"/><Relationship Id="rId1" Type="http://schemas.openxmlformats.org/officeDocument/2006/relationships/slideLayout" Target="../slideLayouts/slideLayout6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4.xml"/><Relationship Id="rId1" Type="http://schemas.openxmlformats.org/officeDocument/2006/relationships/slideLayout" Target="../slideLayouts/slideLayout71.xml"/></Relationships>
</file>

<file path=ppt/slides/_rels/slide10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5.xml"/><Relationship Id="rId1" Type="http://schemas.openxmlformats.org/officeDocument/2006/relationships/slideLayout" Target="../slideLayouts/slideLayout71.xml"/><Relationship Id="rId4" Type="http://schemas.openxmlformats.org/officeDocument/2006/relationships/image" Target="../media/image78.png"/></Relationships>
</file>

<file path=ppt/slides/_rels/slide10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6.xml"/><Relationship Id="rId1" Type="http://schemas.openxmlformats.org/officeDocument/2006/relationships/slideLayout" Target="../slideLayouts/slideLayout67.xml"/></Relationships>
</file>

<file path=ppt/slides/_rels/slide10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17.jpe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71.xml"/><Relationship Id="rId5" Type="http://schemas.openxmlformats.org/officeDocument/2006/relationships/comments" Target="../comments/comment3.xml"/><Relationship Id="rId4" Type="http://schemas.openxmlformats.org/officeDocument/2006/relationships/image" Target="../media/image78.png"/></Relationships>
</file>

<file path=ppt/slides/_rels/slide11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8.xml"/><Relationship Id="rId1" Type="http://schemas.openxmlformats.org/officeDocument/2006/relationships/slideLayout" Target="../slideLayouts/slideLayout6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7.xml"/></Relationships>
</file>

<file path=ppt/slides/_rels/slide1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71.xml"/><Relationship Id="rId4" Type="http://schemas.openxmlformats.org/officeDocument/2006/relationships/image" Target="../media/image78.png"/></Relationships>
</file>

<file path=ppt/slides/_rels/slide11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0.xml"/><Relationship Id="rId1" Type="http://schemas.openxmlformats.org/officeDocument/2006/relationships/slideLayout" Target="../slideLayouts/slideLayout7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8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hyperlink" Target="http://www.neasupdate.com/Events" TargetMode="External"/><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8.xml"/><Relationship Id="rId1" Type="http://schemas.openxmlformats.org/officeDocument/2006/relationships/vmlDrawing" Target="../drawings/vmlDrawing1.vml"/><Relationship Id="rId5" Type="http://schemas.openxmlformats.org/officeDocument/2006/relationships/image" Target="../media/image37.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8.xml"/><Relationship Id="rId1" Type="http://schemas.openxmlformats.org/officeDocument/2006/relationships/vmlDrawing" Target="../drawings/vmlDrawing2.vml"/><Relationship Id="rId5" Type="http://schemas.openxmlformats.org/officeDocument/2006/relationships/image" Target="../media/image38.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8.xml"/><Relationship Id="rId1" Type="http://schemas.openxmlformats.org/officeDocument/2006/relationships/vmlDrawing" Target="../drawings/vmlDrawing3.vml"/><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5.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59.xml"/><Relationship Id="rId4" Type="http://schemas.openxmlformats.org/officeDocument/2006/relationships/image" Target="../media/image52.emf"/></Relationships>
</file>

<file path=ppt/slides/_rels/slide4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59.xml"/><Relationship Id="rId4" Type="http://schemas.openxmlformats.org/officeDocument/2006/relationships/image" Target="../media/image55.emf"/></Relationships>
</file>

<file path=ppt/slides/_rels/slide4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59.xml"/><Relationship Id="rId4" Type="http://schemas.openxmlformats.org/officeDocument/2006/relationships/image" Target="../media/image58.emf"/></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65.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97.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9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8.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9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8.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98.xml"/><Relationship Id="rId4" Type="http://schemas.openxmlformats.org/officeDocument/2006/relationships/image" Target="../media/image65.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8.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9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7.xml"/><Relationship Id="rId1" Type="http://schemas.openxmlformats.org/officeDocument/2006/relationships/slideLayout" Target="../slideLayouts/slideLayout98.xml"/><Relationship Id="rId4" Type="http://schemas.openxmlformats.org/officeDocument/2006/relationships/image" Target="../media/image6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8.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9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8.xml"/></Relationships>
</file>

<file path=ppt/slides/_rels/slide8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7.xml"/></Relationships>
</file>

<file path=ppt/slides/_rels/slide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66.xml"/></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67.xml"/><Relationship Id="rId4" Type="http://schemas.openxmlformats.org/officeDocument/2006/relationships/image" Target="../media/image7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67.xml"/><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7.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6.xml"/><Relationship Id="rId1" Type="http://schemas.openxmlformats.org/officeDocument/2006/relationships/slideLayout" Target="../slideLayouts/slideLayout67.xml"/><Relationship Id="rId4" Type="http://schemas.openxmlformats.org/officeDocument/2006/relationships/image" Target="../media/image77.jpeg"/></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67.xml"/><Relationship Id="rId6" Type="http://schemas.openxmlformats.org/officeDocument/2006/relationships/image" Target="../media/image91.jpeg"/><Relationship Id="rId5" Type="http://schemas.microsoft.com/office/2007/relationships/hdphoto" Target="../media/hdphoto1.wdp"/><Relationship Id="rId4" Type="http://schemas.openxmlformats.org/officeDocument/2006/relationships/image" Target="../media/image90.png"/></Relationships>
</file>

<file path=ppt/slides/_rels/slide98.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2.wdp"/><Relationship Id="rId7" Type="http://schemas.openxmlformats.org/officeDocument/2006/relationships/image" Target="../media/image96.svg"/><Relationship Id="rId2" Type="http://schemas.openxmlformats.org/officeDocument/2006/relationships/image" Target="../media/image93.png"/><Relationship Id="rId1" Type="http://schemas.openxmlformats.org/officeDocument/2006/relationships/slideLayout" Target="../slideLayouts/slideLayout67.xml"/><Relationship Id="rId6" Type="http://schemas.openxmlformats.org/officeDocument/2006/relationships/image" Target="../media/image95.png"/><Relationship Id="rId5" Type="http://schemas.microsoft.com/office/2007/relationships/hdphoto" Target="../media/hdphoto3.wdp"/><Relationship Id="rId4" Type="http://schemas.openxmlformats.org/officeDocument/2006/relationships/image" Target="../media/image94.png"/><Relationship Id="rId9" Type="http://schemas.openxmlformats.org/officeDocument/2006/relationships/image" Target="../media/image98.svg"/></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58.xml"/><Relationship Id="rId1" Type="http://schemas.openxmlformats.org/officeDocument/2006/relationships/slideLayout" Target="../slideLayouts/slideLayout6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E3511E-CA76-4836-9BAB-D89DFC975E09}"/>
              </a:ext>
            </a:extLst>
          </p:cNvPr>
          <p:cNvSpPr>
            <a:spLocks noGrp="1"/>
          </p:cNvSpPr>
          <p:nvPr>
            <p:ph type="body" sz="quarter" idx="13"/>
          </p:nvPr>
        </p:nvSpPr>
        <p:spPr>
          <a:xfrm>
            <a:off x="512929" y="826781"/>
            <a:ext cx="7776279" cy="5560035"/>
          </a:xfrm>
        </p:spPr>
        <p:txBody>
          <a:bodyPr>
            <a:normAutofit/>
          </a:bodyPr>
          <a:lstStyle/>
          <a:p>
            <a:pPr marL="0" indent="0">
              <a:buNone/>
            </a:pPr>
            <a:r>
              <a:rPr lang="en-US" sz="6400" dirty="0"/>
              <a:t>WAKE TRANSIT PLAN</a:t>
            </a:r>
          </a:p>
          <a:p>
            <a:pPr marL="0" indent="0">
              <a:buNone/>
            </a:pPr>
            <a:r>
              <a:rPr lang="en-US" sz="3900" dirty="0"/>
              <a:t>Transit Planning Advisory Committee</a:t>
            </a:r>
          </a:p>
          <a:p>
            <a:pPr marL="0" indent="0">
              <a:buNone/>
            </a:pPr>
            <a:endParaRPr lang="en-US" sz="6400" dirty="0"/>
          </a:p>
          <a:p>
            <a:pPr marL="0" indent="0">
              <a:buNone/>
            </a:pPr>
            <a:endParaRPr lang="en-US" dirty="0"/>
          </a:p>
          <a:p>
            <a:pPr marL="0" indent="0">
              <a:buNone/>
            </a:pPr>
            <a:endParaRPr lang="en-US" dirty="0"/>
          </a:p>
          <a:p>
            <a:pPr marL="0" indent="0">
              <a:buNone/>
            </a:pPr>
            <a:r>
              <a:rPr lang="en-US" dirty="0"/>
              <a:t>TPAC REGULAR MEETING</a:t>
            </a:r>
          </a:p>
          <a:p>
            <a:pPr marL="0" indent="0">
              <a:buNone/>
            </a:pPr>
            <a:r>
              <a:rPr lang="en-US" dirty="0"/>
              <a:t>February 17, 2021</a:t>
            </a:r>
          </a:p>
          <a:p>
            <a:pPr marL="0" indent="0">
              <a:buNone/>
            </a:pPr>
            <a:r>
              <a:rPr lang="en-US" dirty="0"/>
              <a:t>9:30 AM</a:t>
            </a:r>
          </a:p>
          <a:p>
            <a:pPr marL="0" indent="0">
              <a:buNone/>
            </a:pPr>
            <a:endParaRPr lang="en-US" dirty="0"/>
          </a:p>
        </p:txBody>
      </p:sp>
    </p:spTree>
    <p:extLst>
      <p:ext uri="{BB962C8B-B14F-4D97-AF65-F5344CB8AC3E}">
        <p14:creationId xmlns:p14="http://schemas.microsoft.com/office/powerpoint/2010/main" val="1019623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3">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141514" y="168488"/>
            <a:ext cx="9372599" cy="644056"/>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solidFill>
                  <a:srgbClr val="132880"/>
                </a:solidFill>
                <a:latin typeface="Calibri"/>
              </a:rPr>
              <a:t>V. February-July TPAC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dirty="0">
                <a:solidFill>
                  <a:srgbClr val="132880"/>
                </a:solidFill>
                <a:latin typeface="Calibri"/>
              </a:rPr>
              <a:t>Subcommittee</a:t>
            </a:r>
            <a:r>
              <a:rPr lang="en-US" sz="3600" dirty="0">
                <a:solidFill>
                  <a:srgbClr val="132880"/>
                </a:solidFill>
                <a:latin typeface="Calibri"/>
              </a:rPr>
              <a:t> Work Task Lists</a:t>
            </a:r>
          </a:p>
          <a:p>
            <a:pPr>
              <a:defRPr/>
            </a:pPr>
            <a:r>
              <a:rPr lang="en-US" sz="2600" dirty="0">
                <a:solidFill>
                  <a:srgbClr val="92D050"/>
                </a:solidFill>
                <a:latin typeface="Lato" panose="020F0502020204030203" pitchFamily="34" charset="0"/>
              </a:rPr>
              <a:t>Attachment A</a:t>
            </a:r>
          </a:p>
        </p:txBody>
      </p:sp>
      <p:sp>
        <p:nvSpPr>
          <p:cNvPr id="8" name="Content Placeholder 5">
            <a:extLst>
              <a:ext uri="{FF2B5EF4-FFF2-40B4-BE49-F238E27FC236}">
                <a16:creationId xmlns:a16="http://schemas.microsoft.com/office/drawing/2014/main" id="{A9D3FCF5-9655-4940-9B43-20C679010E10}"/>
              </a:ext>
            </a:extLst>
          </p:cNvPr>
          <p:cNvSpPr txBox="1">
            <a:spLocks/>
          </p:cNvSpPr>
          <p:nvPr/>
        </p:nvSpPr>
        <p:spPr>
          <a:xfrm>
            <a:off x="453395" y="5039567"/>
            <a:ext cx="8129868" cy="644056"/>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3400" b="0" dirty="0">
                <a:solidFill>
                  <a:srgbClr val="132880"/>
                </a:solidFill>
                <a:latin typeface="Lato" panose="020F0502020204030203" pitchFamily="34" charset="0"/>
              </a:rPr>
              <a:t>Stephanie Plancich, TPAC Administrator</a:t>
            </a:r>
          </a:p>
          <a:p>
            <a:pPr marR="0" lvl="0" algn="ctr" defTabSz="457200" rtl="0" eaLnBrk="1" fontAlgn="auto" latinLnBrk="0" hangingPunct="1">
              <a:lnSpc>
                <a:spcPct val="100000"/>
              </a:lnSpc>
              <a:spcBef>
                <a:spcPct val="20000"/>
              </a:spcBef>
              <a:spcAft>
                <a:spcPts val="0"/>
              </a:spcAft>
              <a:buClrTx/>
              <a:buSzTx/>
              <a:tabLst/>
              <a:defRPr/>
            </a:pPr>
            <a:endParaRPr lang="en-US" sz="1800" b="0" dirty="0">
              <a:solidFill>
                <a:srgbClr val="132880"/>
              </a:solidFill>
              <a:latin typeface="Lato" panose="020F0502020204030203" pitchFamily="34" charset="0"/>
            </a:endParaRPr>
          </a:p>
        </p:txBody>
      </p:sp>
    </p:spTree>
    <p:extLst>
      <p:ext uri="{BB962C8B-B14F-4D97-AF65-F5344CB8AC3E}">
        <p14:creationId xmlns:p14="http://schemas.microsoft.com/office/powerpoint/2010/main" val="8374304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7DDB-B336-48FE-9AEA-BD2B01A85E88}"/>
              </a:ext>
            </a:extLst>
          </p:cNvPr>
          <p:cNvSpPr>
            <a:spLocks noGrp="1"/>
          </p:cNvSpPr>
          <p:nvPr>
            <p:ph type="title"/>
          </p:nvPr>
        </p:nvSpPr>
        <p:spPr/>
        <p:txBody>
          <a:bodyPr/>
          <a:lstStyle/>
          <a:p>
            <a:r>
              <a:rPr lang="en-US" dirty="0"/>
              <a:t>Passenger Amenities</a:t>
            </a:r>
          </a:p>
        </p:txBody>
      </p:sp>
      <p:pic>
        <p:nvPicPr>
          <p:cNvPr id="10" name="Picture 9">
            <a:extLst>
              <a:ext uri="{FF2B5EF4-FFF2-40B4-BE49-F238E27FC236}">
                <a16:creationId xmlns:a16="http://schemas.microsoft.com/office/drawing/2014/main" id="{6A9C8106-A8CA-432B-88EF-AB899DB2185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38287" y="2214944"/>
            <a:ext cx="4005713" cy="2670476"/>
          </a:xfrm>
          <a:prstGeom prst="rect">
            <a:avLst/>
          </a:prstGeom>
        </p:spPr>
      </p:pic>
      <p:pic>
        <p:nvPicPr>
          <p:cNvPr id="3" name="Picture 2">
            <a:extLst>
              <a:ext uri="{FF2B5EF4-FFF2-40B4-BE49-F238E27FC236}">
                <a16:creationId xmlns:a16="http://schemas.microsoft.com/office/drawing/2014/main" id="{11539F79-E188-4F5C-AD0E-4D1FE6BF6F06}"/>
              </a:ext>
            </a:extLst>
          </p:cNvPr>
          <p:cNvPicPr>
            <a:picLocks noChangeAspect="1"/>
          </p:cNvPicPr>
          <p:nvPr/>
        </p:nvPicPr>
        <p:blipFill>
          <a:blip r:embed="rId4"/>
          <a:stretch>
            <a:fillRect/>
          </a:stretch>
        </p:blipFill>
        <p:spPr>
          <a:xfrm>
            <a:off x="951512" y="1972581"/>
            <a:ext cx="4650127" cy="3767654"/>
          </a:xfrm>
          <a:prstGeom prst="rect">
            <a:avLst/>
          </a:prstGeom>
        </p:spPr>
      </p:pic>
    </p:spTree>
    <p:extLst>
      <p:ext uri="{BB962C8B-B14F-4D97-AF65-F5344CB8AC3E}">
        <p14:creationId xmlns:p14="http://schemas.microsoft.com/office/powerpoint/2010/main" val="25191893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8E0B0E-4DB0-41CC-9788-E6D99340C31B}"/>
              </a:ext>
            </a:extLst>
          </p:cNvPr>
          <p:cNvSpPr>
            <a:spLocks noGrp="1"/>
          </p:cNvSpPr>
          <p:nvPr>
            <p:ph type="title"/>
          </p:nvPr>
        </p:nvSpPr>
        <p:spPr/>
        <p:txBody>
          <a:bodyPr/>
          <a:lstStyle/>
          <a:p>
            <a:r>
              <a:rPr lang="en-US" dirty="0"/>
              <a:t>Passenger Amenities</a:t>
            </a:r>
          </a:p>
        </p:txBody>
      </p:sp>
      <p:sp>
        <p:nvSpPr>
          <p:cNvPr id="6" name="TextBox 5">
            <a:extLst>
              <a:ext uri="{FF2B5EF4-FFF2-40B4-BE49-F238E27FC236}">
                <a16:creationId xmlns:a16="http://schemas.microsoft.com/office/drawing/2014/main" id="{B41A45EE-8C66-4A2D-A80D-44812DDBA9A1}"/>
              </a:ext>
            </a:extLst>
          </p:cNvPr>
          <p:cNvSpPr txBox="1"/>
          <p:nvPr/>
        </p:nvSpPr>
        <p:spPr>
          <a:xfrm>
            <a:off x="880557" y="2020276"/>
            <a:ext cx="3312026" cy="1605568"/>
          </a:xfrm>
          <a:prstGeom prst="rect">
            <a:avLst/>
          </a:prstGeom>
          <a:noFill/>
        </p:spPr>
        <p:txBody>
          <a:bodyPr wrap="square" rtlCol="0">
            <a:spAutoFit/>
          </a:bodyPr>
          <a:lstStyle/>
          <a:p>
            <a:pPr marL="342900" indent="-342900" defTabSz="685800">
              <a:spcAft>
                <a:spcPts val="450"/>
              </a:spcAft>
              <a:buClr>
                <a:srgbClr val="A20C33"/>
              </a:buClr>
              <a:buSzPct val="50000"/>
              <a:buFont typeface="Wingdings 3" panose="05040102010807070707" pitchFamily="18" charset="2"/>
              <a:buChar char="u"/>
            </a:pPr>
            <a:r>
              <a:rPr lang="en-US" dirty="0">
                <a:solidFill>
                  <a:srgbClr val="292929"/>
                </a:solidFill>
                <a:latin typeface="Arial" panose="020B0604020202020204" pitchFamily="34" charset="0"/>
                <a:cs typeface="Arial" panose="020B0604020202020204" pitchFamily="34" charset="0"/>
              </a:rPr>
              <a:t>Limited shelter coverage</a:t>
            </a:r>
          </a:p>
          <a:p>
            <a:pPr marL="342900" indent="-342900" defTabSz="685800">
              <a:spcAft>
                <a:spcPts val="450"/>
              </a:spcAft>
              <a:buClr>
                <a:srgbClr val="A20C33"/>
              </a:buClr>
              <a:buSzPct val="50000"/>
              <a:buFont typeface="Wingdings 3" panose="05040102010807070707" pitchFamily="18" charset="2"/>
              <a:buChar char="u"/>
            </a:pPr>
            <a:r>
              <a:rPr lang="en-US" dirty="0">
                <a:solidFill>
                  <a:srgbClr val="292929"/>
                </a:solidFill>
                <a:latin typeface="Arial" panose="020B0604020202020204" pitchFamily="34" charset="0"/>
                <a:cs typeface="Arial" panose="020B0604020202020204" pitchFamily="34" charset="0"/>
              </a:rPr>
              <a:t>Duke Energy Easement precludes ability to add more shelters on site</a:t>
            </a:r>
          </a:p>
          <a:p>
            <a:pPr marL="342900" indent="-342900" defTabSz="685800">
              <a:spcAft>
                <a:spcPts val="450"/>
              </a:spcAft>
              <a:buClr>
                <a:srgbClr val="A20C33"/>
              </a:buClr>
              <a:buSzPct val="50000"/>
              <a:buFont typeface="Wingdings 3" panose="05040102010807070707" pitchFamily="18" charset="2"/>
              <a:buChar char="u"/>
            </a:pPr>
            <a:endParaRPr lang="en-US" dirty="0">
              <a:solidFill>
                <a:srgbClr val="292929"/>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64499E3-AC44-48F0-BC3A-22EAD8E9462D}"/>
              </a:ext>
            </a:extLst>
          </p:cNvPr>
          <p:cNvPicPr>
            <a:picLocks noChangeAspect="1"/>
          </p:cNvPicPr>
          <p:nvPr/>
        </p:nvPicPr>
        <p:blipFill rotWithShape="1">
          <a:blip r:embed="rId2"/>
          <a:srcRect l="21018"/>
          <a:stretch/>
        </p:blipFill>
        <p:spPr>
          <a:xfrm>
            <a:off x="5449919" y="1523105"/>
            <a:ext cx="3642360" cy="3979550"/>
          </a:xfrm>
          <a:prstGeom prst="rect">
            <a:avLst/>
          </a:prstGeom>
        </p:spPr>
      </p:pic>
      <p:pic>
        <p:nvPicPr>
          <p:cNvPr id="4" name="Picture 3" descr="A picture containing sky, tree, outdoor, road&#10;&#10;Description automatically generated">
            <a:extLst>
              <a:ext uri="{FF2B5EF4-FFF2-40B4-BE49-F238E27FC236}">
                <a16:creationId xmlns:a16="http://schemas.microsoft.com/office/drawing/2014/main" id="{DF90F415-9B65-4FBD-BB58-1313F1D60C0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805" r="41846" b="32084"/>
          <a:stretch/>
        </p:blipFill>
        <p:spPr>
          <a:xfrm>
            <a:off x="1287984" y="3589937"/>
            <a:ext cx="4058457" cy="1912718"/>
          </a:xfrm>
          <a:prstGeom prst="rect">
            <a:avLst/>
          </a:prstGeom>
        </p:spPr>
      </p:pic>
      <p:sp>
        <p:nvSpPr>
          <p:cNvPr id="3" name="Callout: Bent Line 2">
            <a:extLst>
              <a:ext uri="{FF2B5EF4-FFF2-40B4-BE49-F238E27FC236}">
                <a16:creationId xmlns:a16="http://schemas.microsoft.com/office/drawing/2014/main" id="{55F6D667-B929-4E11-B0FB-BB7E08A1FB1A}"/>
              </a:ext>
            </a:extLst>
          </p:cNvPr>
          <p:cNvSpPr/>
          <p:nvPr/>
        </p:nvSpPr>
        <p:spPr>
          <a:xfrm>
            <a:off x="7157144" y="2179448"/>
            <a:ext cx="1285875" cy="507608"/>
          </a:xfrm>
          <a:prstGeom prst="borderCallout2">
            <a:avLst>
              <a:gd name="adj1" fmla="val 52695"/>
              <a:gd name="adj2" fmla="val -1356"/>
              <a:gd name="adj3" fmla="val 51778"/>
              <a:gd name="adj4" fmla="val -18993"/>
              <a:gd name="adj5" fmla="val 112500"/>
              <a:gd name="adj6" fmla="val -4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050" b="1" dirty="0">
                <a:solidFill>
                  <a:srgbClr val="292929"/>
                </a:solidFill>
                <a:latin typeface="Times New Roman" panose="02020603050405020304" pitchFamily="18" charset="0"/>
                <a:cs typeface="Times New Roman" panose="02020603050405020304" pitchFamily="18" charset="0"/>
              </a:rPr>
              <a:t>DUKE ENERGY POWER EASEMENT</a:t>
            </a:r>
          </a:p>
        </p:txBody>
      </p:sp>
      <p:sp>
        <p:nvSpPr>
          <p:cNvPr id="9" name="Callout: Bent Line 8">
            <a:extLst>
              <a:ext uri="{FF2B5EF4-FFF2-40B4-BE49-F238E27FC236}">
                <a16:creationId xmlns:a16="http://schemas.microsoft.com/office/drawing/2014/main" id="{90A7B425-66B1-48F9-9CBC-00935295B649}"/>
              </a:ext>
            </a:extLst>
          </p:cNvPr>
          <p:cNvSpPr/>
          <p:nvPr/>
        </p:nvSpPr>
        <p:spPr>
          <a:xfrm>
            <a:off x="7882949" y="4546295"/>
            <a:ext cx="866775" cy="182087"/>
          </a:xfrm>
          <a:prstGeom prst="borderCallout2">
            <a:avLst>
              <a:gd name="adj1" fmla="val 48061"/>
              <a:gd name="adj2" fmla="val 99995"/>
              <a:gd name="adj3" fmla="val 48640"/>
              <a:gd name="adj4" fmla="val 122882"/>
              <a:gd name="adj5" fmla="val -192775"/>
              <a:gd name="adj6" fmla="val 5131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050" b="1" dirty="0">
                <a:solidFill>
                  <a:srgbClr val="292929"/>
                </a:solidFill>
                <a:latin typeface="Times New Roman" panose="02020603050405020304" pitchFamily="18" charset="0"/>
                <a:cs typeface="Times New Roman" panose="02020603050405020304" pitchFamily="18" charset="0"/>
              </a:rPr>
              <a:t>SHELTERS</a:t>
            </a:r>
            <a:endParaRPr lang="en-US" sz="1350" b="1" dirty="0">
              <a:solidFill>
                <a:srgbClr val="292929"/>
              </a:solidFill>
              <a:latin typeface="Times New Roman" panose="02020603050405020304" pitchFamily="18" charset="0"/>
              <a:cs typeface="Times New Roman" panose="02020603050405020304" pitchFamily="18" charset="0"/>
            </a:endParaRPr>
          </a:p>
        </p:txBody>
      </p:sp>
      <p:sp>
        <p:nvSpPr>
          <p:cNvPr id="10" name="Callout: Bent Line 9">
            <a:extLst>
              <a:ext uri="{FF2B5EF4-FFF2-40B4-BE49-F238E27FC236}">
                <a16:creationId xmlns:a16="http://schemas.microsoft.com/office/drawing/2014/main" id="{0F793E51-12D3-4B1B-891E-3639A5BCD8EE}"/>
              </a:ext>
            </a:extLst>
          </p:cNvPr>
          <p:cNvSpPr/>
          <p:nvPr/>
        </p:nvSpPr>
        <p:spPr>
          <a:xfrm>
            <a:off x="7602437" y="2910818"/>
            <a:ext cx="840582" cy="262802"/>
          </a:xfrm>
          <a:prstGeom prst="borderCallout2">
            <a:avLst>
              <a:gd name="adj1" fmla="val 52695"/>
              <a:gd name="adj2" fmla="val 1346"/>
              <a:gd name="adj3" fmla="val 51779"/>
              <a:gd name="adj4" fmla="val -18318"/>
              <a:gd name="adj5" fmla="val 278827"/>
              <a:gd name="adj6" fmla="val -3736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050" b="1" dirty="0">
                <a:solidFill>
                  <a:srgbClr val="292929"/>
                </a:solidFill>
                <a:latin typeface="Times New Roman" panose="02020603050405020304" pitchFamily="18" charset="0"/>
                <a:cs typeface="Times New Roman" panose="02020603050405020304" pitchFamily="18" charset="0"/>
              </a:rPr>
              <a:t>SHELTERS</a:t>
            </a:r>
            <a:endParaRPr lang="en-US" sz="1350" b="1" dirty="0">
              <a:solidFill>
                <a:srgbClr val="292929"/>
              </a:solidFill>
              <a:latin typeface="Times New Roman" panose="02020603050405020304" pitchFamily="18" charset="0"/>
              <a:cs typeface="Times New Roman" panose="02020603050405020304" pitchFamily="18" charset="0"/>
            </a:endParaRPr>
          </a:p>
        </p:txBody>
      </p:sp>
      <p:sp>
        <p:nvSpPr>
          <p:cNvPr id="7" name="Freeform 6"/>
          <p:cNvSpPr/>
          <p:nvPr/>
        </p:nvSpPr>
        <p:spPr>
          <a:xfrm>
            <a:off x="5434965" y="1537335"/>
            <a:ext cx="2897505" cy="3966210"/>
          </a:xfrm>
          <a:custGeom>
            <a:avLst/>
            <a:gdLst>
              <a:gd name="connsiteX0" fmla="*/ 457200 w 3863340"/>
              <a:gd name="connsiteY0" fmla="*/ 0 h 5288280"/>
              <a:gd name="connsiteX1" fmla="*/ 3863340 w 3863340"/>
              <a:gd name="connsiteY1" fmla="*/ 5288280 h 5288280"/>
              <a:gd name="connsiteX2" fmla="*/ 1333500 w 3863340"/>
              <a:gd name="connsiteY2" fmla="*/ 5288280 h 5288280"/>
              <a:gd name="connsiteX3" fmla="*/ 0 w 3863340"/>
              <a:gd name="connsiteY3" fmla="*/ 3299460 h 5288280"/>
              <a:gd name="connsiteX4" fmla="*/ 7620 w 3863340"/>
              <a:gd name="connsiteY4" fmla="*/ 15240 h 5288280"/>
              <a:gd name="connsiteX5" fmla="*/ 457200 w 3863340"/>
              <a:gd name="connsiteY5" fmla="*/ 0 h 528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340" h="5288280">
                <a:moveTo>
                  <a:pt x="457200" y="0"/>
                </a:moveTo>
                <a:lnTo>
                  <a:pt x="3863340" y="5288280"/>
                </a:lnTo>
                <a:lnTo>
                  <a:pt x="1333500" y="5288280"/>
                </a:lnTo>
                <a:lnTo>
                  <a:pt x="0" y="3299460"/>
                </a:lnTo>
                <a:lnTo>
                  <a:pt x="7620" y="15240"/>
                </a:lnTo>
                <a:lnTo>
                  <a:pt x="457200" y="0"/>
                </a:lnTo>
                <a:close/>
              </a:path>
            </a:pathLst>
          </a:custGeom>
          <a:solidFill>
            <a:srgbClr val="007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7021912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a:t>
            </a:r>
          </a:p>
        </p:txBody>
      </p:sp>
      <p:pic>
        <p:nvPicPr>
          <p:cNvPr id="15" name="Picture 14" descr="A picture containing text, building, outdoor, city&#10;&#10;Description automatically generated">
            <a:extLst>
              <a:ext uri="{FF2B5EF4-FFF2-40B4-BE49-F238E27FC236}">
                <a16:creationId xmlns:a16="http://schemas.microsoft.com/office/drawing/2014/main" id="{DC4F9F3A-9257-44CA-AAAE-0B14D1D193FA}"/>
              </a:ext>
            </a:extLst>
          </p:cNvPr>
          <p:cNvPicPr>
            <a:picLocks noChangeAspect="1"/>
          </p:cNvPicPr>
          <p:nvPr/>
        </p:nvPicPr>
        <p:blipFill rotWithShape="1">
          <a:blip r:embed="rId3">
            <a:extLst>
              <a:ext uri="{28A0092B-C50C-407E-A947-70E740481C1C}">
                <a14:useLocalDpi xmlns:a14="http://schemas.microsoft.com/office/drawing/2010/main" val="0"/>
              </a:ext>
            </a:extLst>
          </a:blip>
          <a:srcRect t="11843"/>
          <a:stretch/>
        </p:blipFill>
        <p:spPr>
          <a:xfrm>
            <a:off x="4836631" y="1133020"/>
            <a:ext cx="4131949" cy="2429604"/>
          </a:xfrm>
          <a:prstGeom prst="rect">
            <a:avLst/>
          </a:prstGeom>
        </p:spPr>
      </p:pic>
      <p:sp>
        <p:nvSpPr>
          <p:cNvPr id="19" name="Content Placeholder 2">
            <a:extLst>
              <a:ext uri="{FF2B5EF4-FFF2-40B4-BE49-F238E27FC236}">
                <a16:creationId xmlns:a16="http://schemas.microsoft.com/office/drawing/2014/main" id="{5AAC2094-6CDD-489C-9B55-A755817F8D4E}"/>
              </a:ext>
            </a:extLst>
          </p:cNvPr>
          <p:cNvSpPr txBox="1">
            <a:spLocks/>
          </p:cNvSpPr>
          <p:nvPr/>
        </p:nvSpPr>
        <p:spPr>
          <a:xfrm>
            <a:off x="1834220" y="2758952"/>
            <a:ext cx="2927234" cy="419124"/>
          </a:xfrm>
          <a:prstGeom prst="rect">
            <a:avLst/>
          </a:prstGeom>
          <a:noFill/>
          <a:ln>
            <a:noFill/>
          </a:ln>
          <a:effectLst/>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
                <a:srgbClr val="A20C33"/>
              </a:buClr>
              <a:buSzPct val="50000"/>
              <a:buNone/>
            </a:pPr>
            <a:r>
              <a:rPr lang="en-US" sz="1800" dirty="0">
                <a:solidFill>
                  <a:srgbClr val="292929"/>
                </a:solidFill>
              </a:rPr>
              <a:t>Shops and Services Nearby</a:t>
            </a:r>
          </a:p>
        </p:txBody>
      </p:sp>
      <p:sp>
        <p:nvSpPr>
          <p:cNvPr id="24" name="Rectangle 23">
            <a:extLst>
              <a:ext uri="{FF2B5EF4-FFF2-40B4-BE49-F238E27FC236}">
                <a16:creationId xmlns:a16="http://schemas.microsoft.com/office/drawing/2014/main" id="{8963A3FF-BEE5-4E20-8B53-BFD74FC3E028}"/>
              </a:ext>
            </a:extLst>
          </p:cNvPr>
          <p:cNvSpPr/>
          <p:nvPr/>
        </p:nvSpPr>
        <p:spPr>
          <a:xfrm>
            <a:off x="1060415" y="2663071"/>
            <a:ext cx="877163" cy="507831"/>
          </a:xfrm>
          <a:prstGeom prst="rect">
            <a:avLst/>
          </a:prstGeom>
        </p:spPr>
        <p:txBody>
          <a:bodyPr wrap="none">
            <a:spAutoFit/>
          </a:bodyPr>
          <a:lstStyle/>
          <a:p>
            <a:pPr defTabSz="685800"/>
            <a:r>
              <a:rPr lang="en-US" sz="2700" dirty="0">
                <a:solidFill>
                  <a:srgbClr val="3A617A"/>
                </a:solidFill>
                <a:latin typeface="Arial" panose="020B0604020202020204" pitchFamily="34" charset="0"/>
                <a:cs typeface="Arial" panose="020B0604020202020204" pitchFamily="34" charset="0"/>
              </a:rPr>
              <a:t>60%</a:t>
            </a:r>
          </a:p>
        </p:txBody>
      </p:sp>
      <p:pic>
        <p:nvPicPr>
          <p:cNvPr id="17" name="Graphic 16" descr="City">
            <a:extLst>
              <a:ext uri="{FF2B5EF4-FFF2-40B4-BE49-F238E27FC236}">
                <a16:creationId xmlns:a16="http://schemas.microsoft.com/office/drawing/2014/main" id="{9FD84EDB-7FF5-4007-B749-25FEFF1BF9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678" y="2282011"/>
            <a:ext cx="1043672" cy="1043672"/>
          </a:xfrm>
          <a:prstGeom prst="rect">
            <a:avLst/>
          </a:prstGeom>
        </p:spPr>
      </p:pic>
      <p:sp>
        <p:nvSpPr>
          <p:cNvPr id="25" name="Content Placeholder 2">
            <a:extLst>
              <a:ext uri="{FF2B5EF4-FFF2-40B4-BE49-F238E27FC236}">
                <a16:creationId xmlns:a16="http://schemas.microsoft.com/office/drawing/2014/main" id="{C3AC812C-B738-4E17-B0FE-EEA5057107F9}"/>
              </a:ext>
            </a:extLst>
          </p:cNvPr>
          <p:cNvSpPr txBox="1">
            <a:spLocks noChangeAspect="1"/>
          </p:cNvSpPr>
          <p:nvPr/>
        </p:nvSpPr>
        <p:spPr>
          <a:xfrm>
            <a:off x="1271521" y="2104420"/>
            <a:ext cx="2429343" cy="445112"/>
          </a:xfrm>
          <a:prstGeom prst="rect">
            <a:avLst/>
          </a:prstGeom>
          <a:noFill/>
          <a:ln>
            <a:noFill/>
          </a:ln>
          <a:effectLst/>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750"/>
              </a:spcBef>
              <a:buClr>
                <a:srgbClr val="A20C33"/>
              </a:buClr>
              <a:buSzPct val="50000"/>
              <a:buNone/>
            </a:pPr>
            <a:r>
              <a:rPr lang="en-US" sz="1350" dirty="0">
                <a:solidFill>
                  <a:srgbClr val="292929"/>
                </a:solidFill>
              </a:rPr>
              <a:t>What would improve the experience at the RTC?</a:t>
            </a:r>
          </a:p>
        </p:txBody>
      </p:sp>
      <p:pic>
        <p:nvPicPr>
          <p:cNvPr id="5" name="Picture 4" descr="A picture containing text, ground, outdoor, walkway&#10;&#10;Description automatically generated">
            <a:extLst>
              <a:ext uri="{FF2B5EF4-FFF2-40B4-BE49-F238E27FC236}">
                <a16:creationId xmlns:a16="http://schemas.microsoft.com/office/drawing/2014/main" id="{702DE9B3-AFB5-4291-8443-2FAAF8C115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3104"/>
            <a:ext cx="4446141" cy="2500955"/>
          </a:xfrm>
          <a:prstGeom prst="rect">
            <a:avLst/>
          </a:prstGeom>
        </p:spPr>
      </p:pic>
      <p:pic>
        <p:nvPicPr>
          <p:cNvPr id="7" name="Picture 6">
            <a:extLst>
              <a:ext uri="{FF2B5EF4-FFF2-40B4-BE49-F238E27FC236}">
                <a16:creationId xmlns:a16="http://schemas.microsoft.com/office/drawing/2014/main" id="{C50F2AB6-7054-485A-8C5D-53801C1068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5735" y="3571146"/>
            <a:ext cx="4252845" cy="2429604"/>
          </a:xfrm>
          <a:prstGeom prst="rect">
            <a:avLst/>
          </a:prstGeom>
        </p:spPr>
      </p:pic>
    </p:spTree>
    <p:extLst>
      <p:ext uri="{BB962C8B-B14F-4D97-AF65-F5344CB8AC3E}">
        <p14:creationId xmlns:p14="http://schemas.microsoft.com/office/powerpoint/2010/main" val="2486495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755EE28-34EC-4715-8F2D-046D5EADB389}"/>
              </a:ext>
            </a:extLst>
          </p:cNvPr>
          <p:cNvSpPr txBox="1">
            <a:spLocks/>
          </p:cNvSpPr>
          <p:nvPr/>
        </p:nvSpPr>
        <p:spPr>
          <a:xfrm>
            <a:off x="175684" y="139779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kern="1200">
                <a:solidFill>
                  <a:schemeClr val="tx1"/>
                </a:solidFill>
                <a:latin typeface="Arial Black" panose="020B0A04020102020204" pitchFamily="34" charset="0"/>
                <a:ea typeface="+mj-ea"/>
                <a:cs typeface="Arial" panose="020B0604020202020204" pitchFamily="34" charset="0"/>
              </a:defRPr>
            </a:lvl1pPr>
          </a:lstStyle>
          <a:p>
            <a:pPr defTabSz="685800"/>
            <a:r>
              <a:rPr lang="en-US" sz="2700" dirty="0">
                <a:solidFill>
                  <a:srgbClr val="292929"/>
                </a:solidFill>
              </a:rPr>
              <a:t>Connectivity</a:t>
            </a:r>
          </a:p>
        </p:txBody>
      </p:sp>
      <p:pic>
        <p:nvPicPr>
          <p:cNvPr id="3" name="Picture 2" descr="Map&#10;&#10;Description automatically generated">
            <a:extLst>
              <a:ext uri="{FF2B5EF4-FFF2-40B4-BE49-F238E27FC236}">
                <a16:creationId xmlns:a16="http://schemas.microsoft.com/office/drawing/2014/main" id="{318666BD-C31F-425A-99F3-A3625FC5E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759" y="857250"/>
            <a:ext cx="6298241" cy="5143500"/>
          </a:xfrm>
          <a:prstGeom prst="rect">
            <a:avLst/>
          </a:prstGeom>
        </p:spPr>
      </p:pic>
    </p:spTree>
    <p:extLst>
      <p:ext uri="{BB962C8B-B14F-4D97-AF65-F5344CB8AC3E}">
        <p14:creationId xmlns:p14="http://schemas.microsoft.com/office/powerpoint/2010/main" val="25952356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7DDB-B336-48FE-9AEA-BD2B01A85E88}"/>
              </a:ext>
            </a:extLst>
          </p:cNvPr>
          <p:cNvSpPr>
            <a:spLocks noGrp="1"/>
          </p:cNvSpPr>
          <p:nvPr>
            <p:ph type="title"/>
          </p:nvPr>
        </p:nvSpPr>
        <p:spPr>
          <a:xfrm>
            <a:off x="425389" y="3027628"/>
            <a:ext cx="7886700" cy="994172"/>
          </a:xfrm>
        </p:spPr>
        <p:txBody>
          <a:bodyPr/>
          <a:lstStyle/>
          <a:p>
            <a:r>
              <a:rPr lang="en-US" dirty="0"/>
              <a:t>Site Search and Evaluation </a:t>
            </a:r>
            <a:br>
              <a:rPr lang="en-US" dirty="0"/>
            </a:br>
            <a:endParaRPr lang="en-US" dirty="0"/>
          </a:p>
        </p:txBody>
      </p:sp>
      <p:pic>
        <p:nvPicPr>
          <p:cNvPr id="5" name="Picture 4">
            <a:extLst>
              <a:ext uri="{FF2B5EF4-FFF2-40B4-BE49-F238E27FC236}">
                <a16:creationId xmlns:a16="http://schemas.microsoft.com/office/drawing/2014/main" id="{C0D780B8-7E3C-455D-B3EC-24BE7F31DB7D}"/>
              </a:ext>
            </a:extLst>
          </p:cNvPr>
          <p:cNvPicPr/>
          <p:nvPr/>
        </p:nvPicPr>
        <p:blipFill rotWithShape="1">
          <a:blip r:embed="rId3" cstate="print">
            <a:extLst>
              <a:ext uri="{28A0092B-C50C-407E-A947-70E740481C1C}">
                <a14:useLocalDpi xmlns:a14="http://schemas.microsoft.com/office/drawing/2010/main" val="0"/>
              </a:ext>
            </a:extLst>
          </a:blip>
          <a:srcRect r="26555" b="-2"/>
          <a:stretch/>
        </p:blipFill>
        <p:spPr bwMode="auto">
          <a:xfrm>
            <a:off x="5767372" y="857258"/>
            <a:ext cx="3376630" cy="2586157"/>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p:spPr>
      </p:pic>
      <p:pic>
        <p:nvPicPr>
          <p:cNvPr id="6" name="Picture 5">
            <a:extLst>
              <a:ext uri="{FF2B5EF4-FFF2-40B4-BE49-F238E27FC236}">
                <a16:creationId xmlns:a16="http://schemas.microsoft.com/office/drawing/2014/main" id="{4CE5B316-ADD0-41B8-ACAA-C4A7F8B0C6A0}"/>
              </a:ext>
            </a:extLst>
          </p:cNvPr>
          <p:cNvPicPr>
            <a:picLocks noChangeAspect="1"/>
          </p:cNvPicPr>
          <p:nvPr/>
        </p:nvPicPr>
        <p:blipFill rotWithShape="1">
          <a:blip r:embed="rId4"/>
          <a:srcRect l="18742" r="12508" b="2"/>
          <a:stretch/>
        </p:blipFill>
        <p:spPr>
          <a:xfrm>
            <a:off x="6576621" y="3918856"/>
            <a:ext cx="2567381" cy="2081894"/>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10889451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0DDC348-4558-4A1C-9023-FB0FEABE19BC}"/>
              </a:ext>
            </a:extLst>
          </p:cNvPr>
          <p:cNvGraphicFramePr/>
          <p:nvPr/>
        </p:nvGraphicFramePr>
        <p:xfrm>
          <a:off x="1941422" y="4202188"/>
          <a:ext cx="6660877" cy="2470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60D7DDB-B336-48FE-9AEA-BD2B01A85E88}"/>
              </a:ext>
            </a:extLst>
          </p:cNvPr>
          <p:cNvSpPr>
            <a:spLocks noGrp="1"/>
          </p:cNvSpPr>
          <p:nvPr>
            <p:ph type="title"/>
          </p:nvPr>
        </p:nvSpPr>
        <p:spPr>
          <a:xfrm>
            <a:off x="3771123" y="4595376"/>
            <a:ext cx="3001473" cy="521732"/>
          </a:xfrm>
        </p:spPr>
        <p:txBody>
          <a:bodyPr>
            <a:normAutofit fontScale="90000"/>
          </a:bodyPr>
          <a:lstStyle/>
          <a:p>
            <a:r>
              <a:rPr lang="en-US" sz="1800" dirty="0"/>
              <a:t>Parcel Search Process</a:t>
            </a:r>
          </a:p>
        </p:txBody>
      </p:sp>
      <p:sp>
        <p:nvSpPr>
          <p:cNvPr id="26" name="TextBox 25">
            <a:extLst>
              <a:ext uri="{FF2B5EF4-FFF2-40B4-BE49-F238E27FC236}">
                <a16:creationId xmlns:a16="http://schemas.microsoft.com/office/drawing/2014/main" id="{B923B44E-D697-48E3-97A9-670853A3D5C8}"/>
              </a:ext>
            </a:extLst>
          </p:cNvPr>
          <p:cNvSpPr txBox="1"/>
          <p:nvPr/>
        </p:nvSpPr>
        <p:spPr>
          <a:xfrm>
            <a:off x="471387" y="1720353"/>
            <a:ext cx="4241548" cy="2308324"/>
          </a:xfrm>
          <a:prstGeom prst="rect">
            <a:avLst/>
          </a:prstGeom>
          <a:noFill/>
        </p:spPr>
        <p:txBody>
          <a:bodyPr wrap="square" rtlCol="0">
            <a:spAutoFit/>
          </a:bodyPr>
          <a:lstStyle/>
          <a:p>
            <a:pPr marL="342900" indent="-342900" defTabSz="685800">
              <a:buClr>
                <a:srgbClr val="A20C33"/>
              </a:buClr>
              <a:buSzPct val="50000"/>
              <a:buFont typeface="Wingdings 3" panose="05040102010807070707" pitchFamily="18" charset="2"/>
              <a:buChar char="u"/>
            </a:pPr>
            <a:r>
              <a:rPr lang="en-US" dirty="0">
                <a:solidFill>
                  <a:srgbClr val="292929"/>
                </a:solidFill>
                <a:latin typeface="Arial" panose="020B0604020202020204" pitchFamily="34" charset="0"/>
                <a:cs typeface="Arial" panose="020B0604020202020204" pitchFamily="34" charset="0"/>
              </a:rPr>
              <a:t>Multiple points of entry</a:t>
            </a:r>
          </a:p>
          <a:p>
            <a:pPr marL="342900" indent="-342900" defTabSz="685800">
              <a:buClr>
                <a:srgbClr val="A20C33"/>
              </a:buClr>
              <a:buSzPct val="50000"/>
              <a:buFont typeface="Wingdings 3" panose="05040102010807070707" pitchFamily="18" charset="2"/>
              <a:buChar char="u"/>
            </a:pPr>
            <a:r>
              <a:rPr lang="en-US" dirty="0">
                <a:solidFill>
                  <a:srgbClr val="292929"/>
                </a:solidFill>
                <a:latin typeface="Arial" panose="020B0604020202020204" pitchFamily="34" charset="0"/>
                <a:cs typeface="Arial" panose="020B0604020202020204" pitchFamily="34" charset="0"/>
              </a:rPr>
              <a:t>1 mile max. from I-40</a:t>
            </a:r>
          </a:p>
          <a:p>
            <a:pPr marL="342900" indent="-342900" defTabSz="685800">
              <a:buClr>
                <a:srgbClr val="A20C33"/>
              </a:buClr>
              <a:buSzPct val="50000"/>
              <a:buFont typeface="Wingdings 3" panose="05040102010807070707" pitchFamily="18" charset="2"/>
              <a:buChar char="u"/>
            </a:pPr>
            <a:r>
              <a:rPr lang="en-US" dirty="0">
                <a:solidFill>
                  <a:srgbClr val="292929"/>
                </a:solidFill>
                <a:latin typeface="Arial" panose="020B0604020202020204" pitchFamily="34" charset="0"/>
                <a:cs typeface="Arial" panose="020B0604020202020204" pitchFamily="34" charset="0"/>
              </a:rPr>
              <a:t>Close to other major freeways</a:t>
            </a:r>
          </a:p>
          <a:p>
            <a:pPr marL="342900" indent="-342900" defTabSz="685800">
              <a:buClr>
                <a:srgbClr val="A20C33"/>
              </a:buClr>
              <a:buSzPct val="50000"/>
              <a:buFont typeface="Wingdings 3" panose="05040102010807070707" pitchFamily="18" charset="2"/>
              <a:buChar char="u"/>
            </a:pPr>
            <a:r>
              <a:rPr lang="en-US" dirty="0">
                <a:solidFill>
                  <a:srgbClr val="292929"/>
                </a:solidFill>
                <a:latin typeface="Arial" panose="020B0604020202020204" pitchFamily="34" charset="0"/>
                <a:cs typeface="Arial" panose="020B0604020202020204" pitchFamily="34" charset="0"/>
              </a:rPr>
              <a:t>Signalized and dedicated entrance</a:t>
            </a:r>
          </a:p>
          <a:p>
            <a:pPr marL="342900" indent="-342900" defTabSz="685800">
              <a:buClr>
                <a:srgbClr val="A20C33"/>
              </a:buClr>
              <a:buSzPct val="50000"/>
              <a:buFont typeface="Wingdings 3" panose="05040102010807070707" pitchFamily="18" charset="2"/>
              <a:buChar char="u"/>
            </a:pPr>
            <a:r>
              <a:rPr lang="en-US" dirty="0">
                <a:solidFill>
                  <a:srgbClr val="292929"/>
                </a:solidFill>
                <a:latin typeface="Arial" panose="020B0604020202020204" pitchFamily="34" charset="0"/>
                <a:cs typeface="Arial" panose="020B0604020202020204" pitchFamily="34" charset="0"/>
              </a:rPr>
              <a:t>200 park-and-ride spaces min.</a:t>
            </a:r>
          </a:p>
          <a:p>
            <a:pPr marL="342900" indent="-342900" defTabSz="685800">
              <a:buClr>
                <a:srgbClr val="A20C33"/>
              </a:buClr>
              <a:buSzPct val="50000"/>
              <a:buFont typeface="Wingdings 3" panose="05040102010807070707" pitchFamily="18" charset="2"/>
              <a:buChar char="u"/>
            </a:pPr>
            <a:r>
              <a:rPr lang="en-US" b="1" i="1" u="sng" dirty="0">
                <a:solidFill>
                  <a:srgbClr val="292929"/>
                </a:solidFill>
                <a:latin typeface="Arial" panose="020B0604020202020204" pitchFamily="34" charset="0"/>
                <a:cs typeface="Arial" panose="020B0604020202020204" pitchFamily="34" charset="0"/>
              </a:rPr>
              <a:t>Without</a:t>
            </a:r>
            <a:r>
              <a:rPr lang="en-US" dirty="0">
                <a:solidFill>
                  <a:srgbClr val="292929"/>
                </a:solidFill>
                <a:latin typeface="Arial" panose="020B0604020202020204" pitchFamily="34" charset="0"/>
                <a:cs typeface="Arial" panose="020B0604020202020204" pitchFamily="34" charset="0"/>
              </a:rPr>
              <a:t> headquarters: </a:t>
            </a:r>
            <a:r>
              <a:rPr lang="en-US" b="1" dirty="0">
                <a:solidFill>
                  <a:srgbClr val="292929"/>
                </a:solidFill>
                <a:latin typeface="Arial" panose="020B0604020202020204" pitchFamily="34" charset="0"/>
                <a:cs typeface="Arial" panose="020B0604020202020204" pitchFamily="34" charset="0"/>
              </a:rPr>
              <a:t>7 acres min.</a:t>
            </a:r>
          </a:p>
          <a:p>
            <a:pPr marL="342900" indent="-342900" defTabSz="685800">
              <a:buClr>
                <a:srgbClr val="A20C33"/>
              </a:buClr>
              <a:buSzPct val="50000"/>
              <a:buFont typeface="Wingdings 3" panose="05040102010807070707" pitchFamily="18" charset="2"/>
              <a:buChar char="u"/>
            </a:pPr>
            <a:r>
              <a:rPr lang="en-US" b="1" i="1" u="sng" dirty="0">
                <a:solidFill>
                  <a:srgbClr val="292929"/>
                </a:solidFill>
                <a:latin typeface="Arial" panose="020B0604020202020204" pitchFamily="34" charset="0"/>
                <a:cs typeface="Arial" panose="020B0604020202020204" pitchFamily="34" charset="0"/>
              </a:rPr>
              <a:t>With</a:t>
            </a:r>
            <a:r>
              <a:rPr lang="en-US" dirty="0">
                <a:solidFill>
                  <a:srgbClr val="292929"/>
                </a:solidFill>
                <a:latin typeface="Arial" panose="020B0604020202020204" pitchFamily="34" charset="0"/>
                <a:cs typeface="Arial" panose="020B0604020202020204" pitchFamily="34" charset="0"/>
              </a:rPr>
              <a:t> headquarters and/or potential </a:t>
            </a:r>
            <a:br>
              <a:rPr lang="en-US" dirty="0">
                <a:solidFill>
                  <a:srgbClr val="292929"/>
                </a:solidFill>
                <a:latin typeface="Arial" panose="020B0604020202020204" pitchFamily="34" charset="0"/>
                <a:cs typeface="Arial" panose="020B0604020202020204" pitchFamily="34" charset="0"/>
              </a:rPr>
            </a:br>
            <a:r>
              <a:rPr lang="en-US" dirty="0">
                <a:solidFill>
                  <a:srgbClr val="292929"/>
                </a:solidFill>
                <a:latin typeface="Arial" panose="020B0604020202020204" pitchFamily="34" charset="0"/>
                <a:cs typeface="Arial" panose="020B0604020202020204" pitchFamily="34" charset="0"/>
              </a:rPr>
              <a:t>Joint Development: </a:t>
            </a:r>
            <a:r>
              <a:rPr lang="en-US" b="1" dirty="0">
                <a:solidFill>
                  <a:srgbClr val="292929"/>
                </a:solidFill>
                <a:latin typeface="Arial" panose="020B0604020202020204" pitchFamily="34" charset="0"/>
                <a:cs typeface="Arial" panose="020B0604020202020204" pitchFamily="34" charset="0"/>
              </a:rPr>
              <a:t>14 acres min.</a:t>
            </a:r>
            <a:endParaRPr lang="en-US" sz="2100" b="1" dirty="0">
              <a:solidFill>
                <a:srgbClr val="292929"/>
              </a:solidFill>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F9715CAF-B51D-4253-8F0D-931BE0C88E40}"/>
              </a:ext>
            </a:extLst>
          </p:cNvPr>
          <p:cNvSpPr txBox="1">
            <a:spLocks/>
          </p:cNvSpPr>
          <p:nvPr/>
        </p:nvSpPr>
        <p:spPr>
          <a:xfrm>
            <a:off x="256078" y="1162430"/>
            <a:ext cx="2880473" cy="44240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kern="1200">
                <a:solidFill>
                  <a:schemeClr val="tx1"/>
                </a:solidFill>
                <a:latin typeface="Arial Black" panose="020B0A04020102020204" pitchFamily="34" charset="0"/>
                <a:ea typeface="+mj-ea"/>
                <a:cs typeface="Arial" panose="020B0604020202020204" pitchFamily="34" charset="0"/>
              </a:defRPr>
            </a:lvl1pPr>
          </a:lstStyle>
          <a:p>
            <a:pPr algn="ctr" defTabSz="685800"/>
            <a:r>
              <a:rPr lang="en-US" sz="2100" dirty="0">
                <a:solidFill>
                  <a:srgbClr val="292929"/>
                </a:solidFill>
              </a:rPr>
              <a:t>Site Requirements</a:t>
            </a:r>
          </a:p>
        </p:txBody>
      </p:sp>
      <p:pic>
        <p:nvPicPr>
          <p:cNvPr id="28" name="Picture 27" descr="Map&#10;&#10;Description automatically generated">
            <a:extLst>
              <a:ext uri="{FF2B5EF4-FFF2-40B4-BE49-F238E27FC236}">
                <a16:creationId xmlns:a16="http://schemas.microsoft.com/office/drawing/2014/main" id="{2B69C054-684F-43EE-AA82-264E548EBFB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637" b="2280"/>
          <a:stretch/>
        </p:blipFill>
        <p:spPr>
          <a:xfrm>
            <a:off x="4986236" y="857250"/>
            <a:ext cx="3616062" cy="3556591"/>
          </a:xfrm>
          <a:prstGeom prst="rect">
            <a:avLst/>
          </a:prstGeom>
        </p:spPr>
      </p:pic>
    </p:spTree>
    <p:extLst>
      <p:ext uri="{BB962C8B-B14F-4D97-AF65-F5344CB8AC3E}">
        <p14:creationId xmlns:p14="http://schemas.microsoft.com/office/powerpoint/2010/main" val="22406321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7DDB-B336-48FE-9AEA-BD2B01A85E88}"/>
              </a:ext>
            </a:extLst>
          </p:cNvPr>
          <p:cNvSpPr>
            <a:spLocks noGrp="1"/>
          </p:cNvSpPr>
          <p:nvPr>
            <p:ph type="title"/>
          </p:nvPr>
        </p:nvSpPr>
        <p:spPr/>
        <p:txBody>
          <a:bodyPr/>
          <a:lstStyle/>
          <a:p>
            <a:r>
              <a:rPr lang="en-US" dirty="0"/>
              <a:t>Parcel Search Process – Results</a:t>
            </a:r>
          </a:p>
        </p:txBody>
      </p:sp>
      <p:sp>
        <p:nvSpPr>
          <p:cNvPr id="4" name="TextBox 3">
            <a:extLst>
              <a:ext uri="{FF2B5EF4-FFF2-40B4-BE49-F238E27FC236}">
                <a16:creationId xmlns:a16="http://schemas.microsoft.com/office/drawing/2014/main" id="{8845ECA0-86FA-4C26-996C-47FB36FA947E}"/>
              </a:ext>
            </a:extLst>
          </p:cNvPr>
          <p:cNvSpPr txBox="1"/>
          <p:nvPr/>
        </p:nvSpPr>
        <p:spPr>
          <a:xfrm>
            <a:off x="5230392" y="2587301"/>
            <a:ext cx="4046857" cy="1200329"/>
          </a:xfrm>
          <a:prstGeom prst="rect">
            <a:avLst/>
          </a:prstGeom>
          <a:noFill/>
        </p:spPr>
        <p:txBody>
          <a:bodyPr wrap="square" rtlCol="0">
            <a:spAutoFit/>
          </a:bodyPr>
          <a:lstStyle/>
          <a:p>
            <a:pPr marL="342900" indent="-342900" defTabSz="685800">
              <a:buClr>
                <a:srgbClr val="A20C33"/>
              </a:buClr>
              <a:buSzPct val="50000"/>
              <a:buFont typeface="Wingdings 3" panose="05040102010807070707" pitchFamily="18" charset="2"/>
              <a:buChar char="u"/>
            </a:pPr>
            <a:r>
              <a:rPr lang="en-US" dirty="0">
                <a:solidFill>
                  <a:srgbClr val="292929"/>
                </a:solidFill>
                <a:latin typeface="Arial" panose="020B0604020202020204" pitchFamily="34" charset="0"/>
                <a:cs typeface="Arial" panose="020B0604020202020204" pitchFamily="34" charset="0"/>
              </a:rPr>
              <a:t>Parcel search process yielded 6 potential sites</a:t>
            </a:r>
          </a:p>
          <a:p>
            <a:pPr marL="342900" indent="-342900" defTabSz="685800">
              <a:buClr>
                <a:srgbClr val="A20C33"/>
              </a:buClr>
              <a:buSzPct val="50000"/>
              <a:buFont typeface="Wingdings 3" panose="05040102010807070707" pitchFamily="18" charset="2"/>
              <a:buChar char="u"/>
            </a:pPr>
            <a:r>
              <a:rPr lang="en-US" dirty="0">
                <a:solidFill>
                  <a:srgbClr val="292929"/>
                </a:solidFill>
                <a:latin typeface="Arial" panose="020B0604020202020204" pitchFamily="34" charset="0"/>
                <a:cs typeface="Arial" panose="020B0604020202020204" pitchFamily="34" charset="0"/>
              </a:rPr>
              <a:t>3 sites are GoTriangle identified opportunity sites</a:t>
            </a:r>
          </a:p>
        </p:txBody>
      </p:sp>
      <p:grpSp>
        <p:nvGrpSpPr>
          <p:cNvPr id="7" name="Group 6"/>
          <p:cNvGrpSpPr/>
          <p:nvPr/>
        </p:nvGrpSpPr>
        <p:grpSpPr>
          <a:xfrm>
            <a:off x="628650" y="2125266"/>
            <a:ext cx="4457709" cy="3429007"/>
            <a:chOff x="838200" y="1690688"/>
            <a:chExt cx="5943612" cy="4572009"/>
          </a:xfrm>
        </p:grpSpPr>
        <p:pic>
          <p:nvPicPr>
            <p:cNvPr id="6" name="Picture 5" descr="Map&#10;&#10;Description automatically generated">
              <a:extLst>
                <a:ext uri="{FF2B5EF4-FFF2-40B4-BE49-F238E27FC236}">
                  <a16:creationId xmlns:a16="http://schemas.microsoft.com/office/drawing/2014/main" id="{AEE29FFE-1922-44CA-859F-740D63ECAAF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8200" y="1690688"/>
              <a:ext cx="5943612" cy="4572009"/>
            </a:xfrm>
            <a:prstGeom prst="rect">
              <a:avLst/>
            </a:prstGeom>
          </p:spPr>
        </p:pic>
        <p:sp>
          <p:nvSpPr>
            <p:cNvPr id="3" name="Freeform 2"/>
            <p:cNvSpPr/>
            <p:nvPr/>
          </p:nvSpPr>
          <p:spPr>
            <a:xfrm>
              <a:off x="4084320" y="5360670"/>
              <a:ext cx="659130" cy="434340"/>
            </a:xfrm>
            <a:custGeom>
              <a:avLst/>
              <a:gdLst>
                <a:gd name="connsiteX0" fmla="*/ 548640 w 659130"/>
                <a:gd name="connsiteY0" fmla="*/ 80010 h 434340"/>
                <a:gd name="connsiteX1" fmla="*/ 335280 w 659130"/>
                <a:gd name="connsiteY1" fmla="*/ 91440 h 434340"/>
                <a:gd name="connsiteX2" fmla="*/ 339090 w 659130"/>
                <a:gd name="connsiteY2" fmla="*/ 0 h 434340"/>
                <a:gd name="connsiteX3" fmla="*/ 0 w 659130"/>
                <a:gd name="connsiteY3" fmla="*/ 300990 h 434340"/>
                <a:gd name="connsiteX4" fmla="*/ 87630 w 659130"/>
                <a:gd name="connsiteY4" fmla="*/ 300990 h 434340"/>
                <a:gd name="connsiteX5" fmla="*/ 140970 w 659130"/>
                <a:gd name="connsiteY5" fmla="*/ 365760 h 434340"/>
                <a:gd name="connsiteX6" fmla="*/ 251460 w 659130"/>
                <a:gd name="connsiteY6" fmla="*/ 392430 h 434340"/>
                <a:gd name="connsiteX7" fmla="*/ 537210 w 659130"/>
                <a:gd name="connsiteY7" fmla="*/ 434340 h 434340"/>
                <a:gd name="connsiteX8" fmla="*/ 659130 w 659130"/>
                <a:gd name="connsiteY8" fmla="*/ 148590 h 434340"/>
                <a:gd name="connsiteX9" fmla="*/ 594360 w 659130"/>
                <a:gd name="connsiteY9" fmla="*/ 110490 h 434340"/>
                <a:gd name="connsiteX10" fmla="*/ 548640 w 659130"/>
                <a:gd name="connsiteY10" fmla="*/ 80010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130" h="434340">
                  <a:moveTo>
                    <a:pt x="548640" y="80010"/>
                  </a:moveTo>
                  <a:lnTo>
                    <a:pt x="335280" y="91440"/>
                  </a:lnTo>
                  <a:lnTo>
                    <a:pt x="339090" y="0"/>
                  </a:lnTo>
                  <a:lnTo>
                    <a:pt x="0" y="300990"/>
                  </a:lnTo>
                  <a:lnTo>
                    <a:pt x="87630" y="300990"/>
                  </a:lnTo>
                  <a:lnTo>
                    <a:pt x="140970" y="365760"/>
                  </a:lnTo>
                  <a:lnTo>
                    <a:pt x="251460" y="392430"/>
                  </a:lnTo>
                  <a:lnTo>
                    <a:pt x="537210" y="434340"/>
                  </a:lnTo>
                  <a:lnTo>
                    <a:pt x="659130" y="148590"/>
                  </a:lnTo>
                  <a:lnTo>
                    <a:pt x="594360" y="110490"/>
                  </a:lnTo>
                  <a:lnTo>
                    <a:pt x="548640" y="80010"/>
                  </a:lnTo>
                  <a:close/>
                </a:path>
              </a:pathLst>
            </a:custGeom>
            <a:solidFill>
              <a:srgbClr val="6DAD9C">
                <a:alpha val="60000"/>
              </a:srgbClr>
            </a:solidFill>
            <a:ln>
              <a:solidFill>
                <a:srgbClr val="90CD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5" name="TextBox 4"/>
            <p:cNvSpPr txBox="1"/>
            <p:nvPr/>
          </p:nvSpPr>
          <p:spPr>
            <a:xfrm>
              <a:off x="4272915" y="5454282"/>
              <a:ext cx="445771" cy="338555"/>
            </a:xfrm>
            <a:prstGeom prst="rect">
              <a:avLst/>
            </a:prstGeom>
            <a:noFill/>
          </p:spPr>
          <p:txBody>
            <a:bodyPr wrap="square" rtlCol="0">
              <a:spAutoFit/>
            </a:bodyPr>
            <a:lstStyle/>
            <a:p>
              <a:pPr defTabSz="685800"/>
              <a:r>
                <a:rPr lang="en-US" sz="1050" b="1" dirty="0">
                  <a:ln w="11176">
                    <a:solidFill>
                      <a:prstClr val="white"/>
                    </a:solidFill>
                  </a:ln>
                  <a:solidFill>
                    <a:srgbClr val="292929"/>
                  </a:solidFill>
                  <a:latin typeface="Arial" panose="020B0604020202020204" pitchFamily="34" charset="0"/>
                  <a:cs typeface="Arial" panose="020B0604020202020204" pitchFamily="34" charset="0"/>
                </a:rPr>
                <a:t>16</a:t>
              </a:r>
            </a:p>
          </p:txBody>
        </p:sp>
      </p:grpSp>
    </p:spTree>
    <p:extLst>
      <p:ext uri="{BB962C8B-B14F-4D97-AF65-F5344CB8AC3E}">
        <p14:creationId xmlns:p14="http://schemas.microsoft.com/office/powerpoint/2010/main" val="35257177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7DDB-B336-48FE-9AEA-BD2B01A85E88}"/>
              </a:ext>
            </a:extLst>
          </p:cNvPr>
          <p:cNvSpPr>
            <a:spLocks noGrp="1"/>
          </p:cNvSpPr>
          <p:nvPr>
            <p:ph type="title"/>
          </p:nvPr>
        </p:nvSpPr>
        <p:spPr>
          <a:xfrm>
            <a:off x="491491" y="2449243"/>
            <a:ext cx="5377889" cy="994172"/>
          </a:xfrm>
        </p:spPr>
        <p:txBody>
          <a:bodyPr>
            <a:normAutofit fontScale="90000"/>
          </a:bodyPr>
          <a:lstStyle/>
          <a:p>
            <a:r>
              <a:rPr lang="en-US" dirty="0"/>
              <a:t>Top Scoring Sites</a:t>
            </a:r>
            <a:br>
              <a:rPr lang="en-US" dirty="0"/>
            </a:br>
            <a:br>
              <a:rPr lang="en-US" dirty="0"/>
            </a:br>
            <a:endParaRPr lang="en-US" dirty="0"/>
          </a:p>
        </p:txBody>
      </p:sp>
      <p:pic>
        <p:nvPicPr>
          <p:cNvPr id="5" name="Picture 4">
            <a:extLst>
              <a:ext uri="{FF2B5EF4-FFF2-40B4-BE49-F238E27FC236}">
                <a16:creationId xmlns:a16="http://schemas.microsoft.com/office/drawing/2014/main" id="{C0D780B8-7E3C-455D-B3EC-24BE7F31DB7D}"/>
              </a:ext>
            </a:extLst>
          </p:cNvPr>
          <p:cNvPicPr/>
          <p:nvPr/>
        </p:nvPicPr>
        <p:blipFill rotWithShape="1">
          <a:blip r:embed="rId3" cstate="print">
            <a:extLst>
              <a:ext uri="{28A0092B-C50C-407E-A947-70E740481C1C}">
                <a14:useLocalDpi xmlns:a14="http://schemas.microsoft.com/office/drawing/2010/main" val="0"/>
              </a:ext>
            </a:extLst>
          </a:blip>
          <a:srcRect r="26555" b="-2"/>
          <a:stretch/>
        </p:blipFill>
        <p:spPr bwMode="auto">
          <a:xfrm>
            <a:off x="5767372" y="857258"/>
            <a:ext cx="3376630" cy="2586157"/>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p:spPr>
      </p:pic>
      <p:pic>
        <p:nvPicPr>
          <p:cNvPr id="6" name="Picture 5">
            <a:extLst>
              <a:ext uri="{FF2B5EF4-FFF2-40B4-BE49-F238E27FC236}">
                <a16:creationId xmlns:a16="http://schemas.microsoft.com/office/drawing/2014/main" id="{4CE5B316-ADD0-41B8-ACAA-C4A7F8B0C6A0}"/>
              </a:ext>
            </a:extLst>
          </p:cNvPr>
          <p:cNvPicPr>
            <a:picLocks noChangeAspect="1"/>
          </p:cNvPicPr>
          <p:nvPr/>
        </p:nvPicPr>
        <p:blipFill rotWithShape="1">
          <a:blip r:embed="rId4"/>
          <a:srcRect l="18742" r="12508" b="2"/>
          <a:stretch/>
        </p:blipFill>
        <p:spPr>
          <a:xfrm>
            <a:off x="6576621" y="3918856"/>
            <a:ext cx="2567381" cy="2081894"/>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31794160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52DA326-6AA0-4BE6-824B-91DC3A6D3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225" y="857250"/>
            <a:ext cx="6298241" cy="5143500"/>
          </a:xfrm>
          <a:prstGeom prst="rect">
            <a:avLst/>
          </a:prstGeom>
        </p:spPr>
      </p:pic>
      <p:sp>
        <p:nvSpPr>
          <p:cNvPr id="8" name="Title 3">
            <a:extLst>
              <a:ext uri="{FF2B5EF4-FFF2-40B4-BE49-F238E27FC236}">
                <a16:creationId xmlns:a16="http://schemas.microsoft.com/office/drawing/2014/main" id="{594DBF50-E875-4810-9157-DA7E821163BE}"/>
              </a:ext>
            </a:extLst>
          </p:cNvPr>
          <p:cNvSpPr txBox="1">
            <a:spLocks/>
          </p:cNvSpPr>
          <p:nvPr/>
        </p:nvSpPr>
        <p:spPr>
          <a:xfrm>
            <a:off x="2671949" y="679121"/>
            <a:ext cx="4275117" cy="992016"/>
          </a:xfrm>
          <a:prstGeom prst="rect">
            <a:avLst/>
          </a:prstGeom>
          <a:effectLst>
            <a:outerShdw blurRad="50800" dist="38100" dir="2700000" algn="tl" rotWithShape="0">
              <a:prstClr val="black">
                <a:alpha val="40000"/>
              </a:prstClr>
            </a:outerShdw>
          </a:effectLst>
        </p:spPr>
        <p:txBody>
          <a:bodyPr vert="horz" lIns="68580" tIns="34290" rIns="68580" bIns="34290" rtlCol="0" anchor="ctr">
            <a:normAutofit/>
          </a:bodyPr>
          <a:lstStyle>
            <a:lvl1pPr algn="l" defTabSz="914400" rtl="0" eaLnBrk="1" latinLnBrk="0" hangingPunct="1">
              <a:lnSpc>
                <a:spcPct val="90000"/>
              </a:lnSpc>
              <a:spcBef>
                <a:spcPct val="0"/>
              </a:spcBef>
              <a:buNone/>
              <a:defRPr sz="3600" kern="1200">
                <a:solidFill>
                  <a:schemeClr val="tx1"/>
                </a:solidFill>
                <a:latin typeface="Arial Black" panose="020B0A04020102020204" pitchFamily="34" charset="0"/>
                <a:ea typeface="+mj-ea"/>
                <a:cs typeface="Arial" panose="020B0604020202020204" pitchFamily="34" charset="0"/>
              </a:defRPr>
            </a:lvl1pPr>
          </a:lstStyle>
          <a:p>
            <a:pPr defTabSz="685800"/>
            <a:r>
              <a:rPr lang="en-US" sz="2700" dirty="0">
                <a:ln>
                  <a:solidFill>
                    <a:srgbClr val="292929"/>
                  </a:solidFill>
                </a:ln>
                <a:solidFill>
                  <a:prstClr val="white"/>
                </a:solidFill>
              </a:rPr>
              <a:t>Top Scoring Sites</a:t>
            </a:r>
          </a:p>
        </p:txBody>
      </p:sp>
    </p:spTree>
    <p:extLst>
      <p:ext uri="{BB962C8B-B14F-4D97-AF65-F5344CB8AC3E}">
        <p14:creationId xmlns:p14="http://schemas.microsoft.com/office/powerpoint/2010/main" val="41618176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052717"/>
            <a:ext cx="2592977" cy="2560796"/>
          </a:xfrm>
        </p:spPr>
        <p:txBody>
          <a:bodyPr>
            <a:normAutofit/>
          </a:bodyPr>
          <a:lstStyle/>
          <a:p>
            <a:r>
              <a:rPr lang="en-US" dirty="0"/>
              <a:t>Location Evaluation</a:t>
            </a:r>
            <a:br>
              <a:rPr lang="en-US" dirty="0"/>
            </a:br>
            <a:endParaRPr lang="en-US" sz="1650" dirty="0">
              <a:latin typeface="Arial" panose="020B0604020202020204" pitchFamily="34" charset="0"/>
            </a:endParaRPr>
          </a:p>
        </p:txBody>
      </p:sp>
      <p:graphicFrame>
        <p:nvGraphicFramePr>
          <p:cNvPr id="8" name="Table 7"/>
          <p:cNvGraphicFramePr>
            <a:graphicFrameLocks noGrp="1"/>
          </p:cNvGraphicFramePr>
          <p:nvPr/>
        </p:nvGraphicFramePr>
        <p:xfrm>
          <a:off x="0" y="4080510"/>
          <a:ext cx="9144000" cy="1695255"/>
        </p:xfrm>
        <a:graphic>
          <a:graphicData uri="http://schemas.openxmlformats.org/drawingml/2006/table">
            <a:tbl>
              <a:tblPr firstRow="1" firstCol="1" bandRow="1">
                <a:tableStyleId>{5C22544A-7EE6-4342-B048-85BDC9FD1C3A}</a:tableStyleId>
              </a:tblPr>
              <a:tblGrid>
                <a:gridCol w="1493686">
                  <a:extLst>
                    <a:ext uri="{9D8B030D-6E8A-4147-A177-3AD203B41FA5}">
                      <a16:colId xmlns:a16="http://schemas.microsoft.com/office/drawing/2014/main" val="4277115009"/>
                    </a:ext>
                  </a:extLst>
                </a:gridCol>
                <a:gridCol w="4602314">
                  <a:extLst>
                    <a:ext uri="{9D8B030D-6E8A-4147-A177-3AD203B41FA5}">
                      <a16:colId xmlns:a16="http://schemas.microsoft.com/office/drawing/2014/main" val="2340748107"/>
                    </a:ext>
                  </a:extLst>
                </a:gridCol>
                <a:gridCol w="704249">
                  <a:extLst>
                    <a:ext uri="{9D8B030D-6E8A-4147-A177-3AD203B41FA5}">
                      <a16:colId xmlns:a16="http://schemas.microsoft.com/office/drawing/2014/main" val="2669244974"/>
                    </a:ext>
                  </a:extLst>
                </a:gridCol>
                <a:gridCol w="866015">
                  <a:extLst>
                    <a:ext uri="{9D8B030D-6E8A-4147-A177-3AD203B41FA5}">
                      <a16:colId xmlns:a16="http://schemas.microsoft.com/office/drawing/2014/main" val="1521283112"/>
                    </a:ext>
                  </a:extLst>
                </a:gridCol>
                <a:gridCol w="742950">
                  <a:extLst>
                    <a:ext uri="{9D8B030D-6E8A-4147-A177-3AD203B41FA5}">
                      <a16:colId xmlns:a16="http://schemas.microsoft.com/office/drawing/2014/main" val="2862181023"/>
                    </a:ext>
                  </a:extLst>
                </a:gridCol>
                <a:gridCol w="734786">
                  <a:extLst>
                    <a:ext uri="{9D8B030D-6E8A-4147-A177-3AD203B41FA5}">
                      <a16:colId xmlns:a16="http://schemas.microsoft.com/office/drawing/2014/main" val="2128294438"/>
                    </a:ext>
                  </a:extLst>
                </a:gridCol>
              </a:tblGrid>
              <a:tr h="222885">
                <a:tc gridSpan="2">
                  <a:txBody>
                    <a:bodyPr/>
                    <a:lstStyle/>
                    <a:p>
                      <a:pPr algn="ctr"/>
                      <a:r>
                        <a:rPr lang="en-US" sz="1000" dirty="0"/>
                        <a:t>Goal</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solidFill>
                  </a:tcPr>
                </a:tc>
                <a:tc hMerge="1">
                  <a:txBody>
                    <a:bodyPr/>
                    <a:lstStyle/>
                    <a:p>
                      <a:endParaRPr lang="en-US" dirty="0"/>
                    </a:p>
                  </a:txBody>
                  <a:tcPr/>
                </a:tc>
                <a:tc>
                  <a:txBody>
                    <a:bodyPr/>
                    <a:lstStyle/>
                    <a:p>
                      <a:pPr algn="ctr"/>
                      <a:r>
                        <a:rPr lang="en-US" sz="1000" dirty="0"/>
                        <a:t>HUB</a:t>
                      </a:r>
                    </a:p>
                  </a:txBody>
                  <a:tcPr marL="68580" marR="68580" marT="34290" marB="3429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Park Point</a:t>
                      </a:r>
                    </a:p>
                  </a:txBody>
                  <a:tcPr marL="68580" marR="68580" marT="34290" marB="3429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TMC</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000" dirty="0"/>
                        <a:t>Existing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93373688"/>
                  </a:ext>
                </a:extLst>
              </a:tr>
              <a:tr h="245395">
                <a:tc>
                  <a:txBody>
                    <a:bodyPr/>
                    <a:lstStyle/>
                    <a:p>
                      <a:r>
                        <a:rPr lang="en-US" sz="1000" dirty="0"/>
                        <a:t>Mobility (30%)</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accent1"/>
                    </a:solidFill>
                  </a:tcPr>
                </a:tc>
                <a:tc>
                  <a:txBody>
                    <a:bodyPr/>
                    <a:lstStyle/>
                    <a:p>
                      <a:r>
                        <a:rPr lang="en-US" sz="1000" dirty="0"/>
                        <a:t>Reduce travel time</a:t>
                      </a:r>
                      <a:r>
                        <a:rPr lang="en-US" sz="1000" baseline="0" dirty="0"/>
                        <a:t> to and from highway network</a:t>
                      </a:r>
                      <a:endParaRPr lang="en-US" sz="1000"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000" dirty="0"/>
                        <a:t>3.80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3.80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3.00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2.60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7652110"/>
                  </a:ext>
                </a:extLst>
              </a:tr>
              <a:tr h="245395">
                <a:tc>
                  <a:txBody>
                    <a:bodyPr/>
                    <a:lstStyle/>
                    <a:p>
                      <a:r>
                        <a:rPr lang="en-US" sz="1000" dirty="0"/>
                        <a:t>Community (20%)</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r>
                        <a:rPr lang="en-US" sz="1000" dirty="0"/>
                        <a:t>Improved</a:t>
                      </a:r>
                      <a:r>
                        <a:rPr lang="en-US" sz="1000" baseline="0" dirty="0"/>
                        <a:t> access to goods, services, and potential development</a:t>
                      </a:r>
                      <a:endParaRPr lang="en-US" sz="1000"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000" dirty="0"/>
                        <a:t>4.50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4.50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3.00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1.25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0759508"/>
                  </a:ext>
                </a:extLst>
              </a:tr>
              <a:tr h="245395">
                <a:tc>
                  <a:txBody>
                    <a:bodyPr/>
                    <a:lstStyle/>
                    <a:p>
                      <a:r>
                        <a:rPr lang="en-US" sz="1000" dirty="0"/>
                        <a:t>Viability (20%)</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r>
                        <a:rPr lang="en-US" sz="1000" dirty="0"/>
                        <a:t>Ease</a:t>
                      </a:r>
                      <a:r>
                        <a:rPr lang="en-US" sz="1000" baseline="0" dirty="0"/>
                        <a:t> of acquisition and constructability</a:t>
                      </a:r>
                      <a:endParaRPr lang="en-US" sz="1000"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000" dirty="0"/>
                        <a:t>3.40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3.40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3.80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2.40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3965230"/>
                  </a:ext>
                </a:extLst>
              </a:tr>
              <a:tr h="245395">
                <a:tc>
                  <a:txBody>
                    <a:bodyPr/>
                    <a:lstStyle/>
                    <a:p>
                      <a:r>
                        <a:rPr lang="en-US" sz="1000" dirty="0"/>
                        <a:t>Walk Access (10%)</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r>
                        <a:rPr lang="en-US" sz="1000" baseline="0" dirty="0"/>
                        <a:t>Access to existing employment</a:t>
                      </a:r>
                      <a:endParaRPr lang="en-US" sz="1000" dirty="0"/>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000" dirty="0"/>
                        <a:t>2.00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3.00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4.00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1.00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0830371"/>
                  </a:ext>
                </a:extLst>
              </a:tr>
              <a:tr h="245395">
                <a:tc>
                  <a:txBody>
                    <a:bodyPr/>
                    <a:lstStyle/>
                    <a:p>
                      <a:r>
                        <a:rPr lang="en-US" sz="1000" dirty="0"/>
                        <a:t>Multimodal (20%)</a:t>
                      </a:r>
                    </a:p>
                  </a:txBody>
                  <a:tcPr marL="68580" marR="68580" marT="34290" marB="3429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r>
                        <a:rPr lang="en-US" sz="1000" dirty="0"/>
                        <a:t>Provide connections to commuter rail and BRT</a:t>
                      </a:r>
                    </a:p>
                  </a:txBody>
                  <a:tcPr marL="68580" marR="68580" marT="34290" marB="3429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1000" dirty="0"/>
                        <a:t>3.60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5.00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5.00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t>1.35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135483"/>
                  </a:ext>
                </a:extLst>
              </a:tr>
              <a:tr h="245395">
                <a:tc gridSpan="2">
                  <a:txBody>
                    <a:bodyPr/>
                    <a:lstStyle/>
                    <a:p>
                      <a:pPr algn="r"/>
                      <a:r>
                        <a:rPr lang="en-US" sz="1000" dirty="0"/>
                        <a:t>Total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000" b="1" dirty="0"/>
                        <a:t>3.64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4.02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3.66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1" dirty="0"/>
                        <a:t>1.88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8726143"/>
                  </a:ext>
                </a:extLst>
              </a:tr>
            </a:tbl>
          </a:graphicData>
        </a:graphic>
      </p:graphicFrame>
      <p:sp>
        <p:nvSpPr>
          <p:cNvPr id="3" name="TextBox 2"/>
          <p:cNvSpPr txBox="1"/>
          <p:nvPr/>
        </p:nvSpPr>
        <p:spPr>
          <a:xfrm>
            <a:off x="6858001" y="3689658"/>
            <a:ext cx="411480" cy="438582"/>
          </a:xfrm>
          <a:prstGeom prst="rect">
            <a:avLst/>
          </a:prstGeom>
          <a:noFill/>
        </p:spPr>
        <p:txBody>
          <a:bodyPr wrap="square" rtlCol="0">
            <a:spAutoFit/>
          </a:bodyPr>
          <a:lstStyle/>
          <a:p>
            <a:pPr defTabSz="685800"/>
            <a:r>
              <a:rPr lang="en-US" sz="1125" b="1" dirty="0">
                <a:solidFill>
                  <a:prstClr val="white"/>
                </a:solidFill>
                <a:latin typeface="Calibri" panose="020F0502020204030204"/>
              </a:rPr>
              <a:t>TMC</a:t>
            </a:r>
          </a:p>
        </p:txBody>
      </p:sp>
      <p:pic>
        <p:nvPicPr>
          <p:cNvPr id="10" name="Picture 9" descr="Map&#10;&#10;Description automatically generated">
            <a:extLst>
              <a:ext uri="{FF2B5EF4-FFF2-40B4-BE49-F238E27FC236}">
                <a16:creationId xmlns:a16="http://schemas.microsoft.com/office/drawing/2014/main" id="{406AF569-6BDD-4425-805D-383BDFA282A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68" t="20543" r="868" b="12864"/>
          <a:stretch/>
        </p:blipFill>
        <p:spPr>
          <a:xfrm>
            <a:off x="2991122" y="858642"/>
            <a:ext cx="5924278" cy="3221869"/>
          </a:xfrm>
          <a:prstGeom prst="rect">
            <a:avLst/>
          </a:prstGeom>
        </p:spPr>
      </p:pic>
    </p:spTree>
    <p:extLst>
      <p:ext uri="{BB962C8B-B14F-4D97-AF65-F5344CB8AC3E}">
        <p14:creationId xmlns:p14="http://schemas.microsoft.com/office/powerpoint/2010/main" val="3175544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E6024A26-9250-4044-9B5F-74EF02D1435D}"/>
              </a:ext>
            </a:extLst>
          </p:cNvPr>
          <p:cNvPicPr>
            <a:picLocks noChangeAspect="1"/>
          </p:cNvPicPr>
          <p:nvPr/>
        </p:nvPicPr>
        <p:blipFill rotWithShape="1">
          <a:blip r:embed="rId2">
            <a:extLst>
              <a:ext uri="{28A0092B-C50C-407E-A947-70E740481C1C}">
                <a14:useLocalDpi xmlns:a14="http://schemas.microsoft.com/office/drawing/2010/main" val="0"/>
              </a:ext>
            </a:extLst>
          </a:blip>
          <a:srcRect b="42745"/>
          <a:stretch/>
        </p:blipFill>
        <p:spPr>
          <a:xfrm>
            <a:off x="134471" y="797859"/>
            <a:ext cx="8875058" cy="3926541"/>
          </a:xfrm>
          <a:prstGeom prst="rect">
            <a:avLst/>
          </a:prstGeom>
        </p:spPr>
      </p:pic>
      <p:sp>
        <p:nvSpPr>
          <p:cNvPr id="6" name="Oval 5">
            <a:extLst>
              <a:ext uri="{FF2B5EF4-FFF2-40B4-BE49-F238E27FC236}">
                <a16:creationId xmlns:a16="http://schemas.microsoft.com/office/drawing/2014/main" id="{370123D6-512D-4399-8649-733FB622EDC6}"/>
              </a:ext>
            </a:extLst>
          </p:cNvPr>
          <p:cNvSpPr/>
          <p:nvPr/>
        </p:nvSpPr>
        <p:spPr>
          <a:xfrm rot="20836579">
            <a:off x="116542" y="175579"/>
            <a:ext cx="1698812" cy="936811"/>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P&amp;P</a:t>
            </a:r>
          </a:p>
        </p:txBody>
      </p:sp>
    </p:spTree>
    <p:extLst>
      <p:ext uri="{BB962C8B-B14F-4D97-AF65-F5344CB8AC3E}">
        <p14:creationId xmlns:p14="http://schemas.microsoft.com/office/powerpoint/2010/main" val="19211838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7DDB-B336-48FE-9AEA-BD2B01A85E88}"/>
              </a:ext>
            </a:extLst>
          </p:cNvPr>
          <p:cNvSpPr>
            <a:spLocks noGrp="1"/>
          </p:cNvSpPr>
          <p:nvPr>
            <p:ph type="title"/>
          </p:nvPr>
        </p:nvSpPr>
        <p:spPr>
          <a:xfrm>
            <a:off x="491491" y="2449243"/>
            <a:ext cx="5377889" cy="994172"/>
          </a:xfrm>
        </p:spPr>
        <p:txBody>
          <a:bodyPr/>
          <a:lstStyle/>
          <a:p>
            <a:r>
              <a:rPr lang="en-US" dirty="0"/>
              <a:t>Conceptual Program</a:t>
            </a:r>
          </a:p>
        </p:txBody>
      </p:sp>
      <p:pic>
        <p:nvPicPr>
          <p:cNvPr id="5" name="Picture 4">
            <a:extLst>
              <a:ext uri="{FF2B5EF4-FFF2-40B4-BE49-F238E27FC236}">
                <a16:creationId xmlns:a16="http://schemas.microsoft.com/office/drawing/2014/main" id="{C0D780B8-7E3C-455D-B3EC-24BE7F31DB7D}"/>
              </a:ext>
            </a:extLst>
          </p:cNvPr>
          <p:cNvPicPr/>
          <p:nvPr/>
        </p:nvPicPr>
        <p:blipFill rotWithShape="1">
          <a:blip r:embed="rId3" cstate="print">
            <a:extLst>
              <a:ext uri="{28A0092B-C50C-407E-A947-70E740481C1C}">
                <a14:useLocalDpi xmlns:a14="http://schemas.microsoft.com/office/drawing/2010/main" val="0"/>
              </a:ext>
            </a:extLst>
          </a:blip>
          <a:srcRect r="26555" b="-2"/>
          <a:stretch/>
        </p:blipFill>
        <p:spPr bwMode="auto">
          <a:xfrm>
            <a:off x="5767372" y="857258"/>
            <a:ext cx="3376630" cy="2586157"/>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p:spPr>
      </p:pic>
      <p:pic>
        <p:nvPicPr>
          <p:cNvPr id="6" name="Picture 5">
            <a:extLst>
              <a:ext uri="{FF2B5EF4-FFF2-40B4-BE49-F238E27FC236}">
                <a16:creationId xmlns:a16="http://schemas.microsoft.com/office/drawing/2014/main" id="{4CE5B316-ADD0-41B8-ACAA-C4A7F8B0C6A0}"/>
              </a:ext>
            </a:extLst>
          </p:cNvPr>
          <p:cNvPicPr>
            <a:picLocks noChangeAspect="1"/>
          </p:cNvPicPr>
          <p:nvPr/>
        </p:nvPicPr>
        <p:blipFill rotWithShape="1">
          <a:blip r:embed="rId4"/>
          <a:srcRect l="18742" r="12508" b="2"/>
          <a:stretch/>
        </p:blipFill>
        <p:spPr>
          <a:xfrm>
            <a:off x="6576621" y="3918856"/>
            <a:ext cx="2567381" cy="2081894"/>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9912718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A8988BC1-075D-4033-B758-8C17BF9F75ED}"/>
              </a:ext>
            </a:extLst>
          </p:cNvPr>
          <p:cNvPicPr>
            <a:picLocks noChangeAspect="1"/>
          </p:cNvPicPr>
          <p:nvPr/>
        </p:nvPicPr>
        <p:blipFill rotWithShape="1">
          <a:blip r:embed="rId3">
            <a:extLst>
              <a:ext uri="{28A0092B-C50C-407E-A947-70E740481C1C}">
                <a14:useLocalDpi xmlns:a14="http://schemas.microsoft.com/office/drawing/2010/main" val="0"/>
              </a:ext>
            </a:extLst>
          </a:blip>
          <a:srcRect t="3555" r="1715"/>
          <a:stretch/>
        </p:blipFill>
        <p:spPr>
          <a:xfrm>
            <a:off x="2790115" y="853337"/>
            <a:ext cx="5898886" cy="5145255"/>
          </a:xfrm>
          <a:prstGeom prst="rect">
            <a:avLst/>
          </a:prstGeom>
        </p:spPr>
      </p:pic>
      <p:sp>
        <p:nvSpPr>
          <p:cNvPr id="3" name="Title 1">
            <a:extLst>
              <a:ext uri="{FF2B5EF4-FFF2-40B4-BE49-F238E27FC236}">
                <a16:creationId xmlns:a16="http://schemas.microsoft.com/office/drawing/2014/main" id="{225CCD59-B637-43AE-9C72-7EC10D7F90C1}"/>
              </a:ext>
            </a:extLst>
          </p:cNvPr>
          <p:cNvSpPr>
            <a:spLocks noGrp="1"/>
          </p:cNvSpPr>
          <p:nvPr>
            <p:ph type="title"/>
          </p:nvPr>
        </p:nvSpPr>
        <p:spPr>
          <a:xfrm>
            <a:off x="1" y="959313"/>
            <a:ext cx="2106083" cy="994172"/>
          </a:xfrm>
          <a:noFill/>
        </p:spPr>
        <p:txBody>
          <a:bodyPr>
            <a:noAutofit/>
          </a:bodyPr>
          <a:lstStyle/>
          <a:p>
            <a:r>
              <a:rPr lang="en-US" sz="1800" dirty="0"/>
              <a:t>Conceptual Program</a:t>
            </a:r>
          </a:p>
        </p:txBody>
      </p:sp>
      <p:sp>
        <p:nvSpPr>
          <p:cNvPr id="4" name="TextBox 3">
            <a:extLst>
              <a:ext uri="{FF2B5EF4-FFF2-40B4-BE49-F238E27FC236}">
                <a16:creationId xmlns:a16="http://schemas.microsoft.com/office/drawing/2014/main" id="{6B3ECC00-CF6F-4AE1-AE5D-E6FF5D25FF25}"/>
              </a:ext>
            </a:extLst>
          </p:cNvPr>
          <p:cNvSpPr txBox="1"/>
          <p:nvPr/>
        </p:nvSpPr>
        <p:spPr>
          <a:xfrm>
            <a:off x="0" y="1880256"/>
            <a:ext cx="2872740" cy="2657138"/>
          </a:xfrm>
          <a:prstGeom prst="rect">
            <a:avLst/>
          </a:prstGeom>
          <a:noFill/>
        </p:spPr>
        <p:txBody>
          <a:bodyPr wrap="square" rtlCol="0">
            <a:spAutoFit/>
          </a:bodyPr>
          <a:lstStyle/>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Bus-only driveway and traffic signal at NC 54</a:t>
            </a:r>
          </a:p>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Access to planned Bus Rapid Transit, Commuter Rail, Triangle Bikeway </a:t>
            </a:r>
          </a:p>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First / mile last mile connectivity to Hub RTP</a:t>
            </a:r>
          </a:p>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Adjacent to Park Point adaptive re-use project</a:t>
            </a:r>
          </a:p>
          <a:p>
            <a:pPr marL="342900" indent="-342900" defTabSz="685800">
              <a:spcAft>
                <a:spcPts val="450"/>
              </a:spcAft>
              <a:buClr>
                <a:srgbClr val="A20C33"/>
              </a:buClr>
              <a:buSzPct val="50000"/>
              <a:buFont typeface="Wingdings 3" panose="05040102010807070707" pitchFamily="18" charset="2"/>
              <a:buChar char="u"/>
            </a:pPr>
            <a:endParaRPr lang="en-US" sz="1500" dirty="0">
              <a:solidFill>
                <a:srgbClr val="292929"/>
              </a:solidFill>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2CDDAE02-1F58-406F-B6DF-45896B69E0CD}"/>
              </a:ext>
            </a:extLst>
          </p:cNvPr>
          <p:cNvCxnSpPr>
            <a:cxnSpLocks/>
          </p:cNvCxnSpPr>
          <p:nvPr/>
        </p:nvCxnSpPr>
        <p:spPr>
          <a:xfrm flipV="1">
            <a:off x="5507394" y="1953485"/>
            <a:ext cx="1643553" cy="1129117"/>
          </a:xfrm>
          <a:prstGeom prst="straightConnector1">
            <a:avLst/>
          </a:prstGeom>
          <a:ln w="76200">
            <a:solidFill>
              <a:srgbClr val="FF0000">
                <a:alpha val="70000"/>
              </a:srgb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57DAF2D-E134-49E9-B7CE-13359C149462}"/>
              </a:ext>
            </a:extLst>
          </p:cNvPr>
          <p:cNvCxnSpPr>
            <a:cxnSpLocks/>
          </p:cNvCxnSpPr>
          <p:nvPr/>
        </p:nvCxnSpPr>
        <p:spPr>
          <a:xfrm flipH="1" flipV="1">
            <a:off x="5587753" y="3425965"/>
            <a:ext cx="89460" cy="1376488"/>
          </a:xfrm>
          <a:prstGeom prst="straightConnector1">
            <a:avLst/>
          </a:prstGeom>
          <a:ln w="76200">
            <a:solidFill>
              <a:srgbClr val="FF0000">
                <a:alpha val="70000"/>
              </a:srgb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7A28239-993E-437C-82FC-5C4B73A5E13E}"/>
              </a:ext>
            </a:extLst>
          </p:cNvPr>
          <p:cNvCxnSpPr>
            <a:cxnSpLocks/>
          </p:cNvCxnSpPr>
          <p:nvPr/>
        </p:nvCxnSpPr>
        <p:spPr>
          <a:xfrm>
            <a:off x="3604650" y="2055547"/>
            <a:ext cx="444241" cy="545837"/>
          </a:xfrm>
          <a:prstGeom prst="straightConnector1">
            <a:avLst/>
          </a:prstGeom>
          <a:ln w="76200">
            <a:solidFill>
              <a:srgbClr val="FF0000">
                <a:alpha val="70000"/>
              </a:srgb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0274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5CCD59-B637-43AE-9C72-7EC10D7F90C1}"/>
              </a:ext>
            </a:extLst>
          </p:cNvPr>
          <p:cNvSpPr>
            <a:spLocks noGrp="1"/>
          </p:cNvSpPr>
          <p:nvPr>
            <p:ph type="title"/>
          </p:nvPr>
        </p:nvSpPr>
        <p:spPr>
          <a:xfrm>
            <a:off x="1" y="959313"/>
            <a:ext cx="2106083" cy="994172"/>
          </a:xfrm>
          <a:noFill/>
        </p:spPr>
        <p:txBody>
          <a:bodyPr>
            <a:noAutofit/>
          </a:bodyPr>
          <a:lstStyle/>
          <a:p>
            <a:r>
              <a:rPr lang="en-US" sz="1800" dirty="0"/>
              <a:t>Conceptual Program</a:t>
            </a:r>
          </a:p>
        </p:txBody>
      </p:sp>
      <p:sp>
        <p:nvSpPr>
          <p:cNvPr id="4" name="TextBox 3">
            <a:extLst>
              <a:ext uri="{FF2B5EF4-FFF2-40B4-BE49-F238E27FC236}">
                <a16:creationId xmlns:a16="http://schemas.microsoft.com/office/drawing/2014/main" id="{6B3ECC00-CF6F-4AE1-AE5D-E6FF5D25FF25}"/>
              </a:ext>
            </a:extLst>
          </p:cNvPr>
          <p:cNvSpPr txBox="1"/>
          <p:nvPr/>
        </p:nvSpPr>
        <p:spPr>
          <a:xfrm>
            <a:off x="0" y="1764082"/>
            <a:ext cx="2571071" cy="2785378"/>
          </a:xfrm>
          <a:prstGeom prst="rect">
            <a:avLst/>
          </a:prstGeom>
          <a:noFill/>
        </p:spPr>
        <p:txBody>
          <a:bodyPr wrap="square" rtlCol="0">
            <a:spAutoFit/>
          </a:bodyPr>
          <a:lstStyle/>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10 Bus Boarding Bays</a:t>
            </a:r>
          </a:p>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2 Out-of-Service Bays</a:t>
            </a:r>
          </a:p>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Drop-Off Loop</a:t>
            </a:r>
          </a:p>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Pass sales booth &amp; comfort station on boarding platform</a:t>
            </a:r>
          </a:p>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5,000 SF Waiting room / meeting space / office</a:t>
            </a:r>
          </a:p>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 add cost range</a:t>
            </a:r>
          </a:p>
          <a:p>
            <a:pPr defTabSz="685800">
              <a:spcAft>
                <a:spcPts val="450"/>
              </a:spcAft>
              <a:buClr>
                <a:srgbClr val="A20C33"/>
              </a:buClr>
              <a:buSzPct val="50000"/>
            </a:pPr>
            <a:endParaRPr lang="en-US" sz="1500" dirty="0">
              <a:solidFill>
                <a:srgbClr val="292929"/>
              </a:solidFill>
              <a:latin typeface="Arial" panose="020B0604020202020204" pitchFamily="34" charset="0"/>
              <a:cs typeface="Arial" panose="020B0604020202020204" pitchFamily="34" charset="0"/>
            </a:endParaRPr>
          </a:p>
        </p:txBody>
      </p:sp>
      <p:pic>
        <p:nvPicPr>
          <p:cNvPr id="5" name="Picture 4" descr="Map&#10;&#10;Description automatically generated">
            <a:extLst>
              <a:ext uri="{FF2B5EF4-FFF2-40B4-BE49-F238E27FC236}">
                <a16:creationId xmlns:a16="http://schemas.microsoft.com/office/drawing/2014/main" id="{8B749AA2-4733-417F-BFBB-6C9925006AA2}"/>
              </a:ext>
            </a:extLst>
          </p:cNvPr>
          <p:cNvPicPr>
            <a:picLocks noChangeAspect="1"/>
          </p:cNvPicPr>
          <p:nvPr/>
        </p:nvPicPr>
        <p:blipFill rotWithShape="1">
          <a:blip r:embed="rId2">
            <a:extLst>
              <a:ext uri="{28A0092B-C50C-407E-A947-70E740481C1C}">
                <a14:useLocalDpi xmlns:a14="http://schemas.microsoft.com/office/drawing/2010/main" val="0"/>
              </a:ext>
            </a:extLst>
          </a:blip>
          <a:srcRect t="3555" r="1715"/>
          <a:stretch/>
        </p:blipFill>
        <p:spPr>
          <a:xfrm>
            <a:off x="2627047" y="855496"/>
            <a:ext cx="5898886" cy="5145255"/>
          </a:xfrm>
          <a:prstGeom prst="rect">
            <a:avLst/>
          </a:prstGeom>
        </p:spPr>
      </p:pic>
    </p:spTree>
    <p:extLst>
      <p:ext uri="{BB962C8B-B14F-4D97-AF65-F5344CB8AC3E}">
        <p14:creationId xmlns:p14="http://schemas.microsoft.com/office/powerpoint/2010/main" val="6157819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7DDB-B336-48FE-9AEA-BD2B01A85E88}"/>
              </a:ext>
            </a:extLst>
          </p:cNvPr>
          <p:cNvSpPr>
            <a:spLocks noGrp="1"/>
          </p:cNvSpPr>
          <p:nvPr>
            <p:ph type="title"/>
          </p:nvPr>
        </p:nvSpPr>
        <p:spPr>
          <a:xfrm>
            <a:off x="491490" y="2449243"/>
            <a:ext cx="7886700" cy="994172"/>
          </a:xfrm>
        </p:spPr>
        <p:txBody>
          <a:bodyPr/>
          <a:lstStyle/>
          <a:p>
            <a:r>
              <a:rPr lang="en-US" dirty="0"/>
              <a:t>Implementation Approach</a:t>
            </a:r>
          </a:p>
        </p:txBody>
      </p:sp>
      <p:pic>
        <p:nvPicPr>
          <p:cNvPr id="5" name="Picture 4">
            <a:extLst>
              <a:ext uri="{FF2B5EF4-FFF2-40B4-BE49-F238E27FC236}">
                <a16:creationId xmlns:a16="http://schemas.microsoft.com/office/drawing/2014/main" id="{C0D780B8-7E3C-455D-B3EC-24BE7F31DB7D}"/>
              </a:ext>
            </a:extLst>
          </p:cNvPr>
          <p:cNvPicPr/>
          <p:nvPr/>
        </p:nvPicPr>
        <p:blipFill rotWithShape="1">
          <a:blip r:embed="rId3" cstate="print">
            <a:extLst>
              <a:ext uri="{28A0092B-C50C-407E-A947-70E740481C1C}">
                <a14:useLocalDpi xmlns:a14="http://schemas.microsoft.com/office/drawing/2010/main" val="0"/>
              </a:ext>
            </a:extLst>
          </a:blip>
          <a:srcRect r="26555" b="-2"/>
          <a:stretch/>
        </p:blipFill>
        <p:spPr bwMode="auto">
          <a:xfrm>
            <a:off x="5767372" y="857258"/>
            <a:ext cx="3376630" cy="2586157"/>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p:spPr>
      </p:pic>
      <p:pic>
        <p:nvPicPr>
          <p:cNvPr id="6" name="Picture 5">
            <a:extLst>
              <a:ext uri="{FF2B5EF4-FFF2-40B4-BE49-F238E27FC236}">
                <a16:creationId xmlns:a16="http://schemas.microsoft.com/office/drawing/2014/main" id="{4CE5B316-ADD0-41B8-ACAA-C4A7F8B0C6A0}"/>
              </a:ext>
            </a:extLst>
          </p:cNvPr>
          <p:cNvPicPr>
            <a:picLocks noChangeAspect="1"/>
          </p:cNvPicPr>
          <p:nvPr/>
        </p:nvPicPr>
        <p:blipFill rotWithShape="1">
          <a:blip r:embed="rId4"/>
          <a:srcRect l="18742" r="12508" b="2"/>
          <a:stretch/>
        </p:blipFill>
        <p:spPr>
          <a:xfrm>
            <a:off x="6576621" y="3918856"/>
            <a:ext cx="2567381" cy="2081894"/>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30029209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994172"/>
          </a:xfrm>
        </p:spPr>
        <p:txBody>
          <a:bodyPr/>
          <a:lstStyle/>
          <a:p>
            <a:r>
              <a:rPr lang="en-US" dirty="0"/>
              <a:t>Implementation Approach</a:t>
            </a:r>
          </a:p>
        </p:txBody>
      </p:sp>
      <p:sp>
        <p:nvSpPr>
          <p:cNvPr id="5" name="TextBox 4">
            <a:extLst>
              <a:ext uri="{FF2B5EF4-FFF2-40B4-BE49-F238E27FC236}">
                <a16:creationId xmlns:a16="http://schemas.microsoft.com/office/drawing/2014/main" id="{72BE31A2-547C-4D56-8A1A-BACBC59A5311}"/>
              </a:ext>
            </a:extLst>
          </p:cNvPr>
          <p:cNvSpPr txBox="1"/>
          <p:nvPr/>
        </p:nvSpPr>
        <p:spPr>
          <a:xfrm>
            <a:off x="802131" y="2046168"/>
            <a:ext cx="7539739" cy="1143903"/>
          </a:xfrm>
          <a:prstGeom prst="rect">
            <a:avLst/>
          </a:prstGeom>
          <a:noFill/>
        </p:spPr>
        <p:txBody>
          <a:bodyPr wrap="square" rtlCol="0">
            <a:spAutoFit/>
          </a:bodyPr>
          <a:lstStyle/>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Begin design and implementation of transit center</a:t>
            </a:r>
          </a:p>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Fund design and land acquisition on FY22 County Transit Plan annual workplans</a:t>
            </a:r>
          </a:p>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Continue to evaluate potential relocation of GoTriangle admin space to the new regional transit center location</a:t>
            </a:r>
          </a:p>
        </p:txBody>
      </p:sp>
      <p:pic>
        <p:nvPicPr>
          <p:cNvPr id="21" name="Picture 20" descr="Map&#10;&#10;Description automatically generated">
            <a:extLst>
              <a:ext uri="{FF2B5EF4-FFF2-40B4-BE49-F238E27FC236}">
                <a16:creationId xmlns:a16="http://schemas.microsoft.com/office/drawing/2014/main" id="{FC9D6800-1681-48E4-8F8D-D90ABAF3DF78}"/>
              </a:ext>
            </a:extLst>
          </p:cNvPr>
          <p:cNvPicPr>
            <a:picLocks noChangeAspect="1"/>
          </p:cNvPicPr>
          <p:nvPr/>
        </p:nvPicPr>
        <p:blipFill rotWithShape="1">
          <a:blip r:embed="rId3">
            <a:extLst>
              <a:ext uri="{28A0092B-C50C-407E-A947-70E740481C1C}">
                <a14:useLocalDpi xmlns:a14="http://schemas.microsoft.com/office/drawing/2010/main" val="0"/>
              </a:ext>
            </a:extLst>
          </a:blip>
          <a:srcRect l="1649" t="17838" r="32398" b="39855"/>
          <a:stretch/>
        </p:blipFill>
        <p:spPr>
          <a:xfrm>
            <a:off x="1901962" y="3241250"/>
            <a:ext cx="4699641" cy="2679699"/>
          </a:xfrm>
          <a:prstGeom prst="rect">
            <a:avLst/>
          </a:prstGeom>
        </p:spPr>
      </p:pic>
      <p:sp>
        <p:nvSpPr>
          <p:cNvPr id="23" name="Freeform: Shape 22">
            <a:extLst>
              <a:ext uri="{FF2B5EF4-FFF2-40B4-BE49-F238E27FC236}">
                <a16:creationId xmlns:a16="http://schemas.microsoft.com/office/drawing/2014/main" id="{894493F6-FB51-452E-AB7C-3162AA3A62D4}"/>
              </a:ext>
            </a:extLst>
          </p:cNvPr>
          <p:cNvSpPr/>
          <p:nvPr/>
        </p:nvSpPr>
        <p:spPr>
          <a:xfrm>
            <a:off x="3285785" y="3749448"/>
            <a:ext cx="1233488" cy="866775"/>
          </a:xfrm>
          <a:custGeom>
            <a:avLst/>
            <a:gdLst>
              <a:gd name="connsiteX0" fmla="*/ 1314450 w 1644650"/>
              <a:gd name="connsiteY0" fmla="*/ 1155700 h 1155700"/>
              <a:gd name="connsiteX1" fmla="*/ 1644650 w 1644650"/>
              <a:gd name="connsiteY1" fmla="*/ 292100 h 1155700"/>
              <a:gd name="connsiteX2" fmla="*/ 869950 w 1644650"/>
              <a:gd name="connsiteY2" fmla="*/ 0 h 1155700"/>
              <a:gd name="connsiteX3" fmla="*/ 0 w 1644650"/>
              <a:gd name="connsiteY3" fmla="*/ 701675 h 1155700"/>
              <a:gd name="connsiteX4" fmla="*/ 1314450 w 1644650"/>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50" h="1155700">
                <a:moveTo>
                  <a:pt x="1314450" y="1155700"/>
                </a:moveTo>
                <a:lnTo>
                  <a:pt x="1644650" y="292100"/>
                </a:lnTo>
                <a:lnTo>
                  <a:pt x="869950" y="0"/>
                </a:lnTo>
                <a:lnTo>
                  <a:pt x="0" y="701675"/>
                </a:lnTo>
                <a:lnTo>
                  <a:pt x="1314450" y="1155700"/>
                </a:lnTo>
                <a:close/>
              </a:path>
            </a:pathLst>
          </a:custGeom>
          <a:solidFill>
            <a:srgbClr val="FFFF00">
              <a:alpha val="6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6" name="TextBox 25">
            <a:extLst>
              <a:ext uri="{FF2B5EF4-FFF2-40B4-BE49-F238E27FC236}">
                <a16:creationId xmlns:a16="http://schemas.microsoft.com/office/drawing/2014/main" id="{B159A620-1BEF-4D85-8E63-6F1D5628875A}"/>
              </a:ext>
            </a:extLst>
          </p:cNvPr>
          <p:cNvSpPr txBox="1"/>
          <p:nvPr/>
        </p:nvSpPr>
        <p:spPr>
          <a:xfrm>
            <a:off x="3518553" y="4009711"/>
            <a:ext cx="935831" cy="369332"/>
          </a:xfrm>
          <a:prstGeom prst="rect">
            <a:avLst/>
          </a:prstGeom>
          <a:noFill/>
        </p:spPr>
        <p:txBody>
          <a:bodyPr wrap="square" rtlCol="0">
            <a:spAutoFit/>
          </a:bodyPr>
          <a:lstStyle/>
          <a:p>
            <a:pPr algn="ctr" defTabSz="685800"/>
            <a:r>
              <a:rPr lang="en-US" sz="600" dirty="0">
                <a:solidFill>
                  <a:srgbClr val="292929"/>
                </a:solidFill>
                <a:latin typeface="Calibri" panose="020F0502020204030204"/>
              </a:rPr>
              <a:t>Potential</a:t>
            </a:r>
          </a:p>
          <a:p>
            <a:pPr algn="ctr" defTabSz="685800"/>
            <a:r>
              <a:rPr lang="en-US" sz="600" dirty="0">
                <a:solidFill>
                  <a:srgbClr val="292929"/>
                </a:solidFill>
                <a:latin typeface="Calibri" panose="020F0502020204030204"/>
              </a:rPr>
              <a:t>GoTriangle Admin Building Space</a:t>
            </a:r>
          </a:p>
        </p:txBody>
      </p:sp>
    </p:spTree>
    <p:extLst>
      <p:ext uri="{BB962C8B-B14F-4D97-AF65-F5344CB8AC3E}">
        <p14:creationId xmlns:p14="http://schemas.microsoft.com/office/powerpoint/2010/main" val="30838931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00B5-7EC8-4BFC-86EE-BDC1FC03C8C3}"/>
              </a:ext>
            </a:extLst>
          </p:cNvPr>
          <p:cNvSpPr>
            <a:spLocks noGrp="1"/>
          </p:cNvSpPr>
          <p:nvPr>
            <p:ph type="title"/>
          </p:nvPr>
        </p:nvSpPr>
        <p:spPr/>
        <p:txBody>
          <a:bodyPr/>
          <a:lstStyle/>
          <a:p>
            <a:r>
              <a:rPr lang="en-US" dirty="0"/>
              <a:t>Next Steps</a:t>
            </a:r>
          </a:p>
        </p:txBody>
      </p:sp>
      <p:pic>
        <p:nvPicPr>
          <p:cNvPr id="9" name="Picture 8" descr="Diagram&#10;&#10;Description automatically generated">
            <a:extLst>
              <a:ext uri="{FF2B5EF4-FFF2-40B4-BE49-F238E27FC236}">
                <a16:creationId xmlns:a16="http://schemas.microsoft.com/office/drawing/2014/main" id="{28BB93C9-8339-4994-9BAF-C177C7660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5266"/>
            <a:ext cx="9144000" cy="3512457"/>
          </a:xfrm>
          <a:prstGeom prst="rect">
            <a:avLst/>
          </a:prstGeom>
        </p:spPr>
      </p:pic>
    </p:spTree>
    <p:extLst>
      <p:ext uri="{BB962C8B-B14F-4D97-AF65-F5344CB8AC3E}">
        <p14:creationId xmlns:p14="http://schemas.microsoft.com/office/powerpoint/2010/main" val="4050404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FB22-1419-4AFA-89F1-F8D7DADFAA23}"/>
              </a:ext>
            </a:extLst>
          </p:cNvPr>
          <p:cNvSpPr>
            <a:spLocks noGrp="1"/>
          </p:cNvSpPr>
          <p:nvPr>
            <p:ph type="ctrTitle"/>
          </p:nvPr>
        </p:nvSpPr>
        <p:spPr/>
        <p:txBody>
          <a:bodyPr>
            <a:normAutofit/>
          </a:bodyPr>
          <a:lstStyle/>
          <a:p>
            <a:pPr algn="ctr"/>
            <a:r>
              <a:rPr lang="en-US" sz="4950" dirty="0"/>
              <a:t>Thank you!</a:t>
            </a:r>
          </a:p>
        </p:txBody>
      </p:sp>
    </p:spTree>
    <p:extLst>
      <p:ext uri="{BB962C8B-B14F-4D97-AF65-F5344CB8AC3E}">
        <p14:creationId xmlns:p14="http://schemas.microsoft.com/office/powerpoint/2010/main" val="29445483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453395" y="168488"/>
            <a:ext cx="8233079" cy="2731730"/>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endParaRPr lang="en-US" sz="4000" dirty="0">
              <a:solidFill>
                <a:srgbClr val="132880"/>
              </a:solidFill>
              <a:latin typeface="+mn-lt"/>
            </a:endParaRPr>
          </a:p>
        </p:txBody>
      </p:sp>
      <p:sp>
        <p:nvSpPr>
          <p:cNvPr id="8" name="Content Placeholder 5">
            <a:extLst>
              <a:ext uri="{FF2B5EF4-FFF2-40B4-BE49-F238E27FC236}">
                <a16:creationId xmlns:a16="http://schemas.microsoft.com/office/drawing/2014/main" id="{A9D3FCF5-9655-4940-9B43-20C679010E10}"/>
              </a:ext>
            </a:extLst>
          </p:cNvPr>
          <p:cNvSpPr txBox="1">
            <a:spLocks/>
          </p:cNvSpPr>
          <p:nvPr/>
        </p:nvSpPr>
        <p:spPr>
          <a:xfrm>
            <a:off x="453395" y="2142836"/>
            <a:ext cx="8129868" cy="3540788"/>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endParaRPr lang="en-US" sz="2400" b="0" u="sng" dirty="0">
              <a:solidFill>
                <a:srgbClr val="132880"/>
              </a:solidFill>
            </a:endParaRPr>
          </a:p>
          <a:p>
            <a:pPr lvl="0" algn="ctr">
              <a:defRPr/>
            </a:pPr>
            <a:endParaRPr lang="en-US" sz="2400" b="0" u="sng" dirty="0">
              <a:solidFill>
                <a:srgbClr val="132880"/>
              </a:solidFill>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1600" b="0" dirty="0">
              <a:solidFill>
                <a:srgbClr val="132880"/>
              </a:solidFill>
              <a:latin typeface="Lato" panose="020F0502020204030203" pitchFamily="34" charset="0"/>
            </a:endParaRPr>
          </a:p>
        </p:txBody>
      </p:sp>
      <p:sp>
        <p:nvSpPr>
          <p:cNvPr id="3" name="Rectangle 2">
            <a:extLst>
              <a:ext uri="{FF2B5EF4-FFF2-40B4-BE49-F238E27FC236}">
                <a16:creationId xmlns:a16="http://schemas.microsoft.com/office/drawing/2014/main" id="{B0EE33C0-C1A2-4215-956F-6A34B56AD761}"/>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4" name="Rectangle 3">
            <a:extLst>
              <a:ext uri="{FF2B5EF4-FFF2-40B4-BE49-F238E27FC236}">
                <a16:creationId xmlns:a16="http://schemas.microsoft.com/office/drawing/2014/main" id="{E90F2FF5-F602-4425-9F22-E8C6B61B18FF}"/>
              </a:ext>
            </a:extLst>
          </p:cNvPr>
          <p:cNvSpPr/>
          <p:nvPr/>
        </p:nvSpPr>
        <p:spPr>
          <a:xfrm>
            <a:off x="4453217" y="3244334"/>
            <a:ext cx="237566" cy="369332"/>
          </a:xfrm>
          <a:prstGeom prst="rect">
            <a:avLst/>
          </a:prstGeom>
        </p:spPr>
        <p:txBody>
          <a:bodyPr wrap="none">
            <a:spAutoFit/>
          </a:bodyPr>
          <a:lstStyle/>
          <a:p>
            <a:r>
              <a:rPr lang="en-US" dirty="0"/>
              <a:t> </a:t>
            </a:r>
          </a:p>
        </p:txBody>
      </p:sp>
      <p:sp>
        <p:nvSpPr>
          <p:cNvPr id="9" name="Rectangle 8">
            <a:extLst>
              <a:ext uri="{FF2B5EF4-FFF2-40B4-BE49-F238E27FC236}">
                <a16:creationId xmlns:a16="http://schemas.microsoft.com/office/drawing/2014/main" id="{DC3C48E1-D86E-4AD2-9074-6691FE0A5A42}"/>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1" name="Rectangle 10">
            <a:extLst>
              <a:ext uri="{FF2B5EF4-FFF2-40B4-BE49-F238E27FC236}">
                <a16:creationId xmlns:a16="http://schemas.microsoft.com/office/drawing/2014/main" id="{0AAF8032-8E8C-4D53-BC74-90E8A3466D38}"/>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2" name="Rectangle 11">
            <a:extLst>
              <a:ext uri="{FF2B5EF4-FFF2-40B4-BE49-F238E27FC236}">
                <a16:creationId xmlns:a16="http://schemas.microsoft.com/office/drawing/2014/main" id="{DFD670C1-5CA0-4021-90A2-8F74005FE487}"/>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5" name="Rectangle 14">
            <a:extLst>
              <a:ext uri="{FF2B5EF4-FFF2-40B4-BE49-F238E27FC236}">
                <a16:creationId xmlns:a16="http://schemas.microsoft.com/office/drawing/2014/main" id="{C4872BDF-FE5A-4103-824F-BEB1989FE233}"/>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3" name="Title 1">
            <a:extLst>
              <a:ext uri="{FF2B5EF4-FFF2-40B4-BE49-F238E27FC236}">
                <a16:creationId xmlns:a16="http://schemas.microsoft.com/office/drawing/2014/main" id="{0F180437-6349-4313-9762-B62543090213}"/>
              </a:ext>
            </a:extLst>
          </p:cNvPr>
          <p:cNvSpPr txBox="1">
            <a:spLocks/>
          </p:cNvSpPr>
          <p:nvPr/>
        </p:nvSpPr>
        <p:spPr>
          <a:xfrm>
            <a:off x="500882" y="365126"/>
            <a:ext cx="801446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a:solidFill>
                  <a:srgbClr val="132880"/>
                </a:solidFill>
              </a:rPr>
              <a:t>XI. GoTriangle Regional Transit Center (RTC) Feasibility Study Progress Update</a:t>
            </a:r>
          </a:p>
          <a:p>
            <a:pPr algn="ctr"/>
            <a:br>
              <a:rPr lang="en-US" dirty="0">
                <a:solidFill>
                  <a:srgbClr val="132880"/>
                </a:solidFill>
              </a:rPr>
            </a:br>
            <a:endParaRPr lang="en-US" dirty="0"/>
          </a:p>
        </p:txBody>
      </p:sp>
      <p:sp>
        <p:nvSpPr>
          <p:cNvPr id="14" name="Content Placeholder 5">
            <a:extLst>
              <a:ext uri="{FF2B5EF4-FFF2-40B4-BE49-F238E27FC236}">
                <a16:creationId xmlns:a16="http://schemas.microsoft.com/office/drawing/2014/main" id="{EB1133B1-9EE3-400D-9FCA-C6DBA6E9CEAF}"/>
              </a:ext>
            </a:extLst>
          </p:cNvPr>
          <p:cNvSpPr txBox="1">
            <a:spLocks/>
          </p:cNvSpPr>
          <p:nvPr/>
        </p:nvSpPr>
        <p:spPr>
          <a:xfrm>
            <a:off x="500882" y="2647859"/>
            <a:ext cx="8129868" cy="1217559"/>
          </a:xfrm>
          <a:prstGeom prst="rect">
            <a:avLst/>
          </a:prstGeom>
          <a:solidFill>
            <a:schemeClr val="bg2"/>
          </a:solidFill>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ctr" defTabSz="457200" rtl="0" eaLnBrk="1" fontAlgn="auto" latinLnBrk="0" hangingPunct="1">
              <a:lnSpc>
                <a:spcPct val="100000"/>
              </a:lnSpc>
              <a:spcBef>
                <a:spcPct val="20000"/>
              </a:spcBef>
              <a:spcAft>
                <a:spcPts val="0"/>
              </a:spcAft>
              <a:buClrTx/>
              <a:buSzTx/>
              <a:tabLst/>
              <a:defRPr/>
            </a:pPr>
            <a:r>
              <a:rPr lang="en-US" sz="2800" u="sng" dirty="0">
                <a:solidFill>
                  <a:srgbClr val="132880"/>
                </a:solidFill>
                <a:latin typeface="Lato" panose="020F0502020204030203" pitchFamily="34" charset="0"/>
              </a:rPr>
              <a:t>Requested Action</a:t>
            </a:r>
            <a:r>
              <a:rPr lang="en-US" sz="2800" dirty="0">
                <a:solidFill>
                  <a:srgbClr val="132880"/>
                </a:solidFill>
                <a:latin typeface="Lato" panose="020F0502020204030203" pitchFamily="34" charset="0"/>
              </a:rPr>
              <a:t>: </a:t>
            </a:r>
          </a:p>
          <a:p>
            <a:pPr algn="ctr">
              <a:defRPr/>
            </a:pPr>
            <a:r>
              <a:rPr lang="en-US" sz="2800" b="0" dirty="0">
                <a:solidFill>
                  <a:srgbClr val="132880"/>
                </a:solidFill>
                <a:latin typeface="Lato" panose="020F0502020204030203" pitchFamily="34" charset="0"/>
              </a:rPr>
              <a:t>Receive as Information</a:t>
            </a:r>
          </a:p>
          <a:p>
            <a:pPr algn="ctr">
              <a:defRPr/>
            </a:pPr>
            <a:endParaRPr lang="en-US" sz="3600" b="0" dirty="0">
              <a:solidFill>
                <a:srgbClr val="132880"/>
              </a:solidFill>
              <a:latin typeface="Lato" panose="020F0502020204030203" pitchFamily="34" charset="0"/>
            </a:endParaRPr>
          </a:p>
          <a:p>
            <a:pPr marR="0" lvl="0" algn="ctr" defTabSz="457200" rtl="0" eaLnBrk="1" fontAlgn="auto" latinLnBrk="0" hangingPunct="1">
              <a:lnSpc>
                <a:spcPct val="100000"/>
              </a:lnSpc>
              <a:spcBef>
                <a:spcPct val="20000"/>
              </a:spcBef>
              <a:spcAft>
                <a:spcPts val="0"/>
              </a:spcAft>
              <a:buClrTx/>
              <a:buSzTx/>
              <a:tabLst/>
              <a:defRPr/>
            </a:pPr>
            <a:endParaRPr lang="en-US" sz="3100" b="0" dirty="0">
              <a:solidFill>
                <a:srgbClr val="132880"/>
              </a:solidFill>
              <a:latin typeface="Lato" panose="020F0502020204030203" pitchFamily="34" charset="0"/>
            </a:endParaRPr>
          </a:p>
          <a:p>
            <a:pPr marR="0" lvl="0" algn="ctr" defTabSz="457200" rtl="0" eaLnBrk="1" fontAlgn="auto" latinLnBrk="0" hangingPunct="1">
              <a:lnSpc>
                <a:spcPct val="100000"/>
              </a:lnSpc>
              <a:spcBef>
                <a:spcPct val="20000"/>
              </a:spcBef>
              <a:spcAft>
                <a:spcPts val="0"/>
              </a:spcAft>
              <a:buClrTx/>
              <a:buSzTx/>
              <a:tabLst/>
              <a:defRPr/>
            </a:pPr>
            <a:endParaRPr lang="en-US" sz="3100" b="0" dirty="0">
              <a:solidFill>
                <a:srgbClr val="132880"/>
              </a:solidFill>
              <a:latin typeface="Lato" panose="020F0502020204030203" pitchFamily="34" charset="0"/>
            </a:endParaRPr>
          </a:p>
        </p:txBody>
      </p:sp>
    </p:spTree>
    <p:extLst>
      <p:ext uri="{BB962C8B-B14F-4D97-AF65-F5344CB8AC3E}">
        <p14:creationId xmlns:p14="http://schemas.microsoft.com/office/powerpoint/2010/main" val="943244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61633" y="247736"/>
            <a:ext cx="8233079" cy="644056"/>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R="0" lvl="0" algn="ctr" defTabSz="457200" rtl="0" eaLnBrk="1" fontAlgn="auto" latinLnBrk="0" hangingPunct="1">
              <a:lnSpc>
                <a:spcPct val="100000"/>
              </a:lnSpc>
              <a:spcBef>
                <a:spcPct val="0"/>
              </a:spcBef>
              <a:spcAft>
                <a:spcPts val="0"/>
              </a:spcAft>
              <a:buClrTx/>
              <a:buSzTx/>
              <a:tabLst/>
              <a:defRPr/>
            </a:pPr>
            <a:r>
              <a:rPr lang="en-US" sz="4000" dirty="0">
                <a:solidFill>
                  <a:srgbClr val="132880"/>
                </a:solidFill>
                <a:latin typeface="Calibri"/>
              </a:rPr>
              <a:t>XII. Subcommittee Chair Reports</a:t>
            </a:r>
          </a:p>
          <a:p>
            <a:pPr lvl="0">
              <a:defRPr/>
            </a:pPr>
            <a:r>
              <a:rPr lang="en-US" sz="2600" dirty="0">
                <a:solidFill>
                  <a:srgbClr val="92D050"/>
                </a:solidFill>
                <a:latin typeface="Lato" panose="020F0502020204030203" pitchFamily="34" charset="0"/>
              </a:rPr>
              <a:t>Attachment I</a:t>
            </a:r>
            <a:endParaRPr kumimoji="0" lang="en-US" sz="2600" i="0" u="none" strike="noStrike" kern="1200" cap="none" spc="0" normalizeH="0" baseline="0" noProof="0" dirty="0">
              <a:ln>
                <a:noFill/>
              </a:ln>
              <a:solidFill>
                <a:srgbClr val="132880"/>
              </a:solidFill>
              <a:effectLst/>
              <a:uLnTx/>
              <a:uFillTx/>
              <a:latin typeface="Calibri"/>
              <a:ea typeface="+mj-ea"/>
              <a:cs typeface="+mj-cs"/>
            </a:endParaRPr>
          </a:p>
        </p:txBody>
      </p:sp>
      <p:sp>
        <p:nvSpPr>
          <p:cNvPr id="5" name="Content Placeholder 5"/>
          <p:cNvSpPr txBox="1">
            <a:spLocks/>
          </p:cNvSpPr>
          <p:nvPr/>
        </p:nvSpPr>
        <p:spPr>
          <a:xfrm>
            <a:off x="1349268" y="1937982"/>
            <a:ext cx="6832565" cy="2825087"/>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57250" marR="0" lvl="0" indent="-857250"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600" b="0" dirty="0">
                <a:solidFill>
                  <a:srgbClr val="132880"/>
                </a:solidFill>
                <a:latin typeface="Lato" panose="020F0502020204030203" pitchFamily="34" charset="0"/>
              </a:rPr>
              <a:t>Budget &amp; Finance</a:t>
            </a:r>
          </a:p>
          <a:p>
            <a:pPr marL="857250" indent="-857250">
              <a:buFont typeface="Arial" panose="020B0604020202020204" pitchFamily="34" charset="0"/>
              <a:buChar char="•"/>
              <a:defRPr/>
            </a:pPr>
            <a:r>
              <a:rPr lang="en-US" sz="3600" b="0" dirty="0">
                <a:solidFill>
                  <a:srgbClr val="132880"/>
                </a:solidFill>
                <a:latin typeface="Lato" panose="020F0502020204030203" pitchFamily="34" charset="0"/>
              </a:rPr>
              <a:t>Planning &amp; Prioritization</a:t>
            </a:r>
          </a:p>
          <a:p>
            <a:pPr marL="857250" indent="-857250">
              <a:buFont typeface="Arial" panose="020B0604020202020204" pitchFamily="34" charset="0"/>
              <a:buChar char="•"/>
              <a:defRPr/>
            </a:pPr>
            <a:r>
              <a:rPr lang="en-US" sz="3600" b="0" dirty="0">
                <a:solidFill>
                  <a:srgbClr val="132880"/>
                </a:solidFill>
                <a:latin typeface="Lato" panose="020F0502020204030203" pitchFamily="34" charset="0"/>
              </a:rPr>
              <a:t>Public Engagement &amp; Communications</a:t>
            </a:r>
          </a:p>
          <a:p>
            <a:pPr algn="ctr">
              <a:defRPr/>
            </a:pPr>
            <a:endParaRPr lang="en-US" sz="9600" b="0" dirty="0">
              <a:solidFill>
                <a:srgbClr val="132880"/>
              </a:solidFill>
              <a:latin typeface="Lato" panose="020F0502020204030203" pitchFamily="34" charset="0"/>
            </a:endParaRPr>
          </a:p>
          <a:p>
            <a:pPr marR="0" lvl="0" algn="ctr" defTabSz="457200" rtl="0" eaLnBrk="1" fontAlgn="auto" latinLnBrk="0" hangingPunct="1">
              <a:lnSpc>
                <a:spcPct val="100000"/>
              </a:lnSpc>
              <a:spcBef>
                <a:spcPct val="20000"/>
              </a:spcBef>
              <a:spcAft>
                <a:spcPts val="0"/>
              </a:spcAft>
              <a:buClrTx/>
              <a:buSzTx/>
              <a:tabLst/>
              <a:defRPr/>
            </a:pPr>
            <a:endParaRPr lang="en-US" sz="9600" b="0" dirty="0">
              <a:solidFill>
                <a:srgbClr val="132880"/>
              </a:solidFill>
              <a:latin typeface="Lato" panose="020F0502020204030203" pitchFamily="34" charset="0"/>
            </a:endParaRPr>
          </a:p>
        </p:txBody>
      </p:sp>
      <p:pic>
        <p:nvPicPr>
          <p:cNvPr id="6" name="Picture 5">
            <a:extLst>
              <a:ext uri="{FF2B5EF4-FFF2-40B4-BE49-F238E27FC236}">
                <a16:creationId xmlns:a16="http://schemas.microsoft.com/office/drawing/2014/main" id="{37277243-016A-415A-AA43-C4F1804CDFA3}"/>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29355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61633" y="247736"/>
            <a:ext cx="8233079" cy="644056"/>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dirty="0">
                <a:solidFill>
                  <a:srgbClr val="132880"/>
                </a:solidFill>
                <a:latin typeface="Calibri"/>
              </a:rPr>
              <a:t>XIII.  Other Business</a:t>
            </a:r>
            <a:endParaRPr kumimoji="0" lang="en-US" sz="4000" b="0" i="0" u="none" strike="noStrike" kern="1200" cap="none" spc="0" normalizeH="0" baseline="0" noProof="0" dirty="0">
              <a:ln>
                <a:noFill/>
              </a:ln>
              <a:solidFill>
                <a:srgbClr val="132880"/>
              </a:solidFill>
              <a:effectLst/>
              <a:uLnTx/>
              <a:uFillTx/>
              <a:latin typeface="Calibri"/>
              <a:ea typeface="+mj-ea"/>
              <a:cs typeface="+mj-cs"/>
            </a:endParaRPr>
          </a:p>
        </p:txBody>
      </p:sp>
      <p:sp>
        <p:nvSpPr>
          <p:cNvPr id="5" name="Content Placeholder 5"/>
          <p:cNvSpPr txBox="1">
            <a:spLocks/>
          </p:cNvSpPr>
          <p:nvPr/>
        </p:nvSpPr>
        <p:spPr>
          <a:xfrm>
            <a:off x="453395" y="1568824"/>
            <a:ext cx="8129868" cy="4114800"/>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ctr" defTabSz="457200" rtl="0" eaLnBrk="1" fontAlgn="auto" latinLnBrk="0" hangingPunct="1">
              <a:lnSpc>
                <a:spcPct val="100000"/>
              </a:lnSpc>
              <a:spcBef>
                <a:spcPct val="20000"/>
              </a:spcBef>
              <a:spcAft>
                <a:spcPts val="0"/>
              </a:spcAft>
              <a:buClrTx/>
              <a:buSzTx/>
              <a:tabLst/>
              <a:defRPr/>
            </a:pPr>
            <a:endParaRPr lang="en-US" sz="9600" b="0" dirty="0">
              <a:solidFill>
                <a:srgbClr val="132880"/>
              </a:solidFill>
              <a:latin typeface="Lato" panose="020F0502020204030203" pitchFamily="34" charset="0"/>
            </a:endParaRPr>
          </a:p>
          <a:p>
            <a:pPr marR="0" lvl="0" algn="ctr" defTabSz="457200" rtl="0" eaLnBrk="1" fontAlgn="auto" latinLnBrk="0" hangingPunct="1">
              <a:lnSpc>
                <a:spcPct val="100000"/>
              </a:lnSpc>
              <a:spcBef>
                <a:spcPct val="20000"/>
              </a:spcBef>
              <a:spcAft>
                <a:spcPts val="0"/>
              </a:spcAft>
              <a:buClrTx/>
              <a:buSzTx/>
              <a:tabLst/>
              <a:defRPr/>
            </a:pPr>
            <a:endParaRPr lang="en-US" sz="9600" b="0" dirty="0">
              <a:solidFill>
                <a:srgbClr val="132880"/>
              </a:solidFill>
              <a:latin typeface="Lato" panose="020F0502020204030203" pitchFamily="34" charset="0"/>
            </a:endParaRPr>
          </a:p>
          <a:p>
            <a:pPr marR="0" lvl="0" algn="ctr" defTabSz="457200" rtl="0" eaLnBrk="1" fontAlgn="auto" latinLnBrk="0" hangingPunct="1">
              <a:lnSpc>
                <a:spcPct val="100000"/>
              </a:lnSpc>
              <a:spcBef>
                <a:spcPct val="20000"/>
              </a:spcBef>
              <a:spcAft>
                <a:spcPts val="0"/>
              </a:spcAft>
              <a:buClrTx/>
              <a:buSzTx/>
              <a:tabLst/>
              <a:defRPr/>
            </a:pPr>
            <a:endParaRPr lang="en-US" sz="9600" b="0" dirty="0">
              <a:solidFill>
                <a:srgbClr val="132880"/>
              </a:solidFill>
              <a:latin typeface="Lato" panose="020F0502020204030203" pitchFamily="34" charset="0"/>
            </a:endParaRPr>
          </a:p>
        </p:txBody>
      </p:sp>
      <p:pic>
        <p:nvPicPr>
          <p:cNvPr id="6" name="Picture 5">
            <a:extLst>
              <a:ext uri="{FF2B5EF4-FFF2-40B4-BE49-F238E27FC236}">
                <a16:creationId xmlns:a16="http://schemas.microsoft.com/office/drawing/2014/main" id="{CD657744-0247-40F3-91D3-34C88B6C07BA}"/>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7" name="Content Placeholder 5">
            <a:extLst>
              <a:ext uri="{FF2B5EF4-FFF2-40B4-BE49-F238E27FC236}">
                <a16:creationId xmlns:a16="http://schemas.microsoft.com/office/drawing/2014/main" id="{A6A74E84-13E9-4D0E-AD26-025D16A8364F}"/>
              </a:ext>
            </a:extLst>
          </p:cNvPr>
          <p:cNvSpPr txBox="1">
            <a:spLocks/>
          </p:cNvSpPr>
          <p:nvPr/>
        </p:nvSpPr>
        <p:spPr>
          <a:xfrm>
            <a:off x="560738" y="1352610"/>
            <a:ext cx="8022526" cy="4270268"/>
          </a:xfrm>
          <a:prstGeom prst="rect">
            <a:avLst/>
          </a:prstGeom>
        </p:spPr>
        <p:txBody>
          <a:bodyPr>
            <a:normAutofit fontScale="55000" lnSpcReduction="20000"/>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defTabSz="457200" rtl="0" eaLnBrk="1" fontAlgn="auto" latinLnBrk="0" hangingPunct="1">
              <a:lnSpc>
                <a:spcPct val="120000"/>
              </a:lnSpc>
              <a:spcBef>
                <a:spcPct val="20000"/>
              </a:spcBef>
              <a:spcAft>
                <a:spcPts val="0"/>
              </a:spcAft>
              <a:buClrTx/>
              <a:buSzTx/>
              <a:tabLst/>
              <a:defRPr/>
            </a:pPr>
            <a:r>
              <a:rPr lang="en-US" sz="4400" b="0" dirty="0">
                <a:solidFill>
                  <a:srgbClr val="132880"/>
                </a:solidFill>
                <a:latin typeface="Lato" panose="020F0502020204030203" pitchFamily="34" charset="0"/>
              </a:rPr>
              <a:t>The North East Area Study planning staff have launched an engagement opportunity that will remain open through March 10, 2021.</a:t>
            </a:r>
          </a:p>
          <a:p>
            <a:pPr marR="0" lvl="0" defTabSz="457200" rtl="0" eaLnBrk="1" fontAlgn="auto" latinLnBrk="0" hangingPunct="1">
              <a:lnSpc>
                <a:spcPct val="120000"/>
              </a:lnSpc>
              <a:spcBef>
                <a:spcPct val="20000"/>
              </a:spcBef>
              <a:spcAft>
                <a:spcPts val="0"/>
              </a:spcAft>
              <a:buClrTx/>
              <a:buSzTx/>
              <a:tabLst/>
              <a:defRPr/>
            </a:pPr>
            <a:r>
              <a:rPr lang="en-US" sz="4400" b="0" dirty="0">
                <a:solidFill>
                  <a:srgbClr val="132880"/>
                </a:solidFill>
                <a:latin typeface="Lato" panose="020F0502020204030203" pitchFamily="34" charset="0"/>
              </a:rPr>
              <a:t>The community is invited to provide input on future transportation projects and priorities by attending a virtual-open house and completing an online survey at </a:t>
            </a:r>
            <a:r>
              <a:rPr lang="en-US" sz="4400" b="0" dirty="0">
                <a:solidFill>
                  <a:srgbClr val="132880"/>
                </a:solidFill>
                <a:latin typeface="Lato" panose="020F0502020204030203" pitchFamily="34" charset="0"/>
                <a:hlinkClick r:id="rId3"/>
              </a:rPr>
              <a:t>www.NEASupdate.com/Events</a:t>
            </a:r>
            <a:endParaRPr lang="en-US" sz="4400" b="0" dirty="0">
              <a:solidFill>
                <a:srgbClr val="132880"/>
              </a:solidFill>
              <a:latin typeface="Lato" panose="020F0502020204030203" pitchFamily="34" charset="0"/>
            </a:endParaRPr>
          </a:p>
          <a:p>
            <a:pPr marR="0" lvl="0" defTabSz="457200" rtl="0" eaLnBrk="1" fontAlgn="auto" latinLnBrk="0" hangingPunct="1">
              <a:lnSpc>
                <a:spcPct val="100000"/>
              </a:lnSpc>
              <a:spcBef>
                <a:spcPct val="20000"/>
              </a:spcBef>
              <a:spcAft>
                <a:spcPts val="0"/>
              </a:spcAft>
              <a:buClrTx/>
              <a:buSzTx/>
              <a:tabLst/>
              <a:defRPr/>
            </a:pPr>
            <a:endParaRPr lang="en-US" sz="4400" b="0" dirty="0">
              <a:solidFill>
                <a:srgbClr val="132880"/>
              </a:solidFill>
              <a:latin typeface="Lato" panose="020F0502020204030203" pitchFamily="34" charset="0"/>
            </a:endParaRPr>
          </a:p>
          <a:p>
            <a:pPr marR="0" lvl="0" defTabSz="457200" rtl="0" eaLnBrk="1" fontAlgn="auto" latinLnBrk="0" hangingPunct="1">
              <a:lnSpc>
                <a:spcPct val="100000"/>
              </a:lnSpc>
              <a:spcBef>
                <a:spcPct val="20000"/>
              </a:spcBef>
              <a:spcAft>
                <a:spcPts val="0"/>
              </a:spcAft>
              <a:buClrTx/>
              <a:buSzTx/>
              <a:tabLst/>
              <a:defRPr/>
            </a:pPr>
            <a:endParaRPr lang="en-US" sz="4400" b="0" dirty="0">
              <a:solidFill>
                <a:srgbClr val="132880"/>
              </a:solidFill>
              <a:latin typeface="Lato" panose="020F0502020204030203" pitchFamily="34" charset="0"/>
            </a:endParaRPr>
          </a:p>
          <a:p>
            <a:pPr marR="0" lvl="0" defTabSz="457200" rtl="0" eaLnBrk="1" fontAlgn="auto" latinLnBrk="0" hangingPunct="1">
              <a:lnSpc>
                <a:spcPct val="100000"/>
              </a:lnSpc>
              <a:spcBef>
                <a:spcPct val="20000"/>
              </a:spcBef>
              <a:spcAft>
                <a:spcPts val="0"/>
              </a:spcAft>
              <a:buClrTx/>
              <a:buSzTx/>
              <a:tabLst/>
              <a:defRPr/>
            </a:pPr>
            <a:r>
              <a:rPr lang="en-US" sz="4400" b="0" dirty="0">
                <a:solidFill>
                  <a:srgbClr val="132880"/>
                </a:solidFill>
                <a:latin typeface="Lato" panose="020F0502020204030203" pitchFamily="34" charset="0"/>
              </a:rPr>
              <a:t>Other New or Old business items to discuss?</a:t>
            </a:r>
          </a:p>
          <a:p>
            <a:pPr marR="0" lvl="0" defTabSz="457200" rtl="0" eaLnBrk="1" fontAlgn="auto" latinLnBrk="0" hangingPunct="1">
              <a:lnSpc>
                <a:spcPct val="100000"/>
              </a:lnSpc>
              <a:spcBef>
                <a:spcPct val="20000"/>
              </a:spcBef>
              <a:spcAft>
                <a:spcPts val="0"/>
              </a:spcAft>
              <a:buClrTx/>
              <a:buSzTx/>
              <a:tabLst/>
              <a:defRPr/>
            </a:pPr>
            <a:endParaRPr lang="en-US" sz="3200" b="0" dirty="0">
              <a:solidFill>
                <a:srgbClr val="132880"/>
              </a:solidFill>
              <a:latin typeface="Lato" panose="020F0502020204030203" pitchFamily="34" charset="0"/>
            </a:endParaRPr>
          </a:p>
          <a:p>
            <a:pPr marR="0" lvl="0" defTabSz="457200" rtl="0" eaLnBrk="1" fontAlgn="auto" latinLnBrk="0" hangingPunct="1">
              <a:lnSpc>
                <a:spcPct val="100000"/>
              </a:lnSpc>
              <a:spcBef>
                <a:spcPct val="20000"/>
              </a:spcBef>
              <a:spcAft>
                <a:spcPts val="0"/>
              </a:spcAft>
              <a:buClrTx/>
              <a:buSzTx/>
              <a:tabLst/>
              <a:defRPr/>
            </a:pPr>
            <a:endParaRPr lang="en-US" sz="3200" b="0" dirty="0">
              <a:solidFill>
                <a:srgbClr val="132880"/>
              </a:solidFill>
              <a:latin typeface="Lato" panose="020F0502020204030203" pitchFamily="34" charset="0"/>
            </a:endParaRPr>
          </a:p>
          <a:p>
            <a:pPr marR="0" lvl="0" defTabSz="457200" rtl="0" eaLnBrk="1" fontAlgn="auto" latinLnBrk="0" hangingPunct="1">
              <a:lnSpc>
                <a:spcPct val="100000"/>
              </a:lnSpc>
              <a:spcBef>
                <a:spcPct val="20000"/>
              </a:spcBef>
              <a:spcAft>
                <a:spcPts val="0"/>
              </a:spcAft>
              <a:buClrTx/>
              <a:buSzTx/>
              <a:tabLst/>
              <a:defRPr/>
            </a:pPr>
            <a:endParaRPr lang="en-US" sz="3200" b="0" dirty="0">
              <a:solidFill>
                <a:srgbClr val="132880"/>
              </a:solidFill>
              <a:latin typeface="Lato" panose="020F0502020204030203" pitchFamily="34" charset="0"/>
            </a:endParaRPr>
          </a:p>
        </p:txBody>
      </p:sp>
    </p:spTree>
    <p:extLst>
      <p:ext uri="{BB962C8B-B14F-4D97-AF65-F5344CB8AC3E}">
        <p14:creationId xmlns:p14="http://schemas.microsoft.com/office/powerpoint/2010/main" val="1057022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027B44FD-6F73-4F5C-845C-4B65337402A8}"/>
              </a:ext>
            </a:extLst>
          </p:cNvPr>
          <p:cNvPicPr>
            <a:picLocks noChangeAspect="1"/>
          </p:cNvPicPr>
          <p:nvPr/>
        </p:nvPicPr>
        <p:blipFill rotWithShape="1">
          <a:blip r:embed="rId2">
            <a:extLst>
              <a:ext uri="{28A0092B-C50C-407E-A947-70E740481C1C}">
                <a14:useLocalDpi xmlns:a14="http://schemas.microsoft.com/office/drawing/2010/main" val="0"/>
              </a:ext>
            </a:extLst>
          </a:blip>
          <a:srcRect b="35555"/>
          <a:stretch/>
        </p:blipFill>
        <p:spPr>
          <a:xfrm>
            <a:off x="134471" y="605117"/>
            <a:ext cx="8875058" cy="4419600"/>
          </a:xfrm>
          <a:prstGeom prst="rect">
            <a:avLst/>
          </a:prstGeom>
        </p:spPr>
      </p:pic>
      <p:sp>
        <p:nvSpPr>
          <p:cNvPr id="4" name="Oval 3">
            <a:extLst>
              <a:ext uri="{FF2B5EF4-FFF2-40B4-BE49-F238E27FC236}">
                <a16:creationId xmlns:a16="http://schemas.microsoft.com/office/drawing/2014/main" id="{558853BD-2213-409B-AD96-6C0EA6BDA1F0}"/>
              </a:ext>
            </a:extLst>
          </p:cNvPr>
          <p:cNvSpPr/>
          <p:nvPr/>
        </p:nvSpPr>
        <p:spPr>
          <a:xfrm rot="20836579">
            <a:off x="116542" y="175579"/>
            <a:ext cx="1698812" cy="936811"/>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B&amp;F</a:t>
            </a:r>
          </a:p>
        </p:txBody>
      </p:sp>
    </p:spTree>
    <p:extLst>
      <p:ext uri="{BB962C8B-B14F-4D97-AF65-F5344CB8AC3E}">
        <p14:creationId xmlns:p14="http://schemas.microsoft.com/office/powerpoint/2010/main" val="32831318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61633" y="247736"/>
            <a:ext cx="8233079" cy="644056"/>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dirty="0">
                <a:solidFill>
                  <a:srgbClr val="132880"/>
                </a:solidFill>
                <a:latin typeface="Calibri"/>
              </a:rPr>
              <a:t>XIV. Adjourn</a:t>
            </a:r>
            <a:endParaRPr kumimoji="0" lang="en-US" sz="4000" b="0" i="0" u="none" strike="noStrike" kern="1200" cap="none" spc="0" normalizeH="0" baseline="0" noProof="0" dirty="0">
              <a:ln>
                <a:noFill/>
              </a:ln>
              <a:solidFill>
                <a:srgbClr val="132880"/>
              </a:solidFill>
              <a:effectLst/>
              <a:uLnTx/>
              <a:uFillTx/>
              <a:latin typeface="Calibri"/>
              <a:ea typeface="+mj-ea"/>
              <a:cs typeface="+mj-cs"/>
            </a:endParaRPr>
          </a:p>
        </p:txBody>
      </p:sp>
      <p:sp>
        <p:nvSpPr>
          <p:cNvPr id="5" name="Content Placeholder 5"/>
          <p:cNvSpPr txBox="1">
            <a:spLocks/>
          </p:cNvSpPr>
          <p:nvPr/>
        </p:nvSpPr>
        <p:spPr>
          <a:xfrm>
            <a:off x="461633" y="2193472"/>
            <a:ext cx="8129868" cy="3067740"/>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ctr" defTabSz="457200" rtl="0" eaLnBrk="1" fontAlgn="auto" latinLnBrk="0" hangingPunct="1">
              <a:lnSpc>
                <a:spcPct val="100000"/>
              </a:lnSpc>
              <a:spcBef>
                <a:spcPct val="20000"/>
              </a:spcBef>
              <a:spcAft>
                <a:spcPts val="0"/>
              </a:spcAft>
              <a:buClrTx/>
              <a:buSzTx/>
              <a:tabLst/>
              <a:defRPr/>
            </a:pPr>
            <a:r>
              <a:rPr kumimoji="0" lang="en-US" sz="2400" i="0" u="sng" strike="noStrike" kern="1200" cap="none" spc="0" normalizeH="0" baseline="0" noProof="0" dirty="0">
                <a:ln>
                  <a:noFill/>
                </a:ln>
                <a:solidFill>
                  <a:srgbClr val="132880"/>
                </a:solidFill>
                <a:effectLst/>
                <a:uLnTx/>
                <a:uFillTx/>
                <a:latin typeface="Lato" panose="020F0502020204030203" pitchFamily="34" charset="0"/>
                <a:ea typeface="+mn-ea"/>
                <a:cs typeface="+mn-cs"/>
              </a:rPr>
              <a:t>Next TPAC </a:t>
            </a:r>
            <a:r>
              <a:rPr lang="en-US" sz="2400" u="sng" dirty="0">
                <a:solidFill>
                  <a:srgbClr val="132880"/>
                </a:solidFill>
                <a:latin typeface="Lato" panose="020F0502020204030203" pitchFamily="34" charset="0"/>
              </a:rPr>
              <a:t>Meeting:</a:t>
            </a:r>
          </a:p>
          <a:p>
            <a:pPr marR="0" lvl="0" algn="ctr" defTabSz="457200" rtl="0" eaLnBrk="1" fontAlgn="auto" latinLnBrk="0" hangingPunct="1">
              <a:lnSpc>
                <a:spcPct val="100000"/>
              </a:lnSpc>
              <a:spcBef>
                <a:spcPct val="20000"/>
              </a:spcBef>
              <a:spcAft>
                <a:spcPts val="0"/>
              </a:spcAft>
              <a:buClrTx/>
              <a:buSzTx/>
              <a:tabLst/>
              <a:defRPr/>
            </a:pPr>
            <a:r>
              <a:rPr lang="en-US" sz="2400" b="0" dirty="0">
                <a:solidFill>
                  <a:srgbClr val="132880"/>
                </a:solidFill>
                <a:latin typeface="Lato" panose="020F0502020204030203" pitchFamily="34" charset="0"/>
              </a:rPr>
              <a:t>March 10, 2021 @ 9:30am</a:t>
            </a:r>
          </a:p>
          <a:p>
            <a:pPr marR="0" lvl="0" algn="ctr" defTabSz="457200" rtl="0" eaLnBrk="1" fontAlgn="auto" latinLnBrk="0" hangingPunct="1">
              <a:lnSpc>
                <a:spcPct val="100000"/>
              </a:lnSpc>
              <a:spcBef>
                <a:spcPct val="20000"/>
              </a:spcBef>
              <a:spcAft>
                <a:spcPts val="0"/>
              </a:spcAft>
              <a:buClrTx/>
              <a:buSzTx/>
              <a:tabLst/>
              <a:defRPr/>
            </a:pPr>
            <a:endParaRPr lang="en-US" sz="2400" b="0" dirty="0">
              <a:solidFill>
                <a:srgbClr val="132880"/>
              </a:solidFill>
              <a:latin typeface="Lato" panose="020F0502020204030203" pitchFamily="34" charset="0"/>
            </a:endParaRPr>
          </a:p>
          <a:p>
            <a:pPr marR="0" lvl="0" algn="ctr" defTabSz="457200" rtl="0" eaLnBrk="1" fontAlgn="auto" latinLnBrk="0" hangingPunct="1">
              <a:lnSpc>
                <a:spcPct val="100000"/>
              </a:lnSpc>
              <a:spcBef>
                <a:spcPct val="20000"/>
              </a:spcBef>
              <a:spcAft>
                <a:spcPts val="0"/>
              </a:spcAft>
              <a:buClrTx/>
              <a:buSzTx/>
              <a:tabLst/>
              <a:defRPr/>
            </a:pPr>
            <a:endParaRPr lang="en-US" sz="2400" b="0" dirty="0">
              <a:solidFill>
                <a:srgbClr val="132880"/>
              </a:solidFill>
              <a:latin typeface="Lato" panose="020F0502020204030203" pitchFamily="34" charset="0"/>
            </a:endParaRPr>
          </a:p>
          <a:p>
            <a:pPr marR="0" lvl="0" algn="ctr" defTabSz="457200" rtl="0" eaLnBrk="1" fontAlgn="auto" latinLnBrk="0" hangingPunct="1">
              <a:lnSpc>
                <a:spcPct val="100000"/>
              </a:lnSpc>
              <a:spcBef>
                <a:spcPct val="20000"/>
              </a:spcBef>
              <a:spcAft>
                <a:spcPts val="0"/>
              </a:spcAft>
              <a:buClrTx/>
              <a:buSzTx/>
              <a:tabLst/>
              <a:defRPr/>
            </a:pPr>
            <a:r>
              <a:rPr lang="en-US" sz="2400" b="0" dirty="0">
                <a:solidFill>
                  <a:srgbClr val="132880"/>
                </a:solidFill>
                <a:latin typeface="Lato" panose="020F0502020204030203" pitchFamily="34" charset="0"/>
              </a:rPr>
              <a:t>~ Cabinet meeting reminder- Starts in 15 minutes ~</a:t>
            </a:r>
          </a:p>
          <a:p>
            <a:pPr marR="0" lvl="0" algn="ctr" defTabSz="457200" rtl="0" eaLnBrk="1" fontAlgn="auto" latinLnBrk="0" hangingPunct="1">
              <a:lnSpc>
                <a:spcPct val="100000"/>
              </a:lnSpc>
              <a:spcBef>
                <a:spcPct val="20000"/>
              </a:spcBef>
              <a:spcAft>
                <a:spcPts val="0"/>
              </a:spcAft>
              <a:buClrTx/>
              <a:buSzTx/>
              <a:tabLst/>
              <a:defRPr/>
            </a:pPr>
            <a:endParaRPr lang="en-US" sz="5800" b="0" dirty="0">
              <a:solidFill>
                <a:srgbClr val="132880"/>
              </a:solidFill>
              <a:latin typeface="Lato" panose="020F0502020204030203" pitchFamily="34" charset="0"/>
            </a:endParaRPr>
          </a:p>
        </p:txBody>
      </p:sp>
      <p:pic>
        <p:nvPicPr>
          <p:cNvPr id="6" name="Picture 5">
            <a:extLst>
              <a:ext uri="{FF2B5EF4-FFF2-40B4-BE49-F238E27FC236}">
                <a16:creationId xmlns:a16="http://schemas.microsoft.com/office/drawing/2014/main" id="{CD657744-0247-40F3-91D3-34C88B6C07BA}"/>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0035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F48BD63D-3E3A-4B24-A600-6A6490239D79}"/>
              </a:ext>
            </a:extLst>
          </p:cNvPr>
          <p:cNvPicPr>
            <a:picLocks noChangeAspect="1"/>
          </p:cNvPicPr>
          <p:nvPr/>
        </p:nvPicPr>
        <p:blipFill rotWithShape="1">
          <a:blip r:embed="rId2">
            <a:extLst>
              <a:ext uri="{28A0092B-C50C-407E-A947-70E740481C1C}">
                <a14:useLocalDpi xmlns:a14="http://schemas.microsoft.com/office/drawing/2010/main" val="0"/>
              </a:ext>
            </a:extLst>
          </a:blip>
          <a:srcRect t="3726" b="8627"/>
          <a:stretch/>
        </p:blipFill>
        <p:spPr>
          <a:xfrm>
            <a:off x="234708" y="726141"/>
            <a:ext cx="8875058" cy="6010835"/>
          </a:xfrm>
          <a:prstGeom prst="rect">
            <a:avLst/>
          </a:prstGeom>
        </p:spPr>
      </p:pic>
      <p:sp>
        <p:nvSpPr>
          <p:cNvPr id="4" name="Oval 3">
            <a:extLst>
              <a:ext uri="{FF2B5EF4-FFF2-40B4-BE49-F238E27FC236}">
                <a16:creationId xmlns:a16="http://schemas.microsoft.com/office/drawing/2014/main" id="{D936C62F-4B6B-4AD5-B83E-331425726023}"/>
              </a:ext>
            </a:extLst>
          </p:cNvPr>
          <p:cNvSpPr/>
          <p:nvPr/>
        </p:nvSpPr>
        <p:spPr>
          <a:xfrm rot="20836579">
            <a:off x="118620" y="166497"/>
            <a:ext cx="1778194" cy="964534"/>
          </a:xfrm>
          <a:prstGeom prst="ellipse">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PE&amp;C</a:t>
            </a:r>
          </a:p>
        </p:txBody>
      </p:sp>
    </p:spTree>
    <p:extLst>
      <p:ext uri="{BB962C8B-B14F-4D97-AF65-F5344CB8AC3E}">
        <p14:creationId xmlns:p14="http://schemas.microsoft.com/office/powerpoint/2010/main" val="1913952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3">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141514" y="168488"/>
            <a:ext cx="9372599" cy="644056"/>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solidFill>
                  <a:srgbClr val="132880"/>
                </a:solidFill>
                <a:latin typeface="Calibri"/>
              </a:rPr>
              <a:t>V. February-July TPAC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solidFill>
                  <a:srgbClr val="132880"/>
                </a:solidFill>
                <a:latin typeface="Calibri"/>
              </a:rPr>
              <a:t>Subcommittee Work Task Lists</a:t>
            </a:r>
            <a:endParaRPr kumimoji="0" lang="en-US" sz="3600" b="0" i="0" u="none" strike="noStrike" kern="1200" cap="none" spc="0" normalizeH="0" baseline="0" noProof="0" dirty="0">
              <a:ln>
                <a:noFill/>
              </a:ln>
              <a:solidFill>
                <a:srgbClr val="132880"/>
              </a:solidFill>
              <a:effectLst/>
              <a:uLnTx/>
              <a:uFillTx/>
              <a:latin typeface="Calibri"/>
              <a:ea typeface="+mj-ea"/>
              <a:cs typeface="+mj-cs"/>
            </a:endParaRPr>
          </a:p>
        </p:txBody>
      </p:sp>
      <p:sp>
        <p:nvSpPr>
          <p:cNvPr id="6" name="Rectangle 5">
            <a:extLst>
              <a:ext uri="{FF2B5EF4-FFF2-40B4-BE49-F238E27FC236}">
                <a16:creationId xmlns:a16="http://schemas.microsoft.com/office/drawing/2014/main" id="{539F6AA3-04F2-4265-8FF8-94A9220E5C93}"/>
              </a:ext>
            </a:extLst>
          </p:cNvPr>
          <p:cNvSpPr/>
          <p:nvPr/>
        </p:nvSpPr>
        <p:spPr>
          <a:xfrm>
            <a:off x="507066" y="2467347"/>
            <a:ext cx="8129868" cy="1372683"/>
          </a:xfrm>
          <a:prstGeom prst="rect">
            <a:avLst/>
          </a:prstGeom>
          <a:solidFill>
            <a:schemeClr val="bg2"/>
          </a:solidFill>
        </p:spPr>
        <p:txBody>
          <a:bodyPr wrap="square">
            <a:spAutoFit/>
          </a:bodyPr>
          <a:lstStyle/>
          <a:p>
            <a:pPr lvl="0" algn="ctr">
              <a:spcBef>
                <a:spcPct val="20000"/>
              </a:spcBef>
              <a:defRPr/>
            </a:pPr>
            <a:r>
              <a:rPr lang="en-US" sz="2600" b="1" u="sng" dirty="0">
                <a:solidFill>
                  <a:srgbClr val="132880"/>
                </a:solidFill>
                <a:latin typeface="Lato" panose="020F0502020204030203" pitchFamily="34" charset="0"/>
              </a:rPr>
              <a:t>Requested Action</a:t>
            </a:r>
            <a:r>
              <a:rPr lang="en-US" sz="2600" b="1" dirty="0">
                <a:solidFill>
                  <a:srgbClr val="132880"/>
                </a:solidFill>
                <a:latin typeface="Lato" panose="020F0502020204030203" pitchFamily="34" charset="0"/>
              </a:rPr>
              <a:t>: </a:t>
            </a:r>
          </a:p>
          <a:p>
            <a:pPr lvl="0" algn="ctr">
              <a:spcBef>
                <a:spcPct val="20000"/>
              </a:spcBef>
              <a:defRPr/>
            </a:pPr>
            <a:r>
              <a:rPr lang="en-US" sz="2600" dirty="0">
                <a:solidFill>
                  <a:srgbClr val="132880"/>
                </a:solidFill>
                <a:latin typeface="Lato" panose="020F0502020204030203" pitchFamily="34" charset="0"/>
              </a:rPr>
              <a:t>Consider endorsement of the February-July Subcommittee Work Task Lists</a:t>
            </a:r>
          </a:p>
        </p:txBody>
      </p:sp>
    </p:spTree>
    <p:extLst>
      <p:ext uri="{BB962C8B-B14F-4D97-AF65-F5344CB8AC3E}">
        <p14:creationId xmlns:p14="http://schemas.microsoft.com/office/powerpoint/2010/main" val="2075371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130629" y="114058"/>
            <a:ext cx="8795657" cy="2019542"/>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857250" marR="0" lvl="0" indent="-857250" algn="ctr" defTabSz="457200" rtl="0" eaLnBrk="1" fontAlgn="auto" latinLnBrk="0" hangingPunct="1">
              <a:lnSpc>
                <a:spcPct val="100000"/>
              </a:lnSpc>
              <a:spcBef>
                <a:spcPct val="0"/>
              </a:spcBef>
              <a:spcAft>
                <a:spcPts val="0"/>
              </a:spcAft>
              <a:buClrTx/>
              <a:buSzTx/>
              <a:buFontTx/>
              <a:buAutoNum type="romanUcPeriod" startAt="6"/>
              <a:tabLst/>
              <a:defRPr/>
            </a:pPr>
            <a:r>
              <a:rPr lang="en-US" sz="4000" dirty="0">
                <a:solidFill>
                  <a:srgbClr val="132880"/>
                </a:solidFill>
                <a:latin typeface="Calibri"/>
              </a:rPr>
              <a:t>Release of Draft </a:t>
            </a:r>
          </a:p>
          <a:p>
            <a:pPr marR="0" lvl="0" algn="ctr" defTabSz="457200" rtl="0" eaLnBrk="1" fontAlgn="auto" latinLnBrk="0" hangingPunct="1">
              <a:lnSpc>
                <a:spcPct val="100000"/>
              </a:lnSpc>
              <a:spcBef>
                <a:spcPct val="0"/>
              </a:spcBef>
              <a:spcAft>
                <a:spcPts val="0"/>
              </a:spcAft>
              <a:buClrTx/>
              <a:buSzTx/>
              <a:tabLst/>
              <a:defRPr/>
            </a:pPr>
            <a:r>
              <a:rPr lang="en-US" sz="4000" dirty="0">
                <a:solidFill>
                  <a:srgbClr val="132880"/>
                </a:solidFill>
                <a:latin typeface="Calibri"/>
              </a:rPr>
              <a:t>FY2022 Wake Transit Work Plan</a:t>
            </a:r>
          </a:p>
          <a:p>
            <a:pPr>
              <a:defRPr/>
            </a:pPr>
            <a:r>
              <a:rPr lang="en-US" sz="2600" dirty="0">
                <a:solidFill>
                  <a:srgbClr val="92D050"/>
                </a:solidFill>
                <a:latin typeface="Lato" panose="020F0502020204030203" pitchFamily="34" charset="0"/>
              </a:rPr>
              <a:t>Attachment B</a:t>
            </a:r>
          </a:p>
          <a:p>
            <a:pPr marR="0" lvl="0" algn="ctr" defTabSz="457200" rtl="0" eaLnBrk="1" fontAlgn="auto" latinLnBrk="0" hangingPunct="1">
              <a:lnSpc>
                <a:spcPct val="100000"/>
              </a:lnSpc>
              <a:spcBef>
                <a:spcPct val="0"/>
              </a:spcBef>
              <a:spcAft>
                <a:spcPts val="0"/>
              </a:spcAft>
              <a:buClrTx/>
              <a:buSzTx/>
              <a:tabLst/>
              <a:defRPr/>
            </a:pPr>
            <a:endParaRPr kumimoji="0" lang="en-US" sz="4400" b="0" i="0" u="none" strike="noStrike" kern="1200" cap="none" spc="0" normalizeH="0" baseline="0" noProof="0" dirty="0">
              <a:ln>
                <a:noFill/>
              </a:ln>
              <a:solidFill>
                <a:srgbClr val="132880"/>
              </a:solidFill>
              <a:effectLst/>
              <a:uLnTx/>
              <a:uFillTx/>
              <a:latin typeface="Calibri"/>
              <a:ea typeface="+mj-ea"/>
              <a:cs typeface="+mj-cs"/>
            </a:endParaRPr>
          </a:p>
        </p:txBody>
      </p:sp>
      <p:sp>
        <p:nvSpPr>
          <p:cNvPr id="8" name="Content Placeholder 5">
            <a:extLst>
              <a:ext uri="{FF2B5EF4-FFF2-40B4-BE49-F238E27FC236}">
                <a16:creationId xmlns:a16="http://schemas.microsoft.com/office/drawing/2014/main" id="{A9D3FCF5-9655-4940-9B43-20C679010E10}"/>
              </a:ext>
            </a:extLst>
          </p:cNvPr>
          <p:cNvSpPr txBox="1">
            <a:spLocks/>
          </p:cNvSpPr>
          <p:nvPr/>
        </p:nvSpPr>
        <p:spPr>
          <a:xfrm>
            <a:off x="507066" y="5172361"/>
            <a:ext cx="8129868" cy="1025237"/>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3200" b="0" dirty="0">
                <a:solidFill>
                  <a:srgbClr val="132880"/>
                </a:solidFill>
                <a:latin typeface="Lato" panose="020F0502020204030203" pitchFamily="34" charset="0"/>
              </a:rPr>
              <a:t>Bret Martin, CAMPO</a:t>
            </a:r>
          </a:p>
        </p:txBody>
      </p:sp>
    </p:spTree>
    <p:extLst>
      <p:ext uri="{BB962C8B-B14F-4D97-AF65-F5344CB8AC3E}">
        <p14:creationId xmlns:p14="http://schemas.microsoft.com/office/powerpoint/2010/main" val="2068587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11307" y="896026"/>
            <a:ext cx="7178334" cy="582680"/>
          </a:xfrm>
        </p:spPr>
        <p:txBody>
          <a:bodyPr>
            <a:noAutofit/>
          </a:bodyPr>
          <a:lstStyle/>
          <a:p>
            <a:pPr marL="0" indent="0" algn="ctr">
              <a:buNone/>
            </a:pPr>
            <a:r>
              <a:rPr lang="en-US" b="1" u="sng" dirty="0">
                <a:solidFill>
                  <a:schemeClr val="accent1">
                    <a:lumMod val="75000"/>
                  </a:schemeClr>
                </a:solidFill>
              </a:rPr>
              <a:t>FY 2022 Work Plan Development Schedule - Important Dates</a:t>
            </a:r>
          </a:p>
        </p:txBody>
      </p:sp>
      <p:graphicFrame>
        <p:nvGraphicFramePr>
          <p:cNvPr id="3" name="Table 2">
            <a:extLst>
              <a:ext uri="{FF2B5EF4-FFF2-40B4-BE49-F238E27FC236}">
                <a16:creationId xmlns:a16="http://schemas.microsoft.com/office/drawing/2014/main" id="{71253A6D-BB9F-49EB-B3A4-1E08D7CD3F61}"/>
              </a:ext>
            </a:extLst>
          </p:cNvPr>
          <p:cNvGraphicFramePr>
            <a:graphicFrameLocks noGrp="1"/>
          </p:cNvGraphicFramePr>
          <p:nvPr/>
        </p:nvGraphicFramePr>
        <p:xfrm>
          <a:off x="372385" y="1843229"/>
          <a:ext cx="8363084" cy="2935641"/>
        </p:xfrm>
        <a:graphic>
          <a:graphicData uri="http://schemas.openxmlformats.org/drawingml/2006/table">
            <a:tbl>
              <a:tblPr firstRow="1" firstCol="1" bandRow="1">
                <a:tableStyleId>{5C22544A-7EE6-4342-B048-85BDC9FD1C3A}</a:tableStyleId>
              </a:tblPr>
              <a:tblGrid>
                <a:gridCol w="5873858">
                  <a:extLst>
                    <a:ext uri="{9D8B030D-6E8A-4147-A177-3AD203B41FA5}">
                      <a16:colId xmlns:a16="http://schemas.microsoft.com/office/drawing/2014/main" val="958813929"/>
                    </a:ext>
                  </a:extLst>
                </a:gridCol>
                <a:gridCol w="2489226">
                  <a:extLst>
                    <a:ext uri="{9D8B030D-6E8A-4147-A177-3AD203B41FA5}">
                      <a16:colId xmlns:a16="http://schemas.microsoft.com/office/drawing/2014/main" val="4167527881"/>
                    </a:ext>
                  </a:extLst>
                </a:gridCol>
              </a:tblGrid>
              <a:tr h="257175">
                <a:tc>
                  <a:txBody>
                    <a:bodyPr/>
                    <a:lstStyle/>
                    <a:p>
                      <a:pPr marL="0" marR="0" algn="ctr">
                        <a:lnSpc>
                          <a:spcPct val="107000"/>
                        </a:lnSpc>
                        <a:spcBef>
                          <a:spcPts val="0"/>
                        </a:spcBef>
                        <a:spcAft>
                          <a:spcPts val="0"/>
                        </a:spcAft>
                      </a:pPr>
                      <a:r>
                        <a:rPr lang="en-US" sz="1700" b="1" dirty="0">
                          <a:effectLst/>
                        </a:rPr>
                        <a:t>ACTION</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700" b="1">
                          <a:effectLst/>
                        </a:rPr>
                        <a:t>DATE</a:t>
                      </a:r>
                      <a:endParaRPr lang="en-US" sz="17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294686546"/>
                  </a:ext>
                </a:extLst>
              </a:tr>
              <a:tr h="257175">
                <a:tc>
                  <a:txBody>
                    <a:bodyPr/>
                    <a:lstStyle/>
                    <a:p>
                      <a:pPr marL="0" marR="0">
                        <a:lnSpc>
                          <a:spcPct val="107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TPAC Considers Draft Work Plan for Public Release</a:t>
                      </a:r>
                    </a:p>
                  </a:txBody>
                  <a:tcPr marL="51435" marR="51435" marT="0" marB="0" anchor="ctr"/>
                </a:tc>
                <a:tc>
                  <a:txBody>
                    <a:bodyPr/>
                    <a:lstStyle/>
                    <a:p>
                      <a:pPr marL="0" marR="0" algn="ctr">
                        <a:lnSpc>
                          <a:spcPct val="107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February 17</a:t>
                      </a:r>
                      <a:r>
                        <a:rPr lang="en-US" sz="1700" b="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7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nchor="ctr"/>
                </a:tc>
                <a:extLst>
                  <a:ext uri="{0D108BD9-81ED-4DB2-BD59-A6C34878D82A}">
                    <a16:rowId xmlns:a16="http://schemas.microsoft.com/office/drawing/2014/main" val="1208890832"/>
                  </a:ext>
                </a:extLst>
              </a:tr>
              <a:tr h="257175">
                <a:tc>
                  <a:txBody>
                    <a:bodyPr/>
                    <a:lstStyle/>
                    <a:p>
                      <a:pPr marL="0" marR="0">
                        <a:lnSpc>
                          <a:spcPct val="107000"/>
                        </a:lnSpc>
                        <a:spcBef>
                          <a:spcPts val="0"/>
                        </a:spcBef>
                        <a:spcAft>
                          <a:spcPts val="0"/>
                        </a:spcAft>
                      </a:pPr>
                      <a:r>
                        <a:rPr lang="en-US" sz="1700" b="1" dirty="0">
                          <a:effectLst/>
                        </a:rPr>
                        <a:t>Public Comment Period</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February 19</a:t>
                      </a:r>
                      <a:r>
                        <a:rPr lang="en-US" sz="1700" b="1" baseline="30000" dirty="0">
                          <a:effectLst/>
                        </a:rPr>
                        <a:t>th</a:t>
                      </a:r>
                      <a:r>
                        <a:rPr lang="en-US" sz="1700" b="1" dirty="0">
                          <a:effectLst/>
                        </a:rPr>
                        <a:t>  – March 21</a:t>
                      </a:r>
                      <a:r>
                        <a:rPr lang="en-US" sz="1700" b="1" baseline="30000" dirty="0">
                          <a:effectLst/>
                        </a:rPr>
                        <a:t>st</a:t>
                      </a:r>
                      <a:r>
                        <a:rPr lang="en-US" sz="1700" b="1" dirty="0">
                          <a:effectLst/>
                        </a:rPr>
                        <a:t> </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2756771"/>
                  </a:ext>
                </a:extLst>
              </a:tr>
              <a:tr h="257175">
                <a:tc>
                  <a:txBody>
                    <a:bodyPr/>
                    <a:lstStyle/>
                    <a:p>
                      <a:pPr marL="0" marR="0">
                        <a:lnSpc>
                          <a:spcPct val="107000"/>
                        </a:lnSpc>
                        <a:spcBef>
                          <a:spcPts val="0"/>
                        </a:spcBef>
                        <a:spcAft>
                          <a:spcPts val="0"/>
                        </a:spcAft>
                      </a:pPr>
                      <a:r>
                        <a:rPr lang="en-US" sz="1700" b="1">
                          <a:effectLst/>
                        </a:rPr>
                        <a:t>Updated/Modified Work Plan Funding Requests Due</a:t>
                      </a:r>
                      <a:endParaRPr lang="en-US" sz="17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By March 30</a:t>
                      </a:r>
                      <a:r>
                        <a:rPr lang="en-US" sz="1700" b="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7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nchor="ctr"/>
                </a:tc>
                <a:extLst>
                  <a:ext uri="{0D108BD9-81ED-4DB2-BD59-A6C34878D82A}">
                    <a16:rowId xmlns:a16="http://schemas.microsoft.com/office/drawing/2014/main" val="2845557392"/>
                  </a:ext>
                </a:extLst>
              </a:tr>
              <a:tr h="526256">
                <a:tc>
                  <a:txBody>
                    <a:bodyPr/>
                    <a:lstStyle/>
                    <a:p>
                      <a:pPr marL="0" marR="0">
                        <a:lnSpc>
                          <a:spcPct val="107000"/>
                        </a:lnSpc>
                        <a:spcBef>
                          <a:spcPts val="0"/>
                        </a:spcBef>
                        <a:spcAft>
                          <a:spcPts val="0"/>
                        </a:spcAft>
                      </a:pPr>
                      <a:r>
                        <a:rPr lang="en-US" sz="1700" b="1" dirty="0">
                          <a:effectLst/>
                        </a:rPr>
                        <a:t>Planning &amp; Prioritization/Budget and Finance Subcommittees Discussion on Changes to Draft Work Plan</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Week of April 5</a:t>
                      </a:r>
                      <a:r>
                        <a:rPr lang="en-US" sz="1700" b="1" baseline="30000" dirty="0">
                          <a:effectLst/>
                        </a:rPr>
                        <a:t>th</a:t>
                      </a:r>
                      <a:r>
                        <a:rPr lang="en-US" sz="1700" b="1" dirty="0">
                          <a:effectLst/>
                        </a:rPr>
                        <a:t> </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28194737"/>
                  </a:ext>
                </a:extLst>
              </a:tr>
              <a:tr h="526257">
                <a:tc>
                  <a:txBody>
                    <a:bodyPr/>
                    <a:lstStyle/>
                    <a:p>
                      <a:pPr marL="0" marR="0">
                        <a:lnSpc>
                          <a:spcPct val="107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Distribute Draft of Recommended Work Plan to TPAC</a:t>
                      </a:r>
                    </a:p>
                  </a:txBody>
                  <a:tcPr marL="51435" marR="51435" marT="0" marB="0" anchor="ctr"/>
                </a:tc>
                <a:tc>
                  <a:txBody>
                    <a:bodyPr/>
                    <a:lstStyle/>
                    <a:p>
                      <a:pPr marL="0" marR="0" algn="ctr">
                        <a:lnSpc>
                          <a:spcPct val="107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By April 14</a:t>
                      </a:r>
                      <a:r>
                        <a:rPr lang="en-US" sz="1700" b="1" baseline="30000" dirty="0">
                          <a:effectLst/>
                          <a:latin typeface="Calibri" panose="020F0502020204030204" pitchFamily="34" charset="0"/>
                          <a:ea typeface="Calibri" panose="020F0502020204030204" pitchFamily="34" charset="0"/>
                          <a:cs typeface="Times New Roman" panose="02020603050405020304" pitchFamily="18" charset="0"/>
                        </a:rPr>
                        <a:t>th</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769218099"/>
                  </a:ext>
                </a:extLst>
              </a:tr>
              <a:tr h="257175">
                <a:tc>
                  <a:txBody>
                    <a:bodyPr/>
                    <a:lstStyle/>
                    <a:p>
                      <a:pPr marL="0" marR="0">
                        <a:lnSpc>
                          <a:spcPct val="107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TPAC Considers Recommending Work Plan for Adoption</a:t>
                      </a:r>
                    </a:p>
                  </a:txBody>
                  <a:tcPr marL="51435" marR="5143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dirty="0">
                          <a:effectLst/>
                        </a:rPr>
                        <a:t>April 21</a:t>
                      </a:r>
                      <a:r>
                        <a:rPr lang="en-US" sz="1700" b="1" baseline="30000" dirty="0">
                          <a:effectLst/>
                        </a:rPr>
                        <a:t>st</a:t>
                      </a:r>
                      <a:r>
                        <a:rPr lang="en-US" sz="1700" b="1" dirty="0">
                          <a:effectLst/>
                        </a:rPr>
                        <a:t> </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62837238"/>
                  </a:ext>
                </a:extLst>
              </a:tr>
              <a:tr h="257175">
                <a:tc>
                  <a:txBody>
                    <a:bodyPr/>
                    <a:lstStyle/>
                    <a:p>
                      <a:pPr marL="0" marR="0">
                        <a:lnSpc>
                          <a:spcPct val="107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Considered for Adoption by </a:t>
                      </a:r>
                      <a:r>
                        <a:rPr lang="en-US" sz="1700" b="1" dirty="0" err="1">
                          <a:effectLst/>
                          <a:latin typeface="Calibri" panose="020F0502020204030204" pitchFamily="34" charset="0"/>
                          <a:ea typeface="Calibri" panose="020F0502020204030204" pitchFamily="34" charset="0"/>
                          <a:cs typeface="Times New Roman" panose="02020603050405020304" pitchFamily="18" charset="0"/>
                        </a:rPr>
                        <a:t>GoTriangle</a:t>
                      </a:r>
                      <a:r>
                        <a:rPr lang="en-US" sz="1700" b="1" dirty="0">
                          <a:effectLst/>
                          <a:latin typeface="Calibri" panose="020F0502020204030204" pitchFamily="34" charset="0"/>
                          <a:ea typeface="Calibri" panose="020F0502020204030204" pitchFamily="34" charset="0"/>
                          <a:cs typeface="Times New Roman" panose="02020603050405020304" pitchFamily="18" charset="0"/>
                        </a:rPr>
                        <a:t> and CAMPO Boards</a:t>
                      </a:r>
                    </a:p>
                  </a:txBody>
                  <a:tcPr marL="51435" marR="5143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dirty="0">
                          <a:effectLst/>
                          <a:latin typeface="Calibri" panose="020F0502020204030204" pitchFamily="34" charset="0"/>
                          <a:ea typeface="Calibri" panose="020F0502020204030204" pitchFamily="34" charset="0"/>
                          <a:cs typeface="Times New Roman" panose="02020603050405020304" pitchFamily="18" charset="0"/>
                        </a:rPr>
                        <a:t>By June 30</a:t>
                      </a:r>
                      <a:r>
                        <a:rPr lang="en-US" sz="1700" b="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7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nchor="ctr"/>
                </a:tc>
                <a:extLst>
                  <a:ext uri="{0D108BD9-81ED-4DB2-BD59-A6C34878D82A}">
                    <a16:rowId xmlns:a16="http://schemas.microsoft.com/office/drawing/2014/main" val="3079015947"/>
                  </a:ext>
                </a:extLst>
              </a:tr>
            </a:tbl>
          </a:graphicData>
        </a:graphic>
      </p:graphicFrame>
    </p:spTree>
    <p:extLst>
      <p:ext uri="{BB962C8B-B14F-4D97-AF65-F5344CB8AC3E}">
        <p14:creationId xmlns:p14="http://schemas.microsoft.com/office/powerpoint/2010/main" val="1157717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1673941" y="4515720"/>
            <a:ext cx="5360081" cy="374635"/>
          </a:xfrm>
        </p:spPr>
        <p:txBody>
          <a:bodyPr>
            <a:noAutofit/>
          </a:bodyPr>
          <a:lstStyle/>
          <a:p>
            <a:pPr>
              <a:spcBef>
                <a:spcPts val="0"/>
              </a:spcBef>
            </a:pPr>
            <a:r>
              <a:rPr lang="en-US" sz="2400" dirty="0"/>
              <a:t>FY 2022 Draft Wake Transit Work Plan </a:t>
            </a:r>
          </a:p>
        </p:txBody>
      </p:sp>
      <p:sp>
        <p:nvSpPr>
          <p:cNvPr id="3" name="Text Placeholder 10"/>
          <p:cNvSpPr txBox="1">
            <a:spLocks/>
          </p:cNvSpPr>
          <p:nvPr/>
        </p:nvSpPr>
        <p:spPr>
          <a:xfrm>
            <a:off x="1740311" y="5223498"/>
            <a:ext cx="5021825" cy="374635"/>
          </a:xfrm>
          <a:prstGeom prst="rect">
            <a:avLst/>
          </a:prstGeom>
        </p:spPr>
        <p:txBody>
          <a:bodyPr vert="horz" lIns="68580" tIns="34290" rIns="68580" bIns="34290" rtlCol="0">
            <a:normAutofit lnSpcReduction="10000"/>
          </a:bodyPr>
          <a:lstStyle>
            <a:lvl1pPr marL="0" indent="0" algn="l" defTabSz="457200" rtl="0" eaLnBrk="1" latinLnBrk="0" hangingPunct="1">
              <a:spcBef>
                <a:spcPct val="20000"/>
              </a:spcBef>
              <a:buFont typeface="Arial"/>
              <a:buNone/>
              <a:defRPr sz="2800" b="0" kern="1200" baseline="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342900">
              <a:spcBef>
                <a:spcPts val="0"/>
              </a:spcBef>
            </a:pPr>
            <a:endParaRPr lang="en-US" sz="2100" dirty="0">
              <a:solidFill>
                <a:prstClr val="white"/>
              </a:solidFill>
              <a:latin typeface="Calibri"/>
            </a:endParaRPr>
          </a:p>
        </p:txBody>
      </p:sp>
      <p:sp>
        <p:nvSpPr>
          <p:cNvPr id="2" name="Rectangle 1"/>
          <p:cNvSpPr/>
          <p:nvPr/>
        </p:nvSpPr>
        <p:spPr>
          <a:xfrm>
            <a:off x="1673942" y="4762391"/>
            <a:ext cx="3429000" cy="427040"/>
          </a:xfrm>
          <a:prstGeom prst="rect">
            <a:avLst/>
          </a:prstGeom>
        </p:spPr>
        <p:txBody>
          <a:bodyPr>
            <a:spAutoFit/>
          </a:bodyPr>
          <a:lstStyle/>
          <a:p>
            <a:pPr defTabSz="342900"/>
            <a:endParaRPr lang="en-US" sz="825" dirty="0">
              <a:solidFill>
                <a:srgbClr val="000000"/>
              </a:solidFill>
              <a:latin typeface="Calibri" panose="020F0502020204030204" pitchFamily="34" charset="0"/>
            </a:endParaRPr>
          </a:p>
          <a:p>
            <a:pPr defTabSz="342900"/>
            <a:r>
              <a:rPr lang="en-US" sz="825" dirty="0">
                <a:solidFill>
                  <a:srgbClr val="000000"/>
                </a:solidFill>
                <a:latin typeface="Calibri" panose="020F0502020204030204" pitchFamily="34" charset="0"/>
              </a:rPr>
              <a:t> </a:t>
            </a:r>
            <a:r>
              <a:rPr lang="en-US" sz="1350" dirty="0">
                <a:solidFill>
                  <a:srgbClr val="FFFFFF"/>
                </a:solidFill>
                <a:latin typeface="Calibri" panose="020F0502020204030204" pitchFamily="34" charset="0"/>
              </a:rPr>
              <a:t>Financial Assumptions</a:t>
            </a:r>
            <a:endParaRPr lang="en-US" sz="1350" dirty="0">
              <a:solidFill>
                <a:srgbClr val="132880"/>
              </a:solidFill>
              <a:latin typeface="Calibri"/>
            </a:endParaRPr>
          </a:p>
        </p:txBody>
      </p:sp>
      <p:sp>
        <p:nvSpPr>
          <p:cNvPr id="4" name="Rectangle 3"/>
          <p:cNvSpPr/>
          <p:nvPr/>
        </p:nvSpPr>
        <p:spPr>
          <a:xfrm>
            <a:off x="1740310" y="5321134"/>
            <a:ext cx="4176681" cy="507831"/>
          </a:xfrm>
          <a:prstGeom prst="rect">
            <a:avLst/>
          </a:prstGeom>
        </p:spPr>
        <p:txBody>
          <a:bodyPr wrap="square">
            <a:spAutoFit/>
          </a:bodyPr>
          <a:lstStyle/>
          <a:p>
            <a:pPr defTabSz="342900"/>
            <a:r>
              <a:rPr lang="en-US" sz="1350" dirty="0">
                <a:solidFill>
                  <a:srgbClr val="FFFFFF"/>
                </a:solidFill>
                <a:latin typeface="Calibri" panose="020F0502020204030204" pitchFamily="34" charset="0"/>
              </a:rPr>
              <a:t>TPAC Meeting</a:t>
            </a:r>
          </a:p>
          <a:p>
            <a:pPr defTabSz="342900"/>
            <a:r>
              <a:rPr lang="en-US" sz="1350" dirty="0">
                <a:solidFill>
                  <a:srgbClr val="FFFFFF"/>
                </a:solidFill>
                <a:latin typeface="Calibri" panose="020F0502020204030204" pitchFamily="34" charset="0"/>
              </a:rPr>
              <a:t>February 17, 2021</a:t>
            </a:r>
            <a:endParaRPr lang="en-US" sz="1350" dirty="0">
              <a:solidFill>
                <a:srgbClr val="132880"/>
              </a:solidFill>
              <a:latin typeface="Calibri"/>
            </a:endParaRPr>
          </a:p>
        </p:txBody>
      </p:sp>
    </p:spTree>
    <p:extLst>
      <p:ext uri="{BB962C8B-B14F-4D97-AF65-F5344CB8AC3E}">
        <p14:creationId xmlns:p14="http://schemas.microsoft.com/office/powerpoint/2010/main" val="3919078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52838" y="1028315"/>
            <a:ext cx="5909251" cy="369332"/>
          </a:xfrm>
          <a:prstGeom prst="rect">
            <a:avLst/>
          </a:prstGeom>
          <a:noFill/>
        </p:spPr>
        <p:txBody>
          <a:bodyPr wrap="square" rtlCol="0">
            <a:spAutoFit/>
          </a:bodyPr>
          <a:lstStyle/>
          <a:p>
            <a:pPr defTabSz="342900"/>
            <a:r>
              <a:rPr lang="en-US" u="sng" dirty="0">
                <a:solidFill>
                  <a:srgbClr val="000000"/>
                </a:solidFill>
                <a:latin typeface="Calibri"/>
              </a:rPr>
              <a:t>Wake Transit Draft Work Plan – FY22 Modeled Revenues</a:t>
            </a:r>
          </a:p>
        </p:txBody>
      </p:sp>
      <p:graphicFrame>
        <p:nvGraphicFramePr>
          <p:cNvPr id="13" name="Object 12"/>
          <p:cNvGraphicFramePr>
            <a:graphicFrameLocks noChangeAspect="1"/>
          </p:cNvGraphicFramePr>
          <p:nvPr/>
        </p:nvGraphicFramePr>
        <p:xfrm>
          <a:off x="1831181" y="1244203"/>
          <a:ext cx="6006704" cy="4413647"/>
        </p:xfrm>
        <a:graphic>
          <a:graphicData uri="http://schemas.openxmlformats.org/presentationml/2006/ole">
            <mc:AlternateContent xmlns:mc="http://schemas.openxmlformats.org/markup-compatibility/2006">
              <mc:Choice xmlns:v="urn:schemas-microsoft-com:vml" Requires="v">
                <p:oleObj spid="_x0000_s1036" name="Worksheet" r:id="rId4" imgW="5600626" imgH="4114800" progId="Excel.Sheet.12">
                  <p:embed/>
                </p:oleObj>
              </mc:Choice>
              <mc:Fallback>
                <p:oleObj name="Worksheet" r:id="rId4" imgW="5600626" imgH="4114800" progId="Excel.Sheet.12">
                  <p:embed/>
                  <p:pic>
                    <p:nvPicPr>
                      <p:cNvPr id="13" name="Object 12"/>
                      <p:cNvPicPr/>
                      <p:nvPr/>
                    </p:nvPicPr>
                    <p:blipFill>
                      <a:blip r:embed="rId5"/>
                      <a:stretch>
                        <a:fillRect/>
                      </a:stretch>
                    </p:blipFill>
                    <p:spPr>
                      <a:xfrm>
                        <a:off x="1831181" y="1244203"/>
                        <a:ext cx="6006704" cy="4413647"/>
                      </a:xfrm>
                      <a:prstGeom prst="rect">
                        <a:avLst/>
                      </a:prstGeom>
                    </p:spPr>
                  </p:pic>
                </p:oleObj>
              </mc:Fallback>
            </mc:AlternateContent>
          </a:graphicData>
        </a:graphic>
      </p:graphicFrame>
      <p:sp>
        <p:nvSpPr>
          <p:cNvPr id="14" name="TextBox 13"/>
          <p:cNvSpPr txBox="1"/>
          <p:nvPr/>
        </p:nvSpPr>
        <p:spPr>
          <a:xfrm>
            <a:off x="1754981" y="1348647"/>
            <a:ext cx="920983" cy="207749"/>
          </a:xfrm>
          <a:prstGeom prst="rect">
            <a:avLst/>
          </a:prstGeom>
          <a:noFill/>
        </p:spPr>
        <p:txBody>
          <a:bodyPr wrap="square" rtlCol="0">
            <a:spAutoFit/>
          </a:bodyPr>
          <a:lstStyle/>
          <a:p>
            <a:pPr defTabSz="342900"/>
            <a:r>
              <a:rPr lang="en-US" sz="750" i="1" dirty="0">
                <a:solidFill>
                  <a:srgbClr val="000000"/>
                </a:solidFill>
                <a:latin typeface="Calibri"/>
              </a:rPr>
              <a:t>(in millions)</a:t>
            </a:r>
          </a:p>
        </p:txBody>
      </p:sp>
      <p:sp>
        <p:nvSpPr>
          <p:cNvPr id="3" name="TextBox 2"/>
          <p:cNvSpPr txBox="1"/>
          <p:nvPr/>
        </p:nvSpPr>
        <p:spPr>
          <a:xfrm>
            <a:off x="3926469" y="3399844"/>
            <a:ext cx="842252" cy="346249"/>
          </a:xfrm>
          <a:prstGeom prst="rect">
            <a:avLst/>
          </a:prstGeom>
          <a:noFill/>
        </p:spPr>
        <p:txBody>
          <a:bodyPr wrap="square" rtlCol="0">
            <a:spAutoFit/>
          </a:bodyPr>
          <a:lstStyle/>
          <a:p>
            <a:pPr defTabSz="342900"/>
            <a:r>
              <a:rPr lang="en-US" sz="825" dirty="0">
                <a:solidFill>
                  <a:srgbClr val="132880"/>
                </a:solidFill>
                <a:latin typeface="Calibri"/>
              </a:rPr>
              <a:t>FY20 Actuals -     $106.0M</a:t>
            </a:r>
          </a:p>
        </p:txBody>
      </p:sp>
      <p:sp>
        <p:nvSpPr>
          <p:cNvPr id="8" name="Oval Callout 7"/>
          <p:cNvSpPr/>
          <p:nvPr/>
        </p:nvSpPr>
        <p:spPr>
          <a:xfrm>
            <a:off x="3807748" y="3373945"/>
            <a:ext cx="884200" cy="346249"/>
          </a:xfrm>
          <a:prstGeom prst="wedgeEllipseCallout">
            <a:avLst>
              <a:gd name="adj1" fmla="val 61473"/>
              <a:gd name="adj2" fmla="val -13946"/>
            </a:avLst>
          </a:prstGeom>
          <a:noFill/>
          <a:ln>
            <a:solidFill>
              <a:srgbClr val="5C8A5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4" name="TextBox 3"/>
          <p:cNvSpPr txBox="1"/>
          <p:nvPr/>
        </p:nvSpPr>
        <p:spPr>
          <a:xfrm>
            <a:off x="2304272" y="3561427"/>
            <a:ext cx="39854" cy="207749"/>
          </a:xfrm>
          <a:prstGeom prst="rect">
            <a:avLst/>
          </a:prstGeom>
          <a:noFill/>
        </p:spPr>
        <p:txBody>
          <a:bodyPr wrap="square" rtlCol="0">
            <a:spAutoFit/>
          </a:bodyPr>
          <a:lstStyle/>
          <a:p>
            <a:pPr defTabSz="342900"/>
            <a:r>
              <a:rPr lang="en-US" sz="750" dirty="0">
                <a:solidFill>
                  <a:srgbClr val="132880"/>
                </a:solidFill>
                <a:latin typeface="Calibri"/>
              </a:rPr>
              <a:t>*</a:t>
            </a:r>
          </a:p>
        </p:txBody>
      </p:sp>
      <p:sp>
        <p:nvSpPr>
          <p:cNvPr id="10" name="TextBox 9"/>
          <p:cNvSpPr txBox="1"/>
          <p:nvPr/>
        </p:nvSpPr>
        <p:spPr>
          <a:xfrm>
            <a:off x="1831181" y="5873738"/>
            <a:ext cx="3816477" cy="230832"/>
          </a:xfrm>
          <a:prstGeom prst="rect">
            <a:avLst/>
          </a:prstGeom>
          <a:noFill/>
        </p:spPr>
        <p:txBody>
          <a:bodyPr wrap="square" rtlCol="0">
            <a:spAutoFit/>
          </a:bodyPr>
          <a:lstStyle/>
          <a:p>
            <a:pPr defTabSz="342900"/>
            <a:r>
              <a:rPr lang="en-US" sz="900" dirty="0">
                <a:solidFill>
                  <a:prstClr val="white"/>
                </a:solidFill>
                <a:latin typeface="Calibri"/>
              </a:rPr>
              <a:t>* - FY21 Included Federal Share of Wake BRT: New Bern</a:t>
            </a:r>
          </a:p>
        </p:txBody>
      </p:sp>
    </p:spTree>
    <p:extLst>
      <p:ext uri="{BB962C8B-B14F-4D97-AF65-F5344CB8AC3E}">
        <p14:creationId xmlns:p14="http://schemas.microsoft.com/office/powerpoint/2010/main" val="2056861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1467" y="1028315"/>
            <a:ext cx="5819180" cy="369332"/>
          </a:xfrm>
          <a:prstGeom prst="rect">
            <a:avLst/>
          </a:prstGeom>
          <a:noFill/>
        </p:spPr>
        <p:txBody>
          <a:bodyPr wrap="square" rtlCol="0">
            <a:spAutoFit/>
          </a:bodyPr>
          <a:lstStyle/>
          <a:p>
            <a:pPr defTabSz="342900"/>
            <a:r>
              <a:rPr lang="en-US" u="sng" dirty="0">
                <a:solidFill>
                  <a:srgbClr val="000000"/>
                </a:solidFill>
                <a:latin typeface="Calibri"/>
              </a:rPr>
              <a:t>Wake Transit Draft Work Plan – FY22 Modeled Expenditures</a:t>
            </a:r>
          </a:p>
        </p:txBody>
      </p:sp>
      <p:sp>
        <p:nvSpPr>
          <p:cNvPr id="5" name="TextBox 4"/>
          <p:cNvSpPr txBox="1"/>
          <p:nvPr/>
        </p:nvSpPr>
        <p:spPr>
          <a:xfrm>
            <a:off x="1854066" y="1363126"/>
            <a:ext cx="878802" cy="207749"/>
          </a:xfrm>
          <a:prstGeom prst="rect">
            <a:avLst/>
          </a:prstGeom>
          <a:noFill/>
        </p:spPr>
        <p:txBody>
          <a:bodyPr wrap="square" rtlCol="0">
            <a:spAutoFit/>
          </a:bodyPr>
          <a:lstStyle/>
          <a:p>
            <a:pPr defTabSz="342900"/>
            <a:r>
              <a:rPr lang="en-US" sz="750" i="1" dirty="0">
                <a:solidFill>
                  <a:srgbClr val="000000"/>
                </a:solidFill>
                <a:latin typeface="Calibri"/>
              </a:rPr>
              <a:t>(in millions)</a:t>
            </a:r>
          </a:p>
        </p:txBody>
      </p:sp>
      <p:graphicFrame>
        <p:nvGraphicFramePr>
          <p:cNvPr id="32" name="Object 31"/>
          <p:cNvGraphicFramePr>
            <a:graphicFrameLocks noChangeAspect="1"/>
          </p:cNvGraphicFramePr>
          <p:nvPr/>
        </p:nvGraphicFramePr>
        <p:xfrm>
          <a:off x="1301942" y="1699024"/>
          <a:ext cx="7000875" cy="3221831"/>
        </p:xfrm>
        <a:graphic>
          <a:graphicData uri="http://schemas.openxmlformats.org/presentationml/2006/ole">
            <mc:AlternateContent xmlns:mc="http://schemas.openxmlformats.org/markup-compatibility/2006">
              <mc:Choice xmlns:v="urn:schemas-microsoft-com:vml" Requires="v">
                <p:oleObj spid="_x0000_s2060" name="Worksheet" r:id="rId4" imgW="6581904" imgH="3029016" progId="Excel.Sheet.12">
                  <p:embed/>
                </p:oleObj>
              </mc:Choice>
              <mc:Fallback>
                <p:oleObj name="Worksheet" r:id="rId4" imgW="6581904" imgH="3029016" progId="Excel.Sheet.12">
                  <p:embed/>
                  <p:pic>
                    <p:nvPicPr>
                      <p:cNvPr id="32" name="Object 31"/>
                      <p:cNvPicPr/>
                      <p:nvPr/>
                    </p:nvPicPr>
                    <p:blipFill>
                      <a:blip r:embed="rId5"/>
                      <a:stretch>
                        <a:fillRect/>
                      </a:stretch>
                    </p:blipFill>
                    <p:spPr>
                      <a:xfrm>
                        <a:off x="1301942" y="1699024"/>
                        <a:ext cx="7000875" cy="3221831"/>
                      </a:xfrm>
                      <a:prstGeom prst="rect">
                        <a:avLst/>
                      </a:prstGeom>
                    </p:spPr>
                  </p:pic>
                </p:oleObj>
              </mc:Fallback>
            </mc:AlternateContent>
          </a:graphicData>
        </a:graphic>
      </p:graphicFrame>
      <p:sp>
        <p:nvSpPr>
          <p:cNvPr id="2" name="TextBox 1"/>
          <p:cNvSpPr txBox="1"/>
          <p:nvPr/>
        </p:nvSpPr>
        <p:spPr>
          <a:xfrm>
            <a:off x="5848628" y="1275819"/>
            <a:ext cx="2050931" cy="253916"/>
          </a:xfrm>
          <a:prstGeom prst="rect">
            <a:avLst/>
          </a:prstGeom>
          <a:noFill/>
        </p:spPr>
        <p:txBody>
          <a:bodyPr wrap="square" rtlCol="0">
            <a:spAutoFit/>
          </a:bodyPr>
          <a:lstStyle/>
          <a:p>
            <a:pPr defTabSz="342900"/>
            <a:r>
              <a:rPr lang="en-US" sz="1050" dirty="0">
                <a:solidFill>
                  <a:srgbClr val="000000"/>
                </a:solidFill>
                <a:latin typeface="Calibri"/>
              </a:rPr>
              <a:t>Operating Expenditures</a:t>
            </a:r>
          </a:p>
        </p:txBody>
      </p:sp>
      <p:sp>
        <p:nvSpPr>
          <p:cNvPr id="3" name="TextBox 2"/>
          <p:cNvSpPr txBox="1"/>
          <p:nvPr/>
        </p:nvSpPr>
        <p:spPr>
          <a:xfrm>
            <a:off x="1371527" y="4682438"/>
            <a:ext cx="3816477" cy="230832"/>
          </a:xfrm>
          <a:prstGeom prst="rect">
            <a:avLst/>
          </a:prstGeom>
          <a:noFill/>
        </p:spPr>
        <p:txBody>
          <a:bodyPr wrap="square" rtlCol="0">
            <a:spAutoFit/>
          </a:bodyPr>
          <a:lstStyle/>
          <a:p>
            <a:pPr defTabSz="342900"/>
            <a:r>
              <a:rPr lang="en-US" sz="900" dirty="0">
                <a:solidFill>
                  <a:srgbClr val="132880"/>
                </a:solidFill>
                <a:latin typeface="Calibri"/>
              </a:rPr>
              <a:t>* - Bus Operations includes Fixed Route / ADA / Maintenance of Facilities, etc.</a:t>
            </a:r>
          </a:p>
        </p:txBody>
      </p:sp>
      <p:sp>
        <p:nvSpPr>
          <p:cNvPr id="7" name="TextBox 6"/>
          <p:cNvSpPr txBox="1"/>
          <p:nvPr/>
        </p:nvSpPr>
        <p:spPr>
          <a:xfrm>
            <a:off x="2935405" y="2282712"/>
            <a:ext cx="62866" cy="207749"/>
          </a:xfrm>
          <a:prstGeom prst="rect">
            <a:avLst/>
          </a:prstGeom>
          <a:noFill/>
        </p:spPr>
        <p:txBody>
          <a:bodyPr wrap="square" rtlCol="0">
            <a:spAutoFit/>
          </a:bodyPr>
          <a:lstStyle/>
          <a:p>
            <a:pPr defTabSz="342900"/>
            <a:r>
              <a:rPr lang="en-US" sz="750" dirty="0">
                <a:solidFill>
                  <a:srgbClr val="132880"/>
                </a:solidFill>
                <a:latin typeface="Calibri"/>
              </a:rPr>
              <a:t>*</a:t>
            </a:r>
          </a:p>
        </p:txBody>
      </p:sp>
    </p:spTree>
    <p:extLst>
      <p:ext uri="{BB962C8B-B14F-4D97-AF65-F5344CB8AC3E}">
        <p14:creationId xmlns:p14="http://schemas.microsoft.com/office/powerpoint/2010/main" val="384627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61633" y="247736"/>
            <a:ext cx="8233079" cy="644056"/>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dirty="0">
                <a:solidFill>
                  <a:srgbClr val="132880"/>
                </a:solidFill>
                <a:latin typeface="Calibri"/>
              </a:rPr>
              <a:t>I.  Welcome and Introductions</a:t>
            </a:r>
            <a:endParaRPr kumimoji="0" lang="en-US" sz="4000" b="0" i="0" u="none" strike="noStrike" kern="1200" cap="none" spc="0" normalizeH="0" baseline="0" noProof="0" dirty="0">
              <a:ln>
                <a:noFill/>
              </a:ln>
              <a:solidFill>
                <a:srgbClr val="132880"/>
              </a:solidFill>
              <a:effectLst/>
              <a:uLnTx/>
              <a:uFillTx/>
              <a:latin typeface="Calibri"/>
              <a:ea typeface="+mj-ea"/>
              <a:cs typeface="+mj-cs"/>
            </a:endParaRPr>
          </a:p>
        </p:txBody>
      </p:sp>
      <p:sp>
        <p:nvSpPr>
          <p:cNvPr id="5" name="Content Placeholder 5"/>
          <p:cNvSpPr txBox="1">
            <a:spLocks/>
          </p:cNvSpPr>
          <p:nvPr/>
        </p:nvSpPr>
        <p:spPr>
          <a:xfrm>
            <a:off x="507066" y="5133108"/>
            <a:ext cx="8129868" cy="810491"/>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ctr" defTabSz="457200" rtl="0" eaLnBrk="1" fontAlgn="auto" latinLnBrk="0" hangingPunct="1">
              <a:lnSpc>
                <a:spcPct val="100000"/>
              </a:lnSpc>
              <a:spcBef>
                <a:spcPct val="20000"/>
              </a:spcBef>
              <a:spcAft>
                <a:spcPts val="0"/>
              </a:spcAft>
              <a:buClrTx/>
              <a:buSzTx/>
              <a:tabLst/>
              <a:defRPr/>
            </a:pPr>
            <a:r>
              <a:rPr lang="en-US" sz="3400" b="0" dirty="0">
                <a:solidFill>
                  <a:srgbClr val="132880"/>
                </a:solidFill>
                <a:latin typeface="Lato" panose="020F0502020204030203" pitchFamily="34" charset="0"/>
              </a:rPr>
              <a:t>Ben Howell, TPAC Chair</a:t>
            </a:r>
            <a:endParaRPr kumimoji="0" lang="en-US" sz="3400" b="1"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pic>
        <p:nvPicPr>
          <p:cNvPr id="6" name="Picture 5">
            <a:extLst>
              <a:ext uri="{FF2B5EF4-FFF2-40B4-BE49-F238E27FC236}">
                <a16:creationId xmlns:a16="http://schemas.microsoft.com/office/drawing/2014/main" id="{70AB7391-4898-42AC-A2EB-76315E7C4E66}"/>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7702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2838" y="1028315"/>
            <a:ext cx="5799523" cy="369332"/>
          </a:xfrm>
          <a:prstGeom prst="rect">
            <a:avLst/>
          </a:prstGeom>
          <a:noFill/>
        </p:spPr>
        <p:txBody>
          <a:bodyPr wrap="square" rtlCol="0">
            <a:spAutoFit/>
          </a:bodyPr>
          <a:lstStyle/>
          <a:p>
            <a:pPr defTabSz="342900"/>
            <a:r>
              <a:rPr lang="en-US" u="sng" dirty="0">
                <a:solidFill>
                  <a:srgbClr val="000000"/>
                </a:solidFill>
                <a:latin typeface="Calibri"/>
              </a:rPr>
              <a:t>Wake Transit Draft Work Plan – FY22 Modeled Expenditures</a:t>
            </a:r>
          </a:p>
        </p:txBody>
      </p:sp>
      <p:sp>
        <p:nvSpPr>
          <p:cNvPr id="5" name="TextBox 4"/>
          <p:cNvSpPr txBox="1"/>
          <p:nvPr/>
        </p:nvSpPr>
        <p:spPr>
          <a:xfrm>
            <a:off x="1755157" y="1363126"/>
            <a:ext cx="848557" cy="207749"/>
          </a:xfrm>
          <a:prstGeom prst="rect">
            <a:avLst/>
          </a:prstGeom>
          <a:noFill/>
        </p:spPr>
        <p:txBody>
          <a:bodyPr wrap="square" rtlCol="0">
            <a:spAutoFit/>
          </a:bodyPr>
          <a:lstStyle/>
          <a:p>
            <a:pPr defTabSz="342900"/>
            <a:r>
              <a:rPr lang="en-US" sz="750" i="1" dirty="0">
                <a:solidFill>
                  <a:srgbClr val="000000"/>
                </a:solidFill>
                <a:latin typeface="Calibri"/>
              </a:rPr>
              <a:t>(in millions)</a:t>
            </a:r>
          </a:p>
        </p:txBody>
      </p:sp>
      <p:graphicFrame>
        <p:nvGraphicFramePr>
          <p:cNvPr id="32" name="Object 31"/>
          <p:cNvGraphicFramePr>
            <a:graphicFrameLocks noChangeAspect="1"/>
          </p:cNvGraphicFramePr>
          <p:nvPr/>
        </p:nvGraphicFramePr>
        <p:xfrm>
          <a:off x="2479390" y="1802018"/>
          <a:ext cx="7150981" cy="3227784"/>
        </p:xfrm>
        <a:graphic>
          <a:graphicData uri="http://schemas.openxmlformats.org/presentationml/2006/ole">
            <mc:AlternateContent xmlns:mc="http://schemas.openxmlformats.org/markup-compatibility/2006">
              <mc:Choice xmlns:v="urn:schemas-microsoft-com:vml" Requires="v">
                <p:oleObj spid="_x0000_s3084" name="Worksheet" r:id="rId3" imgW="7143565" imgH="2990960" progId="Excel.Sheet.12">
                  <p:embed/>
                </p:oleObj>
              </mc:Choice>
              <mc:Fallback>
                <p:oleObj name="Worksheet" r:id="rId3" imgW="7143565" imgH="2990960" progId="Excel.Sheet.12">
                  <p:embed/>
                  <p:pic>
                    <p:nvPicPr>
                      <p:cNvPr id="32" name="Object 31"/>
                      <p:cNvPicPr/>
                      <p:nvPr/>
                    </p:nvPicPr>
                    <p:blipFill>
                      <a:blip r:embed="rId4"/>
                      <a:stretch>
                        <a:fillRect/>
                      </a:stretch>
                    </p:blipFill>
                    <p:spPr>
                      <a:xfrm>
                        <a:off x="2479390" y="1802018"/>
                        <a:ext cx="7150981" cy="3227784"/>
                      </a:xfrm>
                      <a:prstGeom prst="rect">
                        <a:avLst/>
                      </a:prstGeom>
                    </p:spPr>
                  </p:pic>
                </p:oleObj>
              </mc:Fallback>
            </mc:AlternateContent>
          </a:graphicData>
        </a:graphic>
      </p:graphicFrame>
      <p:sp>
        <p:nvSpPr>
          <p:cNvPr id="6" name="TextBox 5"/>
          <p:cNvSpPr txBox="1"/>
          <p:nvPr/>
        </p:nvSpPr>
        <p:spPr>
          <a:xfrm>
            <a:off x="6054881" y="1302188"/>
            <a:ext cx="1397480" cy="253916"/>
          </a:xfrm>
          <a:prstGeom prst="rect">
            <a:avLst/>
          </a:prstGeom>
          <a:noFill/>
        </p:spPr>
        <p:txBody>
          <a:bodyPr wrap="square" rtlCol="0">
            <a:spAutoFit/>
          </a:bodyPr>
          <a:lstStyle/>
          <a:p>
            <a:pPr defTabSz="342900"/>
            <a:r>
              <a:rPr lang="en-US" sz="1050" dirty="0">
                <a:solidFill>
                  <a:srgbClr val="000000"/>
                </a:solidFill>
                <a:latin typeface="Calibri"/>
              </a:rPr>
              <a:t>Capital Expenditures</a:t>
            </a:r>
          </a:p>
        </p:txBody>
      </p:sp>
    </p:spTree>
    <p:extLst>
      <p:ext uri="{BB962C8B-B14F-4D97-AF65-F5344CB8AC3E}">
        <p14:creationId xmlns:p14="http://schemas.microsoft.com/office/powerpoint/2010/main" val="2833113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293295" y="2977039"/>
            <a:ext cx="6199136" cy="532310"/>
          </a:xfrm>
        </p:spPr>
        <p:txBody>
          <a:bodyPr>
            <a:normAutofit lnSpcReduction="10000"/>
          </a:bodyPr>
          <a:lstStyle/>
          <a:p>
            <a:r>
              <a:rPr lang="en-US" sz="2925" dirty="0">
                <a:latin typeface="Calibri" panose="020F0502020204030204" pitchFamily="34" charset="0"/>
                <a:cs typeface="Calibri" panose="020F0502020204030204" pitchFamily="34" charset="0"/>
              </a:rPr>
              <a:t>Questions?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68243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C176E4-335C-459A-B279-E1C028262653}"/>
              </a:ext>
            </a:extLst>
          </p:cNvPr>
          <p:cNvSpPr>
            <a:spLocks noGrp="1"/>
          </p:cNvSpPr>
          <p:nvPr>
            <p:ph type="body" sz="quarter" idx="13"/>
          </p:nvPr>
        </p:nvSpPr>
        <p:spPr>
          <a:xfrm>
            <a:off x="1161478" y="84893"/>
            <a:ext cx="6563592" cy="489857"/>
          </a:xfrm>
        </p:spPr>
        <p:txBody>
          <a:bodyPr>
            <a:normAutofit/>
          </a:bodyPr>
          <a:lstStyle/>
          <a:p>
            <a:pPr marL="0" indent="0">
              <a:buNone/>
            </a:pPr>
            <a:r>
              <a:rPr lang="en-US" b="1" u="sng" dirty="0">
                <a:solidFill>
                  <a:schemeClr val="accent1">
                    <a:lumMod val="75000"/>
                  </a:schemeClr>
                </a:solidFill>
              </a:rPr>
              <a:t>Work Plan Structure</a:t>
            </a:r>
          </a:p>
        </p:txBody>
      </p:sp>
      <p:sp>
        <p:nvSpPr>
          <p:cNvPr id="3" name="Text Placeholder 2">
            <a:extLst>
              <a:ext uri="{FF2B5EF4-FFF2-40B4-BE49-F238E27FC236}">
                <a16:creationId xmlns:a16="http://schemas.microsoft.com/office/drawing/2014/main" id="{B43D3F6B-E0A0-4C41-B8AA-D4231F473F6A}"/>
              </a:ext>
            </a:extLst>
          </p:cNvPr>
          <p:cNvSpPr>
            <a:spLocks noGrp="1"/>
          </p:cNvSpPr>
          <p:nvPr>
            <p:ph type="body" sz="quarter" idx="14"/>
          </p:nvPr>
        </p:nvSpPr>
        <p:spPr>
          <a:xfrm>
            <a:off x="213064" y="574750"/>
            <a:ext cx="8460420" cy="4156208"/>
          </a:xfrm>
        </p:spPr>
        <p:txBody>
          <a:bodyPr>
            <a:noAutofit/>
          </a:bodyPr>
          <a:lstStyle/>
          <a:p>
            <a:pPr marL="0" indent="0">
              <a:lnSpc>
                <a:spcPct val="100000"/>
              </a:lnSpc>
              <a:spcBef>
                <a:spcPts val="0"/>
              </a:spcBef>
              <a:buNone/>
            </a:pPr>
            <a:endParaRPr lang="en-US" sz="1875" b="1" dirty="0">
              <a:solidFill>
                <a:srgbClr val="132880"/>
              </a:solidFill>
            </a:endParaRPr>
          </a:p>
          <a:p>
            <a:pPr>
              <a:lnSpc>
                <a:spcPct val="100000"/>
              </a:lnSpc>
              <a:spcBef>
                <a:spcPts val="0"/>
              </a:spcBef>
              <a:buFont typeface="Wingdings" panose="05000000000000000000" pitchFamily="2" charset="2"/>
              <a:buChar char="§"/>
            </a:pPr>
            <a:r>
              <a:rPr lang="en-US" sz="2000" b="1" dirty="0">
                <a:solidFill>
                  <a:srgbClr val="132880"/>
                </a:solidFill>
              </a:rPr>
              <a:t>Main Body of Document: FY 22 Operating and Capital Budgets – includes project profile sheets for new FY 22 operating and capital projects</a:t>
            </a:r>
          </a:p>
          <a:p>
            <a:pPr marL="0" indent="0">
              <a:lnSpc>
                <a:spcPct val="100000"/>
              </a:lnSpc>
              <a:spcBef>
                <a:spcPts val="0"/>
              </a:spcBef>
              <a:buNone/>
            </a:pPr>
            <a:r>
              <a:rPr lang="en-US" sz="2000" b="1" dirty="0">
                <a:solidFill>
                  <a:srgbClr val="132880"/>
                </a:solidFill>
              </a:rPr>
              <a:t> </a:t>
            </a:r>
          </a:p>
          <a:p>
            <a:pPr>
              <a:lnSpc>
                <a:spcPct val="100000"/>
              </a:lnSpc>
              <a:spcBef>
                <a:spcPts val="0"/>
              </a:spcBef>
              <a:buFont typeface="Wingdings" panose="05000000000000000000" pitchFamily="2" charset="2"/>
              <a:buChar char="§"/>
            </a:pPr>
            <a:r>
              <a:rPr lang="en-US" sz="2000" b="1" dirty="0">
                <a:solidFill>
                  <a:srgbClr val="132880"/>
                </a:solidFill>
              </a:rPr>
              <a:t>Financial Model Assumption Updates</a:t>
            </a:r>
          </a:p>
          <a:p>
            <a:pPr>
              <a:lnSpc>
                <a:spcPct val="100000"/>
              </a:lnSpc>
              <a:spcBef>
                <a:spcPts val="0"/>
              </a:spcBef>
              <a:buFont typeface="Wingdings" panose="05000000000000000000" pitchFamily="2" charset="2"/>
              <a:buChar char="§"/>
            </a:pPr>
            <a:endParaRPr lang="en-US" sz="2000" b="1" dirty="0">
              <a:solidFill>
                <a:srgbClr val="132880"/>
              </a:solidFill>
            </a:endParaRPr>
          </a:p>
          <a:p>
            <a:pPr>
              <a:lnSpc>
                <a:spcPct val="100000"/>
              </a:lnSpc>
              <a:spcBef>
                <a:spcPts val="0"/>
              </a:spcBef>
              <a:buFont typeface="Wingdings" panose="05000000000000000000" pitchFamily="2" charset="2"/>
              <a:buChar char="§"/>
            </a:pPr>
            <a:r>
              <a:rPr lang="en-US" sz="2000" b="1" dirty="0">
                <a:solidFill>
                  <a:srgbClr val="132880"/>
                </a:solidFill>
              </a:rPr>
              <a:t>Appendix: FYs 22-30 Multi-Year Operating Program and Capital Improvement Plan</a:t>
            </a:r>
          </a:p>
          <a:p>
            <a:pPr marL="0" indent="0">
              <a:lnSpc>
                <a:spcPct val="100000"/>
              </a:lnSpc>
              <a:spcBef>
                <a:spcPts val="0"/>
              </a:spcBef>
              <a:buNone/>
            </a:pPr>
            <a:endParaRPr lang="en-US" sz="2000" b="1" dirty="0">
              <a:solidFill>
                <a:srgbClr val="132880"/>
              </a:solidFill>
            </a:endParaRPr>
          </a:p>
          <a:p>
            <a:pPr lvl="1">
              <a:lnSpc>
                <a:spcPct val="100000"/>
              </a:lnSpc>
              <a:spcBef>
                <a:spcPts val="0"/>
              </a:spcBef>
              <a:buFont typeface="Courier New" panose="02070309020205020404" pitchFamily="49" charset="0"/>
              <a:buChar char="o"/>
            </a:pPr>
            <a:r>
              <a:rPr lang="en-US" sz="2000" b="1" dirty="0">
                <a:solidFill>
                  <a:srgbClr val="132880"/>
                </a:solidFill>
              </a:rPr>
              <a:t>Summary of current FY and programmed future-year expenses</a:t>
            </a:r>
          </a:p>
          <a:p>
            <a:pPr lvl="1">
              <a:lnSpc>
                <a:spcPct val="100000"/>
              </a:lnSpc>
              <a:spcBef>
                <a:spcPts val="0"/>
              </a:spcBef>
              <a:buFont typeface="Courier New" panose="02070309020205020404" pitchFamily="49" charset="0"/>
              <a:buChar char="o"/>
            </a:pPr>
            <a:endParaRPr lang="en-US" sz="2000" b="1" dirty="0">
              <a:solidFill>
                <a:srgbClr val="132880"/>
              </a:solidFill>
            </a:endParaRPr>
          </a:p>
          <a:p>
            <a:pPr lvl="1">
              <a:lnSpc>
                <a:spcPct val="100000"/>
              </a:lnSpc>
              <a:spcBef>
                <a:spcPts val="0"/>
              </a:spcBef>
              <a:buFont typeface="Courier New" panose="02070309020205020404" pitchFamily="49" charset="0"/>
              <a:buChar char="o"/>
            </a:pPr>
            <a:r>
              <a:rPr lang="en-US" sz="2000" b="1" dirty="0">
                <a:solidFill>
                  <a:srgbClr val="132880"/>
                </a:solidFill>
              </a:rPr>
              <a:t>Project profile sheets for continuing operating projects initiated in prior fiscal years</a:t>
            </a:r>
          </a:p>
          <a:p>
            <a:pPr lvl="1">
              <a:lnSpc>
                <a:spcPct val="100000"/>
              </a:lnSpc>
              <a:spcBef>
                <a:spcPts val="0"/>
              </a:spcBef>
              <a:buFont typeface="Courier New" panose="02070309020205020404" pitchFamily="49" charset="0"/>
              <a:buChar char="o"/>
            </a:pPr>
            <a:endParaRPr lang="en-US" sz="2000" b="1" dirty="0">
              <a:solidFill>
                <a:srgbClr val="132880"/>
              </a:solidFill>
            </a:endParaRPr>
          </a:p>
          <a:p>
            <a:pPr lvl="1">
              <a:lnSpc>
                <a:spcPct val="100000"/>
              </a:lnSpc>
              <a:spcBef>
                <a:spcPts val="0"/>
              </a:spcBef>
              <a:buFont typeface="Courier New" panose="02070309020205020404" pitchFamily="49" charset="0"/>
              <a:buChar char="o"/>
            </a:pPr>
            <a:r>
              <a:rPr lang="en-US" sz="2000" b="1" dirty="0">
                <a:solidFill>
                  <a:srgbClr val="132880"/>
                </a:solidFill>
              </a:rPr>
              <a:t>Project profile sheets for future-year operating and capital projects</a:t>
            </a:r>
          </a:p>
          <a:p>
            <a:pPr>
              <a:lnSpc>
                <a:spcPct val="100000"/>
              </a:lnSpc>
              <a:spcBef>
                <a:spcPts val="0"/>
              </a:spcBef>
              <a:buFont typeface="Wingdings" panose="05000000000000000000" pitchFamily="2" charset="2"/>
              <a:buChar char="§"/>
            </a:pPr>
            <a:endParaRPr lang="en-US" sz="1875" b="1" dirty="0">
              <a:solidFill>
                <a:srgbClr val="132880"/>
              </a:solidFill>
            </a:endParaRPr>
          </a:p>
          <a:p>
            <a:pPr>
              <a:lnSpc>
                <a:spcPct val="100000"/>
              </a:lnSpc>
              <a:spcBef>
                <a:spcPts val="0"/>
              </a:spcBef>
              <a:buFont typeface="Wingdings" panose="05000000000000000000" pitchFamily="2" charset="2"/>
              <a:buChar char="§"/>
            </a:pPr>
            <a:endParaRPr lang="en-US" sz="1875" b="1" dirty="0">
              <a:solidFill>
                <a:srgbClr val="132880"/>
              </a:solidFill>
            </a:endParaRPr>
          </a:p>
          <a:p>
            <a:pPr marL="0" indent="0">
              <a:lnSpc>
                <a:spcPct val="100000"/>
              </a:lnSpc>
              <a:spcBef>
                <a:spcPts val="0"/>
              </a:spcBef>
              <a:buNone/>
            </a:pPr>
            <a:endParaRPr lang="en-US" sz="1875" b="1" dirty="0">
              <a:solidFill>
                <a:srgbClr val="132880"/>
              </a:solidFill>
            </a:endParaRPr>
          </a:p>
          <a:p>
            <a:pPr marL="0" indent="0">
              <a:lnSpc>
                <a:spcPct val="100000"/>
              </a:lnSpc>
              <a:spcBef>
                <a:spcPts val="0"/>
              </a:spcBef>
              <a:buNone/>
            </a:pPr>
            <a:endParaRPr lang="en-US" sz="1425" b="1" dirty="0">
              <a:solidFill>
                <a:srgbClr val="132880"/>
              </a:solidFill>
            </a:endParaRPr>
          </a:p>
          <a:p>
            <a:pPr lvl="1">
              <a:lnSpc>
                <a:spcPct val="100000"/>
              </a:lnSpc>
              <a:spcBef>
                <a:spcPts val="0"/>
              </a:spcBef>
              <a:buFont typeface="Wingdings" panose="05000000000000000000" pitchFamily="2" charset="2"/>
              <a:buChar char="Ø"/>
            </a:pPr>
            <a:endParaRPr lang="en-US" sz="1575" dirty="0">
              <a:solidFill>
                <a:srgbClr val="132880"/>
              </a:solidFill>
            </a:endParaRPr>
          </a:p>
          <a:p>
            <a:pPr>
              <a:lnSpc>
                <a:spcPct val="100000"/>
              </a:lnSpc>
              <a:spcBef>
                <a:spcPts val="0"/>
              </a:spcBef>
              <a:buFont typeface="Wingdings" panose="05000000000000000000" pitchFamily="2" charset="2"/>
              <a:buChar char="§"/>
            </a:pPr>
            <a:endParaRPr lang="en-US" sz="1575" dirty="0">
              <a:solidFill>
                <a:srgbClr val="132880"/>
              </a:solidFill>
            </a:endParaRPr>
          </a:p>
        </p:txBody>
      </p:sp>
    </p:spTree>
    <p:extLst>
      <p:ext uri="{BB962C8B-B14F-4D97-AF65-F5344CB8AC3E}">
        <p14:creationId xmlns:p14="http://schemas.microsoft.com/office/powerpoint/2010/main" val="3610735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048139-18E4-4D15-8136-C26DD1F5EA37}"/>
              </a:ext>
            </a:extLst>
          </p:cNvPr>
          <p:cNvPicPr>
            <a:picLocks noChangeAspect="1"/>
          </p:cNvPicPr>
          <p:nvPr/>
        </p:nvPicPr>
        <p:blipFill>
          <a:blip r:embed="rId3"/>
          <a:stretch>
            <a:fillRect/>
          </a:stretch>
        </p:blipFill>
        <p:spPr>
          <a:xfrm>
            <a:off x="520160" y="288682"/>
            <a:ext cx="8213032" cy="5092210"/>
          </a:xfrm>
          <a:prstGeom prst="rect">
            <a:avLst/>
          </a:prstGeom>
        </p:spPr>
      </p:pic>
    </p:spTree>
    <p:extLst>
      <p:ext uri="{BB962C8B-B14F-4D97-AF65-F5344CB8AC3E}">
        <p14:creationId xmlns:p14="http://schemas.microsoft.com/office/powerpoint/2010/main" val="972771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F000D2-26D5-4042-A216-496C11140CAE}"/>
              </a:ext>
            </a:extLst>
          </p:cNvPr>
          <p:cNvPicPr>
            <a:picLocks noChangeAspect="1"/>
          </p:cNvPicPr>
          <p:nvPr/>
        </p:nvPicPr>
        <p:blipFill>
          <a:blip r:embed="rId2"/>
          <a:stretch>
            <a:fillRect/>
          </a:stretch>
        </p:blipFill>
        <p:spPr>
          <a:xfrm>
            <a:off x="2119088" y="77882"/>
            <a:ext cx="5817435" cy="6691076"/>
          </a:xfrm>
          <a:prstGeom prst="rect">
            <a:avLst/>
          </a:prstGeom>
        </p:spPr>
      </p:pic>
    </p:spTree>
    <p:extLst>
      <p:ext uri="{BB962C8B-B14F-4D97-AF65-F5344CB8AC3E}">
        <p14:creationId xmlns:p14="http://schemas.microsoft.com/office/powerpoint/2010/main" val="1973604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136A5-D072-4F00-B25E-775C03D74ECC}"/>
              </a:ext>
            </a:extLst>
          </p:cNvPr>
          <p:cNvPicPr>
            <a:picLocks noChangeAspect="1"/>
          </p:cNvPicPr>
          <p:nvPr/>
        </p:nvPicPr>
        <p:blipFill>
          <a:blip r:embed="rId3"/>
          <a:stretch>
            <a:fillRect/>
          </a:stretch>
        </p:blipFill>
        <p:spPr>
          <a:xfrm>
            <a:off x="158262" y="1743878"/>
            <a:ext cx="8638431" cy="2599779"/>
          </a:xfrm>
          <a:prstGeom prst="rect">
            <a:avLst/>
          </a:prstGeom>
        </p:spPr>
      </p:pic>
      <p:sp>
        <p:nvSpPr>
          <p:cNvPr id="3" name="TextBox 2">
            <a:extLst>
              <a:ext uri="{FF2B5EF4-FFF2-40B4-BE49-F238E27FC236}">
                <a16:creationId xmlns:a16="http://schemas.microsoft.com/office/drawing/2014/main" id="{6EC89E6E-AC06-453B-A217-32C791ED74EA}"/>
              </a:ext>
            </a:extLst>
          </p:cNvPr>
          <p:cNvSpPr txBox="1"/>
          <p:nvPr/>
        </p:nvSpPr>
        <p:spPr>
          <a:xfrm>
            <a:off x="653042" y="4343657"/>
            <a:ext cx="7837915" cy="400110"/>
          </a:xfrm>
          <a:prstGeom prst="rect">
            <a:avLst/>
          </a:prstGeom>
          <a:noFill/>
        </p:spPr>
        <p:txBody>
          <a:bodyPr wrap="none" rtlCol="0">
            <a:spAutoFit/>
          </a:bodyPr>
          <a:lstStyle/>
          <a:p>
            <a:pPr defTabSz="685800"/>
            <a:r>
              <a:rPr lang="en-US" sz="2000" dirty="0">
                <a:solidFill>
                  <a:srgbClr val="FF0000"/>
                </a:solidFill>
                <a:latin typeface="Calibri" panose="020F0502020204030204"/>
              </a:rPr>
              <a:t>Future-Year Project Profiles for Projects Programmed No Later Than FY 24</a:t>
            </a:r>
          </a:p>
        </p:txBody>
      </p:sp>
    </p:spTree>
    <p:extLst>
      <p:ext uri="{BB962C8B-B14F-4D97-AF65-F5344CB8AC3E}">
        <p14:creationId xmlns:p14="http://schemas.microsoft.com/office/powerpoint/2010/main" val="2708169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3331C-3038-4891-A08A-EBC21F8D212B}"/>
              </a:ext>
            </a:extLst>
          </p:cNvPr>
          <p:cNvPicPr>
            <a:picLocks noChangeAspect="1"/>
          </p:cNvPicPr>
          <p:nvPr/>
        </p:nvPicPr>
        <p:blipFill>
          <a:blip r:embed="rId3"/>
          <a:stretch>
            <a:fillRect/>
          </a:stretch>
        </p:blipFill>
        <p:spPr>
          <a:xfrm>
            <a:off x="787876" y="523782"/>
            <a:ext cx="7755960" cy="4736791"/>
          </a:xfrm>
          <a:prstGeom prst="rect">
            <a:avLst/>
          </a:prstGeom>
        </p:spPr>
      </p:pic>
    </p:spTree>
    <p:extLst>
      <p:ext uri="{BB962C8B-B14F-4D97-AF65-F5344CB8AC3E}">
        <p14:creationId xmlns:p14="http://schemas.microsoft.com/office/powerpoint/2010/main" val="2509070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C176E4-335C-459A-B279-E1C028262653}"/>
              </a:ext>
            </a:extLst>
          </p:cNvPr>
          <p:cNvSpPr>
            <a:spLocks noGrp="1"/>
          </p:cNvSpPr>
          <p:nvPr>
            <p:ph type="body" sz="quarter" idx="13"/>
          </p:nvPr>
        </p:nvSpPr>
        <p:spPr>
          <a:xfrm>
            <a:off x="1319057" y="138161"/>
            <a:ext cx="6563592" cy="489857"/>
          </a:xfrm>
        </p:spPr>
        <p:txBody>
          <a:bodyPr>
            <a:normAutofit/>
          </a:bodyPr>
          <a:lstStyle/>
          <a:p>
            <a:pPr marL="0" indent="0">
              <a:buNone/>
            </a:pPr>
            <a:r>
              <a:rPr lang="en-US" b="1" u="sng" dirty="0">
                <a:solidFill>
                  <a:schemeClr val="accent1">
                    <a:lumMod val="75000"/>
                  </a:schemeClr>
                </a:solidFill>
              </a:rPr>
              <a:t>General Notes on Content</a:t>
            </a:r>
          </a:p>
        </p:txBody>
      </p:sp>
      <p:sp>
        <p:nvSpPr>
          <p:cNvPr id="3" name="Text Placeholder 2">
            <a:extLst>
              <a:ext uri="{FF2B5EF4-FFF2-40B4-BE49-F238E27FC236}">
                <a16:creationId xmlns:a16="http://schemas.microsoft.com/office/drawing/2014/main" id="{B43D3F6B-E0A0-4C41-B8AA-D4231F473F6A}"/>
              </a:ext>
            </a:extLst>
          </p:cNvPr>
          <p:cNvSpPr>
            <a:spLocks noGrp="1"/>
          </p:cNvSpPr>
          <p:nvPr>
            <p:ph type="body" sz="quarter" idx="14"/>
          </p:nvPr>
        </p:nvSpPr>
        <p:spPr>
          <a:xfrm>
            <a:off x="279647" y="763399"/>
            <a:ext cx="8642412" cy="4156208"/>
          </a:xfrm>
        </p:spPr>
        <p:txBody>
          <a:bodyPr>
            <a:noAutofit/>
          </a:bodyPr>
          <a:lstStyle/>
          <a:p>
            <a:pPr marL="0" indent="0">
              <a:lnSpc>
                <a:spcPct val="100000"/>
              </a:lnSpc>
              <a:spcBef>
                <a:spcPts val="0"/>
              </a:spcBef>
              <a:buNone/>
            </a:pPr>
            <a:endParaRPr lang="en-US" sz="1875" b="1" dirty="0">
              <a:solidFill>
                <a:srgbClr val="132880"/>
              </a:solidFill>
            </a:endParaRPr>
          </a:p>
          <a:p>
            <a:pPr>
              <a:lnSpc>
                <a:spcPct val="100000"/>
              </a:lnSpc>
              <a:spcBef>
                <a:spcPts val="0"/>
              </a:spcBef>
              <a:buFont typeface="Wingdings" panose="05000000000000000000" pitchFamily="2" charset="2"/>
              <a:buChar char="§"/>
            </a:pPr>
            <a:r>
              <a:rPr lang="en-US" sz="1900" b="1" dirty="0">
                <a:solidFill>
                  <a:srgbClr val="132880"/>
                </a:solidFill>
              </a:rPr>
              <a:t>Reflects recommendations of Budget &amp; Finance/Planning &amp; Prioritization Subcommittees for an early draft, but…</a:t>
            </a:r>
          </a:p>
          <a:p>
            <a:pPr marL="0" indent="0">
              <a:lnSpc>
                <a:spcPct val="100000"/>
              </a:lnSpc>
              <a:spcBef>
                <a:spcPts val="0"/>
              </a:spcBef>
              <a:buNone/>
            </a:pPr>
            <a:endParaRPr lang="en-US" sz="1900" b="1" dirty="0">
              <a:solidFill>
                <a:srgbClr val="132880"/>
              </a:solidFill>
            </a:endParaRPr>
          </a:p>
          <a:p>
            <a:pPr lvl="1">
              <a:lnSpc>
                <a:spcPct val="100000"/>
              </a:lnSpc>
              <a:spcBef>
                <a:spcPts val="0"/>
              </a:spcBef>
              <a:buFont typeface="Courier New" panose="02070309020205020404" pitchFamily="49" charset="0"/>
              <a:buChar char="o"/>
            </a:pPr>
            <a:r>
              <a:rPr lang="en-US" sz="1900" b="1" dirty="0">
                <a:solidFill>
                  <a:srgbClr val="132880"/>
                </a:solidFill>
              </a:rPr>
              <a:t>Need to exercise caution for recommended Work Plan </a:t>
            </a:r>
          </a:p>
          <a:p>
            <a:pPr lvl="1">
              <a:lnSpc>
                <a:spcPct val="100000"/>
              </a:lnSpc>
              <a:spcBef>
                <a:spcPts val="0"/>
              </a:spcBef>
              <a:buFont typeface="Courier New" panose="02070309020205020404" pitchFamily="49" charset="0"/>
              <a:buChar char="o"/>
            </a:pPr>
            <a:r>
              <a:rPr lang="en-US" sz="1900" b="1" dirty="0">
                <a:solidFill>
                  <a:srgbClr val="132880"/>
                </a:solidFill>
              </a:rPr>
              <a:t>Allow data/information to better develop as we approach FY 22</a:t>
            </a:r>
          </a:p>
          <a:p>
            <a:pPr>
              <a:lnSpc>
                <a:spcPct val="100000"/>
              </a:lnSpc>
              <a:spcBef>
                <a:spcPts val="0"/>
              </a:spcBef>
              <a:buFont typeface="Wingdings" panose="05000000000000000000" pitchFamily="2" charset="2"/>
              <a:buChar char="§"/>
            </a:pPr>
            <a:endParaRPr lang="en-US" sz="1900" b="1" dirty="0">
              <a:solidFill>
                <a:srgbClr val="132880"/>
              </a:solidFill>
            </a:endParaRPr>
          </a:p>
          <a:p>
            <a:pPr>
              <a:lnSpc>
                <a:spcPct val="100000"/>
              </a:lnSpc>
              <a:spcBef>
                <a:spcPts val="0"/>
              </a:spcBef>
              <a:buFont typeface="Wingdings" panose="05000000000000000000" pitchFamily="2" charset="2"/>
              <a:buChar char="§"/>
            </a:pPr>
            <a:r>
              <a:rPr lang="en-US" sz="1900" b="1" dirty="0">
                <a:solidFill>
                  <a:srgbClr val="132880"/>
                </a:solidFill>
              </a:rPr>
              <a:t>Does not reflect LAPP funding awards</a:t>
            </a:r>
          </a:p>
          <a:p>
            <a:pPr>
              <a:lnSpc>
                <a:spcPct val="100000"/>
              </a:lnSpc>
              <a:spcBef>
                <a:spcPts val="0"/>
              </a:spcBef>
              <a:buFont typeface="Wingdings" panose="05000000000000000000" pitchFamily="2" charset="2"/>
              <a:buChar char="§"/>
            </a:pPr>
            <a:endParaRPr lang="en-US" sz="1900" b="1" dirty="0">
              <a:solidFill>
                <a:srgbClr val="132880"/>
              </a:solidFill>
            </a:endParaRPr>
          </a:p>
          <a:p>
            <a:pPr>
              <a:lnSpc>
                <a:spcPct val="100000"/>
              </a:lnSpc>
              <a:spcBef>
                <a:spcPts val="0"/>
              </a:spcBef>
              <a:buFont typeface="Wingdings" panose="05000000000000000000" pitchFamily="2" charset="2"/>
              <a:buChar char="§"/>
            </a:pPr>
            <a:r>
              <a:rPr lang="en-US" sz="1900" b="1" dirty="0">
                <a:solidFill>
                  <a:srgbClr val="132880"/>
                </a:solidFill>
              </a:rPr>
              <a:t>Scopes of projects developed from request forms and prior Work Plan CIP/operating program project descriptions</a:t>
            </a:r>
          </a:p>
          <a:p>
            <a:pPr>
              <a:lnSpc>
                <a:spcPct val="100000"/>
              </a:lnSpc>
              <a:spcBef>
                <a:spcPts val="0"/>
              </a:spcBef>
              <a:buFont typeface="Wingdings" panose="05000000000000000000" pitchFamily="2" charset="2"/>
              <a:buChar char="§"/>
            </a:pPr>
            <a:endParaRPr lang="en-US" sz="1900" b="1" dirty="0">
              <a:solidFill>
                <a:srgbClr val="132880"/>
              </a:solidFill>
            </a:endParaRPr>
          </a:p>
          <a:p>
            <a:pPr>
              <a:lnSpc>
                <a:spcPct val="100000"/>
              </a:lnSpc>
              <a:spcBef>
                <a:spcPts val="0"/>
              </a:spcBef>
              <a:buFont typeface="Wingdings" panose="05000000000000000000" pitchFamily="2" charset="2"/>
              <a:buChar char="§"/>
            </a:pPr>
            <a:r>
              <a:rPr lang="en-US" sz="1900" b="1" dirty="0">
                <a:solidFill>
                  <a:srgbClr val="132880"/>
                </a:solidFill>
              </a:rPr>
              <a:t>Some new projects not previously programmed are included</a:t>
            </a:r>
          </a:p>
          <a:p>
            <a:pPr>
              <a:lnSpc>
                <a:spcPct val="100000"/>
              </a:lnSpc>
              <a:spcBef>
                <a:spcPts val="0"/>
              </a:spcBef>
              <a:buFont typeface="Wingdings" panose="05000000000000000000" pitchFamily="2" charset="2"/>
              <a:buChar char="§"/>
            </a:pPr>
            <a:endParaRPr lang="en-US" sz="1900" b="1" dirty="0">
              <a:solidFill>
                <a:srgbClr val="132880"/>
              </a:solidFill>
            </a:endParaRPr>
          </a:p>
          <a:p>
            <a:pPr>
              <a:lnSpc>
                <a:spcPct val="100000"/>
              </a:lnSpc>
              <a:spcBef>
                <a:spcPts val="0"/>
              </a:spcBef>
              <a:buFont typeface="Wingdings" panose="05000000000000000000" pitchFamily="2" charset="2"/>
              <a:buChar char="§"/>
            </a:pPr>
            <a:r>
              <a:rPr lang="en-US" sz="1900" b="1" dirty="0">
                <a:solidFill>
                  <a:srgbClr val="132880"/>
                </a:solidFill>
              </a:rPr>
              <a:t>Increases in assumed costs and updates to implementation timelines</a:t>
            </a:r>
          </a:p>
          <a:p>
            <a:pPr>
              <a:lnSpc>
                <a:spcPct val="100000"/>
              </a:lnSpc>
              <a:spcBef>
                <a:spcPts val="0"/>
              </a:spcBef>
              <a:buFont typeface="Wingdings" panose="05000000000000000000" pitchFamily="2" charset="2"/>
              <a:buChar char="§"/>
            </a:pPr>
            <a:endParaRPr lang="en-US" sz="1725" b="1" dirty="0">
              <a:solidFill>
                <a:srgbClr val="132880"/>
              </a:solidFill>
            </a:endParaRPr>
          </a:p>
          <a:p>
            <a:pPr>
              <a:lnSpc>
                <a:spcPct val="100000"/>
              </a:lnSpc>
              <a:spcBef>
                <a:spcPts val="0"/>
              </a:spcBef>
              <a:buFont typeface="Wingdings" panose="05000000000000000000" pitchFamily="2" charset="2"/>
              <a:buChar char="§"/>
            </a:pPr>
            <a:endParaRPr lang="en-US" sz="1725" b="1" dirty="0">
              <a:solidFill>
                <a:srgbClr val="132880"/>
              </a:solidFill>
            </a:endParaRPr>
          </a:p>
          <a:p>
            <a:pPr>
              <a:lnSpc>
                <a:spcPct val="100000"/>
              </a:lnSpc>
              <a:spcBef>
                <a:spcPts val="0"/>
              </a:spcBef>
              <a:buFont typeface="Wingdings" panose="05000000000000000000" pitchFamily="2" charset="2"/>
              <a:buChar char="§"/>
            </a:pPr>
            <a:endParaRPr lang="en-US" sz="1725" b="1" dirty="0">
              <a:solidFill>
                <a:srgbClr val="132880"/>
              </a:solidFill>
            </a:endParaRPr>
          </a:p>
          <a:p>
            <a:pPr marL="342900" lvl="1" indent="0">
              <a:lnSpc>
                <a:spcPct val="100000"/>
              </a:lnSpc>
              <a:spcBef>
                <a:spcPts val="0"/>
              </a:spcBef>
              <a:buNone/>
            </a:pPr>
            <a:endParaRPr lang="en-US" sz="1725" b="1" dirty="0">
              <a:solidFill>
                <a:srgbClr val="132880"/>
              </a:solidFill>
            </a:endParaRPr>
          </a:p>
          <a:p>
            <a:pPr>
              <a:lnSpc>
                <a:spcPct val="100000"/>
              </a:lnSpc>
              <a:spcBef>
                <a:spcPts val="0"/>
              </a:spcBef>
              <a:buFont typeface="Wingdings" panose="05000000000000000000" pitchFamily="2" charset="2"/>
              <a:buChar char="§"/>
            </a:pPr>
            <a:endParaRPr lang="en-US" sz="1875" b="1" dirty="0">
              <a:solidFill>
                <a:srgbClr val="132880"/>
              </a:solidFill>
            </a:endParaRPr>
          </a:p>
          <a:p>
            <a:pPr>
              <a:lnSpc>
                <a:spcPct val="100000"/>
              </a:lnSpc>
              <a:spcBef>
                <a:spcPts val="0"/>
              </a:spcBef>
              <a:buFont typeface="Wingdings" panose="05000000000000000000" pitchFamily="2" charset="2"/>
              <a:buChar char="§"/>
            </a:pPr>
            <a:endParaRPr lang="en-US" sz="1875" b="1" dirty="0">
              <a:solidFill>
                <a:srgbClr val="132880"/>
              </a:solidFill>
            </a:endParaRPr>
          </a:p>
          <a:p>
            <a:pPr marL="0" indent="0">
              <a:lnSpc>
                <a:spcPct val="100000"/>
              </a:lnSpc>
              <a:spcBef>
                <a:spcPts val="0"/>
              </a:spcBef>
              <a:buNone/>
            </a:pPr>
            <a:endParaRPr lang="en-US" sz="1875" b="1" dirty="0">
              <a:solidFill>
                <a:srgbClr val="132880"/>
              </a:solidFill>
            </a:endParaRPr>
          </a:p>
          <a:p>
            <a:pPr marL="0" indent="0">
              <a:lnSpc>
                <a:spcPct val="100000"/>
              </a:lnSpc>
              <a:spcBef>
                <a:spcPts val="0"/>
              </a:spcBef>
              <a:buNone/>
            </a:pPr>
            <a:endParaRPr lang="en-US" sz="1425" b="1" dirty="0">
              <a:solidFill>
                <a:srgbClr val="132880"/>
              </a:solidFill>
            </a:endParaRPr>
          </a:p>
          <a:p>
            <a:pPr lvl="1">
              <a:lnSpc>
                <a:spcPct val="100000"/>
              </a:lnSpc>
              <a:spcBef>
                <a:spcPts val="0"/>
              </a:spcBef>
              <a:buFont typeface="Wingdings" panose="05000000000000000000" pitchFamily="2" charset="2"/>
              <a:buChar char="Ø"/>
            </a:pPr>
            <a:endParaRPr lang="en-US" sz="1575" dirty="0">
              <a:solidFill>
                <a:srgbClr val="132880"/>
              </a:solidFill>
            </a:endParaRPr>
          </a:p>
          <a:p>
            <a:pPr>
              <a:lnSpc>
                <a:spcPct val="100000"/>
              </a:lnSpc>
              <a:spcBef>
                <a:spcPts val="0"/>
              </a:spcBef>
              <a:buFont typeface="Wingdings" panose="05000000000000000000" pitchFamily="2" charset="2"/>
              <a:buChar char="§"/>
            </a:pPr>
            <a:endParaRPr lang="en-US" sz="1575" dirty="0">
              <a:solidFill>
                <a:srgbClr val="132880"/>
              </a:solidFill>
            </a:endParaRPr>
          </a:p>
        </p:txBody>
      </p:sp>
    </p:spTree>
    <p:extLst>
      <p:ext uri="{BB962C8B-B14F-4D97-AF65-F5344CB8AC3E}">
        <p14:creationId xmlns:p14="http://schemas.microsoft.com/office/powerpoint/2010/main" val="2890597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56758E0E-AFD8-4209-8BE2-23A9C3F9D307}"/>
              </a:ext>
            </a:extLst>
          </p:cNvPr>
          <p:cNvSpPr txBox="1">
            <a:spLocks/>
          </p:cNvSpPr>
          <p:nvPr/>
        </p:nvSpPr>
        <p:spPr>
          <a:xfrm>
            <a:off x="890496" y="880502"/>
            <a:ext cx="7363009" cy="483042"/>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defRPr/>
            </a:pPr>
            <a:r>
              <a:rPr lang="en-US" sz="2250" b="1" dirty="0">
                <a:solidFill>
                  <a:srgbClr val="5B9BD5">
                    <a:lumMod val="50000"/>
                  </a:srgbClr>
                </a:solidFill>
                <a:latin typeface="Calibri"/>
              </a:rPr>
              <a:t>Operating Requests Vs. Programmed</a:t>
            </a:r>
          </a:p>
        </p:txBody>
      </p:sp>
      <p:sp>
        <p:nvSpPr>
          <p:cNvPr id="3" name="Rectangle 2">
            <a:extLst>
              <a:ext uri="{FF2B5EF4-FFF2-40B4-BE49-F238E27FC236}">
                <a16:creationId xmlns:a16="http://schemas.microsoft.com/office/drawing/2014/main" id="{3884333C-1651-4997-8217-2325B528B2AB}"/>
              </a:ext>
            </a:extLst>
          </p:cNvPr>
          <p:cNvSpPr/>
          <p:nvPr/>
        </p:nvSpPr>
        <p:spPr>
          <a:xfrm>
            <a:off x="852257" y="3955490"/>
            <a:ext cx="7439487" cy="543162"/>
          </a:xfrm>
          <a:prstGeom prst="rect">
            <a:avLst/>
          </a:prstGeom>
        </p:spPr>
        <p:txBody>
          <a:bodyPr wrap="square">
            <a:spAutoFit/>
          </a:bodyPr>
          <a:lstStyle/>
          <a:p>
            <a:pPr defTabSz="685800">
              <a:lnSpc>
                <a:spcPct val="107000"/>
              </a:lnSpc>
            </a:pPr>
            <a:r>
              <a:rPr lang="en-U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Note:</a:t>
            </a: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Some new projects but substantial savings from reductions to assumed expenses for </a:t>
            </a:r>
            <a:r>
              <a:rPr lang="en-US" sz="14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GoRaleigh</a:t>
            </a:r>
            <a:r>
              <a:rPr lang="en-US"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bus service expansion, bus infrastructure maintenance, and ADA service</a:t>
            </a:r>
            <a:endPar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562F8C42-CD2E-4A28-AB56-2E16588A93CE}"/>
              </a:ext>
            </a:extLst>
          </p:cNvPr>
          <p:cNvGraphicFramePr>
            <a:graphicFrameLocks noGrp="1"/>
          </p:cNvGraphicFramePr>
          <p:nvPr>
            <p:extLst>
              <p:ext uri="{D42A27DB-BD31-4B8C-83A1-F6EECF244321}">
                <p14:modId xmlns:p14="http://schemas.microsoft.com/office/powerpoint/2010/main" val="2068869240"/>
              </p:ext>
            </p:extLst>
          </p:nvPr>
        </p:nvGraphicFramePr>
        <p:xfrm>
          <a:off x="852257" y="1625960"/>
          <a:ext cx="7439488" cy="2329532"/>
        </p:xfrm>
        <a:graphic>
          <a:graphicData uri="http://schemas.openxmlformats.org/drawingml/2006/table">
            <a:tbl>
              <a:tblPr firstRow="1" firstCol="1" bandRow="1">
                <a:tableStyleId>{5C22544A-7EE6-4342-B048-85BDC9FD1C3A}</a:tableStyleId>
              </a:tblPr>
              <a:tblGrid>
                <a:gridCol w="1859474">
                  <a:extLst>
                    <a:ext uri="{9D8B030D-6E8A-4147-A177-3AD203B41FA5}">
                      <a16:colId xmlns:a16="http://schemas.microsoft.com/office/drawing/2014/main" val="3230621217"/>
                    </a:ext>
                  </a:extLst>
                </a:gridCol>
                <a:gridCol w="1859474">
                  <a:extLst>
                    <a:ext uri="{9D8B030D-6E8A-4147-A177-3AD203B41FA5}">
                      <a16:colId xmlns:a16="http://schemas.microsoft.com/office/drawing/2014/main" val="3719813896"/>
                    </a:ext>
                  </a:extLst>
                </a:gridCol>
                <a:gridCol w="1860270">
                  <a:extLst>
                    <a:ext uri="{9D8B030D-6E8A-4147-A177-3AD203B41FA5}">
                      <a16:colId xmlns:a16="http://schemas.microsoft.com/office/drawing/2014/main" val="203881534"/>
                    </a:ext>
                  </a:extLst>
                </a:gridCol>
                <a:gridCol w="1860270">
                  <a:extLst>
                    <a:ext uri="{9D8B030D-6E8A-4147-A177-3AD203B41FA5}">
                      <a16:colId xmlns:a16="http://schemas.microsoft.com/office/drawing/2014/main" val="3183428864"/>
                    </a:ext>
                  </a:extLst>
                </a:gridCol>
              </a:tblGrid>
              <a:tr h="672094">
                <a:tc>
                  <a:txBody>
                    <a:bodyPr/>
                    <a:lstStyle/>
                    <a:p>
                      <a:pPr marL="0" marR="0" algn="ctr">
                        <a:lnSpc>
                          <a:spcPct val="107000"/>
                        </a:lnSpc>
                        <a:spcBef>
                          <a:spcPts val="0"/>
                        </a:spcBef>
                        <a:spcAft>
                          <a:spcPts val="0"/>
                        </a:spcAft>
                      </a:pPr>
                      <a:r>
                        <a:rPr lang="en-US" sz="1600" dirty="0">
                          <a:effectLst/>
                        </a:rPr>
                        <a:t>Budget Category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dirty="0">
                          <a:effectLst/>
                        </a:rPr>
                        <a:t>Programmed for </a:t>
                      </a:r>
                    </a:p>
                    <a:p>
                      <a:pPr marL="0" marR="0" algn="ctr">
                        <a:lnSpc>
                          <a:spcPct val="107000"/>
                        </a:lnSpc>
                        <a:spcBef>
                          <a:spcPts val="0"/>
                        </a:spcBef>
                        <a:spcAft>
                          <a:spcPts val="0"/>
                        </a:spcAft>
                      </a:pPr>
                      <a:r>
                        <a:rPr lang="en-US" sz="1600" dirty="0">
                          <a:effectLst/>
                        </a:rPr>
                        <a:t>FY 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dirty="0">
                          <a:effectLst/>
                        </a:rPr>
                        <a:t>Requested for </a:t>
                      </a:r>
                    </a:p>
                    <a:p>
                      <a:pPr marL="0" marR="0" algn="ctr">
                        <a:lnSpc>
                          <a:spcPct val="107000"/>
                        </a:lnSpc>
                        <a:spcBef>
                          <a:spcPts val="0"/>
                        </a:spcBef>
                        <a:spcAft>
                          <a:spcPts val="0"/>
                        </a:spcAft>
                      </a:pPr>
                      <a:r>
                        <a:rPr lang="en-US" sz="1600" dirty="0">
                          <a:effectLst/>
                        </a:rPr>
                        <a:t>FY 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537125811"/>
                  </a:ext>
                </a:extLst>
              </a:tr>
              <a:tr h="328448">
                <a:tc>
                  <a:txBody>
                    <a:bodyPr/>
                    <a:lstStyle/>
                    <a:p>
                      <a:pPr marL="0" marR="0" algn="ctr">
                        <a:lnSpc>
                          <a:spcPct val="107000"/>
                        </a:lnSpc>
                        <a:spcBef>
                          <a:spcPts val="0"/>
                        </a:spcBef>
                        <a:spcAft>
                          <a:spcPts val="0"/>
                        </a:spcAft>
                      </a:pPr>
                      <a:r>
                        <a:rPr lang="en-US" sz="1600" b="1" dirty="0">
                          <a:effectLst/>
                        </a:rPr>
                        <a:t>Bus Operations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a:effectLst/>
                        </a:rPr>
                        <a:t>$24,113,786</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a:effectLst/>
                        </a:rPr>
                        <a:t>$22,225,895</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a:effectLst/>
                        </a:rPr>
                        <a:t>-$1,887,891</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570613818"/>
                  </a:ext>
                </a:extLst>
              </a:tr>
              <a:tr h="328448">
                <a:tc>
                  <a:txBody>
                    <a:bodyPr/>
                    <a:lstStyle/>
                    <a:p>
                      <a:pPr marL="0" marR="0" algn="ctr">
                        <a:lnSpc>
                          <a:spcPct val="107000"/>
                        </a:lnSpc>
                        <a:spcBef>
                          <a:spcPts val="0"/>
                        </a:spcBef>
                        <a:spcAft>
                          <a:spcPts val="0"/>
                        </a:spcAft>
                      </a:pPr>
                      <a:r>
                        <a:rPr lang="en-US" sz="1600" b="1" dirty="0">
                          <a:effectLst/>
                        </a:rPr>
                        <a:t>Tax District Admin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$501,338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a:effectLst/>
                        </a:rPr>
                        <a:t>$501,338</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a:effectLst/>
                        </a:rPr>
                        <a:t>--</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418349573"/>
                  </a:ext>
                </a:extLst>
              </a:tr>
              <a:tr h="672094">
                <a:tc>
                  <a:txBody>
                    <a:bodyPr/>
                    <a:lstStyle/>
                    <a:p>
                      <a:pPr marL="0" marR="0" algn="ctr">
                        <a:lnSpc>
                          <a:spcPct val="107000"/>
                        </a:lnSpc>
                        <a:spcBef>
                          <a:spcPts val="0"/>
                        </a:spcBef>
                        <a:spcAft>
                          <a:spcPts val="0"/>
                        </a:spcAft>
                      </a:pPr>
                      <a:r>
                        <a:rPr lang="en-US" sz="1600" b="1" dirty="0">
                          <a:effectLst/>
                        </a:rPr>
                        <a:t>Transit Plan Admin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$4,411,194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$4,689,998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+$278,804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058035609"/>
                  </a:ext>
                </a:extLst>
              </a:tr>
              <a:tr h="328448">
                <a:tc>
                  <a:txBody>
                    <a:bodyPr/>
                    <a:lstStyle/>
                    <a:p>
                      <a:pPr marL="0" marR="0" algn="ctr">
                        <a:lnSpc>
                          <a:spcPct val="107000"/>
                        </a:lnSpc>
                        <a:spcBef>
                          <a:spcPts val="0"/>
                        </a:spcBef>
                        <a:spcAft>
                          <a:spcPts val="0"/>
                        </a:spcAft>
                      </a:pPr>
                      <a:r>
                        <a:rPr lang="en-US" sz="1600" b="1" dirty="0">
                          <a:effectLst/>
                        </a:rPr>
                        <a:t>TOTAL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a:effectLst/>
                        </a:rPr>
                        <a:t>$29,026,318</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$27,417,231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-$1,609,087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375209609"/>
                  </a:ext>
                </a:extLst>
              </a:tr>
            </a:tbl>
          </a:graphicData>
        </a:graphic>
      </p:graphicFrame>
    </p:spTree>
    <p:extLst>
      <p:ext uri="{BB962C8B-B14F-4D97-AF65-F5344CB8AC3E}">
        <p14:creationId xmlns:p14="http://schemas.microsoft.com/office/powerpoint/2010/main" val="626496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56758E0E-AFD8-4209-8BE2-23A9C3F9D307}"/>
              </a:ext>
            </a:extLst>
          </p:cNvPr>
          <p:cNvSpPr txBox="1">
            <a:spLocks/>
          </p:cNvSpPr>
          <p:nvPr/>
        </p:nvSpPr>
        <p:spPr>
          <a:xfrm>
            <a:off x="737356" y="930491"/>
            <a:ext cx="7363009" cy="483042"/>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defRPr/>
            </a:pPr>
            <a:r>
              <a:rPr lang="en-US" sz="2250" b="1" dirty="0">
                <a:solidFill>
                  <a:srgbClr val="5B9BD5">
                    <a:lumMod val="50000"/>
                  </a:srgbClr>
                </a:solidFill>
                <a:latin typeface="Calibri"/>
              </a:rPr>
              <a:t>Capital Requests Vs. Programmed (FYs 22 and 23)</a:t>
            </a:r>
          </a:p>
        </p:txBody>
      </p:sp>
      <p:sp>
        <p:nvSpPr>
          <p:cNvPr id="3" name="Rectangle 2">
            <a:extLst>
              <a:ext uri="{FF2B5EF4-FFF2-40B4-BE49-F238E27FC236}">
                <a16:creationId xmlns:a16="http://schemas.microsoft.com/office/drawing/2014/main" id="{3884333C-1651-4997-8217-2325B528B2AB}"/>
              </a:ext>
            </a:extLst>
          </p:cNvPr>
          <p:cNvSpPr/>
          <p:nvPr/>
        </p:nvSpPr>
        <p:spPr>
          <a:xfrm>
            <a:off x="852766" y="5389023"/>
            <a:ext cx="6786977" cy="375552"/>
          </a:xfrm>
          <a:prstGeom prst="rect">
            <a:avLst/>
          </a:prstGeom>
        </p:spPr>
        <p:txBody>
          <a:bodyPr wrap="square">
            <a:spAutoFit/>
          </a:bodyPr>
          <a:lstStyle/>
          <a:p>
            <a:pPr defTabSz="685800">
              <a:lnSpc>
                <a:spcPct val="107000"/>
              </a:lnSpc>
            </a:pPr>
            <a:r>
              <a:rPr lang="en-US"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Note:</a:t>
            </a:r>
            <a:r>
              <a:rPr lang="en-US"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Higher assumed bus infrastructure costs for certain facilities</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7C1B087-BB09-402E-9645-E1BEB62ADB82}"/>
              </a:ext>
            </a:extLst>
          </p:cNvPr>
          <p:cNvGraphicFramePr>
            <a:graphicFrameLocks noGrp="1"/>
          </p:cNvGraphicFramePr>
          <p:nvPr>
            <p:extLst>
              <p:ext uri="{D42A27DB-BD31-4B8C-83A1-F6EECF244321}">
                <p14:modId xmlns:p14="http://schemas.microsoft.com/office/powerpoint/2010/main" val="667114091"/>
              </p:ext>
            </p:extLst>
          </p:nvPr>
        </p:nvGraphicFramePr>
        <p:xfrm>
          <a:off x="785675" y="1468977"/>
          <a:ext cx="7555475" cy="2599704"/>
        </p:xfrm>
        <a:graphic>
          <a:graphicData uri="http://schemas.openxmlformats.org/drawingml/2006/table">
            <a:tbl>
              <a:tblPr firstRow="1" firstCol="1" bandRow="1">
                <a:tableStyleId>{5C22544A-7EE6-4342-B048-85BDC9FD1C3A}</a:tableStyleId>
              </a:tblPr>
              <a:tblGrid>
                <a:gridCol w="1840358">
                  <a:extLst>
                    <a:ext uri="{9D8B030D-6E8A-4147-A177-3AD203B41FA5}">
                      <a16:colId xmlns:a16="http://schemas.microsoft.com/office/drawing/2014/main" val="3373125945"/>
                    </a:ext>
                  </a:extLst>
                </a:gridCol>
                <a:gridCol w="2032825">
                  <a:extLst>
                    <a:ext uri="{9D8B030D-6E8A-4147-A177-3AD203B41FA5}">
                      <a16:colId xmlns:a16="http://schemas.microsoft.com/office/drawing/2014/main" val="1252603924"/>
                    </a:ext>
                  </a:extLst>
                </a:gridCol>
                <a:gridCol w="2111963">
                  <a:extLst>
                    <a:ext uri="{9D8B030D-6E8A-4147-A177-3AD203B41FA5}">
                      <a16:colId xmlns:a16="http://schemas.microsoft.com/office/drawing/2014/main" val="2780391230"/>
                    </a:ext>
                  </a:extLst>
                </a:gridCol>
                <a:gridCol w="1570329">
                  <a:extLst>
                    <a:ext uri="{9D8B030D-6E8A-4147-A177-3AD203B41FA5}">
                      <a16:colId xmlns:a16="http://schemas.microsoft.com/office/drawing/2014/main" val="1637503023"/>
                    </a:ext>
                  </a:extLst>
                </a:gridCol>
              </a:tblGrid>
              <a:tr h="585062">
                <a:tc>
                  <a:txBody>
                    <a:bodyPr/>
                    <a:lstStyle/>
                    <a:p>
                      <a:pPr marL="0" marR="0" algn="ctr">
                        <a:lnSpc>
                          <a:spcPct val="107000"/>
                        </a:lnSpc>
                        <a:spcBef>
                          <a:spcPts val="0"/>
                        </a:spcBef>
                        <a:spcAft>
                          <a:spcPts val="0"/>
                        </a:spcAft>
                      </a:pPr>
                      <a:r>
                        <a:rPr lang="en-US" sz="1600" dirty="0">
                          <a:effectLst/>
                        </a:rPr>
                        <a:t>Budget Category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dirty="0">
                          <a:effectLst/>
                        </a:rPr>
                        <a:t>Programmed for FY 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dirty="0">
                          <a:effectLst/>
                        </a:rPr>
                        <a:t>Requested for FY 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798320716"/>
                  </a:ext>
                </a:extLst>
              </a:tr>
              <a:tr h="585062">
                <a:tc>
                  <a:txBody>
                    <a:bodyPr/>
                    <a:lstStyle/>
                    <a:p>
                      <a:pPr marL="0" marR="0" algn="ctr">
                        <a:lnSpc>
                          <a:spcPct val="107000"/>
                        </a:lnSpc>
                        <a:spcBef>
                          <a:spcPts val="0"/>
                        </a:spcBef>
                        <a:spcAft>
                          <a:spcPts val="0"/>
                        </a:spcAft>
                      </a:pPr>
                      <a:r>
                        <a:rPr lang="en-US" sz="1600" b="1" dirty="0">
                          <a:effectLst/>
                        </a:rPr>
                        <a:t>Vehicle Acquisition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$15,206,642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$12,773,312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a:effectLst/>
                        </a:rPr>
                        <a:t>-$2,433,330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066149994"/>
                  </a:ext>
                </a:extLst>
              </a:tr>
              <a:tr h="285916">
                <a:tc>
                  <a:txBody>
                    <a:bodyPr/>
                    <a:lstStyle/>
                    <a:p>
                      <a:pPr marL="0" marR="0" algn="ctr">
                        <a:lnSpc>
                          <a:spcPct val="107000"/>
                        </a:lnSpc>
                        <a:spcBef>
                          <a:spcPts val="0"/>
                        </a:spcBef>
                        <a:spcAft>
                          <a:spcPts val="0"/>
                        </a:spcAft>
                      </a:pPr>
                      <a:r>
                        <a:rPr lang="en-US" sz="1600" b="1" dirty="0">
                          <a:effectLst/>
                        </a:rPr>
                        <a:t>Bus Infrastructure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$59,484,747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$71,361,553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+$11,878,806</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7135600"/>
                  </a:ext>
                </a:extLst>
              </a:tr>
              <a:tr h="285916">
                <a:tc>
                  <a:txBody>
                    <a:bodyPr/>
                    <a:lstStyle/>
                    <a:p>
                      <a:pPr marL="0" marR="0" algn="ctr">
                        <a:lnSpc>
                          <a:spcPct val="107000"/>
                        </a:lnSpc>
                        <a:spcBef>
                          <a:spcPts val="0"/>
                        </a:spcBef>
                        <a:spcAft>
                          <a:spcPts val="0"/>
                        </a:spcAft>
                      </a:pPr>
                      <a:r>
                        <a:rPr lang="en-US" sz="1600" b="1" dirty="0">
                          <a:effectLst/>
                        </a:rPr>
                        <a:t>Other Capital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$4,630,000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$4,730,000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a:effectLst/>
                        </a:rPr>
                        <a:t>+$100,000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223542730"/>
                  </a:ext>
                </a:extLst>
              </a:tr>
              <a:tr h="285916">
                <a:tc>
                  <a:txBody>
                    <a:bodyPr/>
                    <a:lstStyle/>
                    <a:p>
                      <a:pPr marL="0" marR="0" algn="ctr">
                        <a:lnSpc>
                          <a:spcPct val="107000"/>
                        </a:lnSpc>
                        <a:spcBef>
                          <a:spcPts val="0"/>
                        </a:spcBef>
                        <a:spcAft>
                          <a:spcPts val="0"/>
                        </a:spcAft>
                      </a:pPr>
                      <a:r>
                        <a:rPr lang="en-US" sz="1600" b="1" dirty="0">
                          <a:effectLst/>
                        </a:rPr>
                        <a:t>BRT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a:effectLst/>
                        </a:rPr>
                        <a:t>$12,000,000</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$12,000,000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886159767"/>
                  </a:ext>
                </a:extLst>
              </a:tr>
              <a:tr h="285916">
                <a:tc>
                  <a:txBody>
                    <a:bodyPr/>
                    <a:lstStyle/>
                    <a:p>
                      <a:pPr marL="0" marR="0" algn="ctr">
                        <a:lnSpc>
                          <a:spcPct val="107000"/>
                        </a:lnSpc>
                        <a:spcBef>
                          <a:spcPts val="0"/>
                        </a:spcBef>
                        <a:spcAft>
                          <a:spcPts val="0"/>
                        </a:spcAft>
                      </a:pPr>
                      <a:r>
                        <a:rPr lang="en-US" sz="1600" b="1" dirty="0">
                          <a:effectLst/>
                        </a:rPr>
                        <a:t>CRT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a:effectLst/>
                        </a:rPr>
                        <a:t>--</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a:effectLst/>
                        </a:rPr>
                        <a:t>--</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735636757"/>
                  </a:ext>
                </a:extLst>
              </a:tr>
              <a:tr h="285916">
                <a:tc>
                  <a:txBody>
                    <a:bodyPr/>
                    <a:lstStyle/>
                    <a:p>
                      <a:pPr marL="0" marR="0" algn="ctr">
                        <a:lnSpc>
                          <a:spcPct val="107000"/>
                        </a:lnSpc>
                        <a:spcBef>
                          <a:spcPts val="0"/>
                        </a:spcBef>
                        <a:spcAft>
                          <a:spcPts val="0"/>
                        </a:spcAft>
                      </a:pPr>
                      <a:r>
                        <a:rPr lang="en-US" sz="1600" b="1" dirty="0">
                          <a:effectLst/>
                        </a:rPr>
                        <a:t>TOTAL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a:effectLst/>
                        </a:rPr>
                        <a:t>$91,321,389</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$100,864,865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rPr>
                        <a:t>+$9,543,476</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07171024"/>
                  </a:ext>
                </a:extLst>
              </a:tr>
            </a:tbl>
          </a:graphicData>
        </a:graphic>
      </p:graphicFrame>
      <p:graphicFrame>
        <p:nvGraphicFramePr>
          <p:cNvPr id="6" name="Table 5">
            <a:extLst>
              <a:ext uri="{FF2B5EF4-FFF2-40B4-BE49-F238E27FC236}">
                <a16:creationId xmlns:a16="http://schemas.microsoft.com/office/drawing/2014/main" id="{95E85139-3437-4E79-AEF6-5A1C4508ADE7}"/>
              </a:ext>
            </a:extLst>
          </p:cNvPr>
          <p:cNvGraphicFramePr>
            <a:graphicFrameLocks noGrp="1"/>
          </p:cNvGraphicFramePr>
          <p:nvPr>
            <p:extLst>
              <p:ext uri="{D42A27DB-BD31-4B8C-83A1-F6EECF244321}">
                <p14:modId xmlns:p14="http://schemas.microsoft.com/office/powerpoint/2010/main" val="2091696007"/>
              </p:ext>
            </p:extLst>
          </p:nvPr>
        </p:nvGraphicFramePr>
        <p:xfrm>
          <a:off x="785675" y="4257289"/>
          <a:ext cx="7555475" cy="870812"/>
        </p:xfrm>
        <a:graphic>
          <a:graphicData uri="http://schemas.openxmlformats.org/drawingml/2006/table">
            <a:tbl>
              <a:tblPr firstRow="1" firstCol="1" bandRow="1">
                <a:tableStyleId>{5C22544A-7EE6-4342-B048-85BDC9FD1C3A}</a:tableStyleId>
              </a:tblPr>
              <a:tblGrid>
                <a:gridCol w="1840358">
                  <a:extLst>
                    <a:ext uri="{9D8B030D-6E8A-4147-A177-3AD203B41FA5}">
                      <a16:colId xmlns:a16="http://schemas.microsoft.com/office/drawing/2014/main" val="3373125945"/>
                    </a:ext>
                  </a:extLst>
                </a:gridCol>
                <a:gridCol w="2032825">
                  <a:extLst>
                    <a:ext uri="{9D8B030D-6E8A-4147-A177-3AD203B41FA5}">
                      <a16:colId xmlns:a16="http://schemas.microsoft.com/office/drawing/2014/main" val="1252603924"/>
                    </a:ext>
                  </a:extLst>
                </a:gridCol>
                <a:gridCol w="2111963">
                  <a:extLst>
                    <a:ext uri="{9D8B030D-6E8A-4147-A177-3AD203B41FA5}">
                      <a16:colId xmlns:a16="http://schemas.microsoft.com/office/drawing/2014/main" val="2780391230"/>
                    </a:ext>
                  </a:extLst>
                </a:gridCol>
                <a:gridCol w="1570329">
                  <a:extLst>
                    <a:ext uri="{9D8B030D-6E8A-4147-A177-3AD203B41FA5}">
                      <a16:colId xmlns:a16="http://schemas.microsoft.com/office/drawing/2014/main" val="1637503023"/>
                    </a:ext>
                  </a:extLst>
                </a:gridCol>
              </a:tblGrid>
              <a:tr h="210360">
                <a:tc>
                  <a:txBody>
                    <a:bodyPr/>
                    <a:lstStyle/>
                    <a:p>
                      <a:pPr marL="0" marR="0" algn="ctr">
                        <a:lnSpc>
                          <a:spcPct val="107000"/>
                        </a:lnSpc>
                        <a:spcBef>
                          <a:spcPts val="0"/>
                        </a:spcBef>
                        <a:spcAft>
                          <a:spcPts val="0"/>
                        </a:spcAft>
                      </a:pPr>
                      <a:r>
                        <a:rPr lang="en-US" sz="1600" dirty="0">
                          <a:effectLst/>
                        </a:rPr>
                        <a:t>Budget Category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dirty="0">
                          <a:effectLst/>
                        </a:rPr>
                        <a:t>Programmed for FY 23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dirty="0">
                          <a:effectLst/>
                        </a:rPr>
                        <a:t>Requested for FY 23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798320716"/>
                  </a:ext>
                </a:extLst>
              </a:tr>
              <a:tr h="621511">
                <a:tc>
                  <a:txBody>
                    <a:bodyPr/>
                    <a:lstStyle/>
                    <a:p>
                      <a:pPr marL="0" marR="0" algn="ctr">
                        <a:lnSpc>
                          <a:spcPct val="107000"/>
                        </a:lnSpc>
                        <a:spcBef>
                          <a:spcPts val="0"/>
                        </a:spcBef>
                        <a:spcAft>
                          <a:spcPts val="0"/>
                        </a:spcAft>
                      </a:pPr>
                      <a:r>
                        <a:rPr lang="en-US" sz="1600" b="1" dirty="0">
                          <a:effectLst/>
                        </a:rPr>
                        <a:t>Bus Infrastructure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$13,015,307</a:t>
                      </a:r>
                    </a:p>
                  </a:txBody>
                  <a:tcPr marL="51435" marR="51435" marT="0" marB="0" anchor="ct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$42,331,141</a:t>
                      </a:r>
                    </a:p>
                  </a:txBody>
                  <a:tcPr marL="51435" marR="51435" marT="0" marB="0" anchor="ct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+$29,315,834</a:t>
                      </a:r>
                    </a:p>
                  </a:txBody>
                  <a:tcPr marL="51435" marR="51435" marT="0" marB="0" anchor="ctr"/>
                </a:tc>
                <a:extLst>
                  <a:ext uri="{0D108BD9-81ED-4DB2-BD59-A6C34878D82A}">
                    <a16:rowId xmlns:a16="http://schemas.microsoft.com/office/drawing/2014/main" val="3066149994"/>
                  </a:ext>
                </a:extLst>
              </a:tr>
            </a:tbl>
          </a:graphicData>
        </a:graphic>
      </p:graphicFrame>
    </p:spTree>
    <p:extLst>
      <p:ext uri="{BB962C8B-B14F-4D97-AF65-F5344CB8AC3E}">
        <p14:creationId xmlns:p14="http://schemas.microsoft.com/office/powerpoint/2010/main" val="914897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61633" y="247736"/>
            <a:ext cx="8233079" cy="644056"/>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dirty="0">
                <a:solidFill>
                  <a:srgbClr val="132880"/>
                </a:solidFill>
                <a:latin typeface="Calibri"/>
              </a:rPr>
              <a:t>II.  Adjustments to the Agenda</a:t>
            </a:r>
            <a:endParaRPr kumimoji="0" lang="en-US" sz="4000" b="0" i="0" u="none" strike="noStrike" kern="1200" cap="none" spc="0" normalizeH="0" baseline="0" noProof="0" dirty="0">
              <a:ln>
                <a:noFill/>
              </a:ln>
              <a:solidFill>
                <a:srgbClr val="132880"/>
              </a:solidFill>
              <a:effectLst/>
              <a:uLnTx/>
              <a:uFillTx/>
              <a:latin typeface="Calibri"/>
              <a:ea typeface="+mj-ea"/>
              <a:cs typeface="+mj-cs"/>
            </a:endParaRPr>
          </a:p>
        </p:txBody>
      </p:sp>
      <p:sp>
        <p:nvSpPr>
          <p:cNvPr id="5" name="Content Placeholder 5"/>
          <p:cNvSpPr txBox="1">
            <a:spLocks/>
          </p:cNvSpPr>
          <p:nvPr/>
        </p:nvSpPr>
        <p:spPr>
          <a:xfrm>
            <a:off x="461633" y="5172248"/>
            <a:ext cx="8129868" cy="1136024"/>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3400" b="0" dirty="0">
                <a:solidFill>
                  <a:srgbClr val="132880"/>
                </a:solidFill>
                <a:latin typeface="Lato" panose="020F0502020204030203" pitchFamily="34" charset="0"/>
              </a:rPr>
              <a:t>Ben Howell, TPAC Chair</a:t>
            </a:r>
            <a:endParaRPr lang="en-US" sz="3400" dirty="0">
              <a:solidFill>
                <a:prstClr val="white"/>
              </a:solidFill>
              <a:latin typeface="Lato" panose="020F0502020204030203" pitchFamily="34" charset="0"/>
            </a:endParaRPr>
          </a:p>
        </p:txBody>
      </p:sp>
      <p:pic>
        <p:nvPicPr>
          <p:cNvPr id="6" name="Picture 5">
            <a:extLst>
              <a:ext uri="{FF2B5EF4-FFF2-40B4-BE49-F238E27FC236}">
                <a16:creationId xmlns:a16="http://schemas.microsoft.com/office/drawing/2014/main" id="{89538DE3-D133-4760-9C12-3FC2FF435678}"/>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6944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C176E4-335C-459A-B279-E1C028262653}"/>
              </a:ext>
            </a:extLst>
          </p:cNvPr>
          <p:cNvSpPr>
            <a:spLocks noGrp="1"/>
          </p:cNvSpPr>
          <p:nvPr>
            <p:ph type="body" sz="quarter" idx="13"/>
          </p:nvPr>
        </p:nvSpPr>
        <p:spPr>
          <a:xfrm>
            <a:off x="1070161" y="261018"/>
            <a:ext cx="6563592" cy="489857"/>
          </a:xfrm>
        </p:spPr>
        <p:txBody>
          <a:bodyPr>
            <a:normAutofit/>
          </a:bodyPr>
          <a:lstStyle/>
          <a:p>
            <a:pPr marL="0" indent="0">
              <a:buNone/>
            </a:pPr>
            <a:r>
              <a:rPr lang="en-US" b="1" u="sng" dirty="0">
                <a:solidFill>
                  <a:schemeClr val="accent1">
                    <a:lumMod val="75000"/>
                  </a:schemeClr>
                </a:solidFill>
              </a:rPr>
              <a:t>FY 22 Major Scope, Schedule, Cost Modifications - Capital</a:t>
            </a:r>
          </a:p>
        </p:txBody>
      </p:sp>
      <p:sp>
        <p:nvSpPr>
          <p:cNvPr id="3" name="Text Placeholder 2">
            <a:extLst>
              <a:ext uri="{FF2B5EF4-FFF2-40B4-BE49-F238E27FC236}">
                <a16:creationId xmlns:a16="http://schemas.microsoft.com/office/drawing/2014/main" id="{B43D3F6B-E0A0-4C41-B8AA-D4231F473F6A}"/>
              </a:ext>
            </a:extLst>
          </p:cNvPr>
          <p:cNvSpPr>
            <a:spLocks noGrp="1"/>
          </p:cNvSpPr>
          <p:nvPr>
            <p:ph type="body" sz="quarter" idx="14"/>
          </p:nvPr>
        </p:nvSpPr>
        <p:spPr>
          <a:xfrm>
            <a:off x="466078" y="829982"/>
            <a:ext cx="8475955" cy="4156208"/>
          </a:xfrm>
        </p:spPr>
        <p:txBody>
          <a:bodyPr>
            <a:noAutofit/>
          </a:bodyPr>
          <a:lstStyle/>
          <a:p>
            <a:pPr marL="0" indent="0">
              <a:lnSpc>
                <a:spcPct val="100000"/>
              </a:lnSpc>
              <a:spcBef>
                <a:spcPts val="0"/>
              </a:spcBef>
              <a:buNone/>
            </a:pPr>
            <a:endParaRPr lang="en-US" sz="1800" b="1" dirty="0">
              <a:solidFill>
                <a:srgbClr val="132880"/>
              </a:solidFill>
            </a:endParaRPr>
          </a:p>
          <a:p>
            <a:pPr>
              <a:lnSpc>
                <a:spcPct val="100000"/>
              </a:lnSpc>
              <a:spcBef>
                <a:spcPts val="0"/>
              </a:spcBef>
              <a:buFont typeface="Wingdings" panose="05000000000000000000" pitchFamily="2" charset="2"/>
              <a:buChar char="§"/>
            </a:pPr>
            <a:r>
              <a:rPr lang="en-US" sz="1800" b="1" dirty="0" err="1">
                <a:solidFill>
                  <a:srgbClr val="132880"/>
                </a:solidFill>
              </a:rPr>
              <a:t>GoCary</a:t>
            </a:r>
            <a:r>
              <a:rPr lang="en-US" sz="1800" b="1" dirty="0">
                <a:solidFill>
                  <a:srgbClr val="132880"/>
                </a:solidFill>
              </a:rPr>
              <a:t> Maintenance &amp; Operations Facility: $17.6M </a:t>
            </a:r>
            <a:r>
              <a:rPr lang="en-US" sz="1800" b="1" dirty="0">
                <a:solidFill>
                  <a:srgbClr val="132880"/>
                </a:solidFill>
                <a:sym typeface="Wingdings" panose="05000000000000000000" pitchFamily="2" charset="2"/>
              </a:rPr>
              <a:t> $35M</a:t>
            </a:r>
          </a:p>
          <a:p>
            <a:pPr>
              <a:lnSpc>
                <a:spcPct val="100000"/>
              </a:lnSpc>
              <a:spcBef>
                <a:spcPts val="0"/>
              </a:spcBef>
              <a:buFont typeface="Wingdings" panose="05000000000000000000" pitchFamily="2" charset="2"/>
              <a:buChar char="§"/>
            </a:pPr>
            <a:endParaRPr lang="en-US" sz="1800" b="1" dirty="0">
              <a:solidFill>
                <a:srgbClr val="132880"/>
              </a:solidFill>
              <a:sym typeface="Wingdings" panose="05000000000000000000" pitchFamily="2" charset="2"/>
            </a:endParaRPr>
          </a:p>
          <a:p>
            <a:pPr>
              <a:lnSpc>
                <a:spcPct val="100000"/>
              </a:lnSpc>
              <a:spcBef>
                <a:spcPts val="0"/>
              </a:spcBef>
              <a:buFont typeface="Wingdings" panose="05000000000000000000" pitchFamily="2" charset="2"/>
              <a:buChar char="§"/>
            </a:pPr>
            <a:r>
              <a:rPr lang="en-US" sz="1800" b="1" dirty="0">
                <a:solidFill>
                  <a:srgbClr val="132880"/>
                </a:solidFill>
                <a:sym typeface="Wingdings" panose="05000000000000000000" pitchFamily="2" charset="2"/>
              </a:rPr>
              <a:t>Regional Transit Center (Wake Share): $5M  $28.5M</a:t>
            </a:r>
          </a:p>
          <a:p>
            <a:pPr>
              <a:lnSpc>
                <a:spcPct val="100000"/>
              </a:lnSpc>
              <a:spcBef>
                <a:spcPts val="0"/>
              </a:spcBef>
              <a:buFont typeface="Wingdings" panose="05000000000000000000" pitchFamily="2" charset="2"/>
              <a:buChar char="§"/>
            </a:pPr>
            <a:endParaRPr lang="en-US" sz="1800" b="1" dirty="0">
              <a:solidFill>
                <a:srgbClr val="132880"/>
              </a:solidFill>
              <a:sym typeface="Wingdings" panose="05000000000000000000" pitchFamily="2" charset="2"/>
            </a:endParaRPr>
          </a:p>
          <a:p>
            <a:pPr>
              <a:lnSpc>
                <a:spcPct val="100000"/>
              </a:lnSpc>
              <a:spcBef>
                <a:spcPts val="0"/>
              </a:spcBef>
              <a:buFont typeface="Wingdings" panose="05000000000000000000" pitchFamily="2" charset="2"/>
              <a:buChar char="§"/>
            </a:pPr>
            <a:r>
              <a:rPr lang="en-US" sz="1800" b="1" dirty="0">
                <a:solidFill>
                  <a:srgbClr val="132880"/>
                </a:solidFill>
                <a:sym typeface="Wingdings" panose="05000000000000000000" pitchFamily="2" charset="2"/>
              </a:rPr>
              <a:t>Hillsborough/I-440 Park-and-Ride: $2.6M  $7.42M</a:t>
            </a:r>
          </a:p>
          <a:p>
            <a:pPr>
              <a:lnSpc>
                <a:spcPct val="100000"/>
              </a:lnSpc>
              <a:spcBef>
                <a:spcPts val="0"/>
              </a:spcBef>
              <a:buFont typeface="Wingdings" panose="05000000000000000000" pitchFamily="2" charset="2"/>
              <a:buChar char="§"/>
            </a:pPr>
            <a:endParaRPr lang="en-US" sz="1800" b="1" dirty="0">
              <a:solidFill>
                <a:srgbClr val="132880"/>
              </a:solidFill>
              <a:sym typeface="Wingdings" panose="05000000000000000000" pitchFamily="2" charset="2"/>
            </a:endParaRPr>
          </a:p>
          <a:p>
            <a:pPr>
              <a:lnSpc>
                <a:spcPct val="100000"/>
              </a:lnSpc>
              <a:spcBef>
                <a:spcPts val="0"/>
              </a:spcBef>
              <a:buFont typeface="Wingdings" panose="05000000000000000000" pitchFamily="2" charset="2"/>
              <a:buChar char="§"/>
            </a:pPr>
            <a:r>
              <a:rPr lang="en-US" sz="1800" b="1" dirty="0">
                <a:solidFill>
                  <a:srgbClr val="132880"/>
                </a:solidFill>
                <a:sym typeface="Wingdings" panose="05000000000000000000" pitchFamily="2" charset="2"/>
              </a:rPr>
              <a:t>Fewer Paratransit Replacement Vehicles Requested = Reduced Cost</a:t>
            </a:r>
            <a:endParaRPr lang="en-US" sz="1800" b="1" dirty="0">
              <a:solidFill>
                <a:srgbClr val="132880"/>
              </a:solidFill>
            </a:endParaRPr>
          </a:p>
          <a:p>
            <a:pPr>
              <a:lnSpc>
                <a:spcPct val="100000"/>
              </a:lnSpc>
              <a:spcBef>
                <a:spcPts val="0"/>
              </a:spcBef>
              <a:buFont typeface="Wingdings" panose="05000000000000000000" pitchFamily="2" charset="2"/>
              <a:buChar char="§"/>
            </a:pPr>
            <a:endParaRPr lang="en-US" sz="1800" b="1" dirty="0">
              <a:solidFill>
                <a:srgbClr val="132880"/>
              </a:solidFill>
            </a:endParaRPr>
          </a:p>
          <a:p>
            <a:pPr>
              <a:lnSpc>
                <a:spcPct val="100000"/>
              </a:lnSpc>
              <a:spcBef>
                <a:spcPts val="0"/>
              </a:spcBef>
              <a:buFont typeface="Wingdings" panose="05000000000000000000" pitchFamily="2" charset="2"/>
              <a:buChar char="§"/>
            </a:pPr>
            <a:r>
              <a:rPr lang="en-US" sz="1800" b="1" dirty="0">
                <a:solidFill>
                  <a:srgbClr val="132880"/>
                </a:solidFill>
              </a:rPr>
              <a:t>Construction of Cary Downtown Multimodal Facility Delayed to FY 23</a:t>
            </a:r>
          </a:p>
          <a:p>
            <a:pPr>
              <a:lnSpc>
                <a:spcPct val="100000"/>
              </a:lnSpc>
              <a:spcBef>
                <a:spcPts val="0"/>
              </a:spcBef>
              <a:buFont typeface="Wingdings" panose="05000000000000000000" pitchFamily="2" charset="2"/>
              <a:buChar char="§"/>
            </a:pPr>
            <a:endParaRPr lang="en-US" sz="1800" b="1" dirty="0">
              <a:solidFill>
                <a:srgbClr val="132880"/>
              </a:solidFill>
            </a:endParaRPr>
          </a:p>
          <a:p>
            <a:pPr>
              <a:lnSpc>
                <a:spcPct val="100000"/>
              </a:lnSpc>
              <a:spcBef>
                <a:spcPts val="0"/>
              </a:spcBef>
              <a:buFont typeface="Wingdings" panose="05000000000000000000" pitchFamily="2" charset="2"/>
              <a:buChar char="§"/>
            </a:pPr>
            <a:r>
              <a:rPr lang="en-US" sz="1800" b="1" dirty="0">
                <a:solidFill>
                  <a:srgbClr val="132880"/>
                </a:solidFill>
              </a:rPr>
              <a:t>Bus Stop Improvement Projects Disaggregated Into New vs. Existing Again</a:t>
            </a:r>
          </a:p>
          <a:p>
            <a:pPr marL="0" indent="0">
              <a:lnSpc>
                <a:spcPct val="100000"/>
              </a:lnSpc>
              <a:spcBef>
                <a:spcPts val="0"/>
              </a:spcBef>
              <a:buNone/>
            </a:pPr>
            <a:r>
              <a:rPr lang="en-US" sz="1650" b="1" dirty="0">
                <a:solidFill>
                  <a:srgbClr val="132880"/>
                </a:solidFill>
              </a:rPr>
              <a:t> </a:t>
            </a:r>
            <a:endParaRPr lang="en-US" sz="1600" b="1" dirty="0">
              <a:solidFill>
                <a:srgbClr val="132880"/>
              </a:solidFill>
            </a:endParaRPr>
          </a:p>
          <a:p>
            <a:pPr marL="0" indent="0">
              <a:lnSpc>
                <a:spcPct val="100000"/>
              </a:lnSpc>
              <a:spcBef>
                <a:spcPts val="0"/>
              </a:spcBef>
              <a:buNone/>
            </a:pPr>
            <a:r>
              <a:rPr lang="en-US" sz="1600" b="1" dirty="0">
                <a:solidFill>
                  <a:srgbClr val="132880"/>
                </a:solidFill>
                <a:sym typeface="Wingdings" panose="05000000000000000000" pitchFamily="2" charset="2"/>
              </a:rPr>
              <a:t>Still currently able to accommodate within modeling parameters. However, remaining 10-year capital liquidity above required fund balance minimums is low = $23M. This may be problematic for future critical capital projects.</a:t>
            </a:r>
            <a:endParaRPr lang="en-US" sz="1600" b="1" dirty="0">
              <a:solidFill>
                <a:srgbClr val="132880"/>
              </a:solidFill>
            </a:endParaRPr>
          </a:p>
          <a:p>
            <a:pPr marL="0" indent="0">
              <a:lnSpc>
                <a:spcPct val="100000"/>
              </a:lnSpc>
              <a:spcBef>
                <a:spcPts val="0"/>
              </a:spcBef>
              <a:buNone/>
            </a:pPr>
            <a:endParaRPr lang="en-US" sz="1650" b="1" dirty="0">
              <a:solidFill>
                <a:srgbClr val="132880"/>
              </a:solidFill>
            </a:endParaRPr>
          </a:p>
          <a:p>
            <a:pPr>
              <a:lnSpc>
                <a:spcPct val="100000"/>
              </a:lnSpc>
              <a:spcBef>
                <a:spcPts val="0"/>
              </a:spcBef>
              <a:buFont typeface="Wingdings" panose="05000000000000000000" pitchFamily="2" charset="2"/>
              <a:buChar char="§"/>
            </a:pPr>
            <a:endParaRPr lang="en-US" sz="1875" b="1" dirty="0">
              <a:solidFill>
                <a:srgbClr val="132880"/>
              </a:solidFill>
            </a:endParaRPr>
          </a:p>
          <a:p>
            <a:pPr marL="0" indent="0">
              <a:lnSpc>
                <a:spcPct val="100000"/>
              </a:lnSpc>
              <a:spcBef>
                <a:spcPts val="0"/>
              </a:spcBef>
              <a:buNone/>
            </a:pPr>
            <a:endParaRPr lang="en-US" sz="1875" b="1" dirty="0">
              <a:solidFill>
                <a:srgbClr val="132880"/>
              </a:solidFill>
            </a:endParaRPr>
          </a:p>
          <a:p>
            <a:pPr marL="0" indent="0">
              <a:lnSpc>
                <a:spcPct val="100000"/>
              </a:lnSpc>
              <a:spcBef>
                <a:spcPts val="0"/>
              </a:spcBef>
              <a:buNone/>
            </a:pPr>
            <a:endParaRPr lang="en-US" sz="1875" b="1" dirty="0">
              <a:solidFill>
                <a:srgbClr val="132880"/>
              </a:solidFill>
            </a:endParaRPr>
          </a:p>
          <a:p>
            <a:pPr marL="0" indent="0">
              <a:lnSpc>
                <a:spcPct val="100000"/>
              </a:lnSpc>
              <a:spcBef>
                <a:spcPts val="0"/>
              </a:spcBef>
              <a:buNone/>
            </a:pPr>
            <a:endParaRPr lang="en-US" sz="1425" b="1" dirty="0">
              <a:solidFill>
                <a:srgbClr val="132880"/>
              </a:solidFill>
            </a:endParaRPr>
          </a:p>
          <a:p>
            <a:pPr lvl="1">
              <a:lnSpc>
                <a:spcPct val="100000"/>
              </a:lnSpc>
              <a:spcBef>
                <a:spcPts val="0"/>
              </a:spcBef>
              <a:buFont typeface="Wingdings" panose="05000000000000000000" pitchFamily="2" charset="2"/>
              <a:buChar char="Ø"/>
            </a:pPr>
            <a:endParaRPr lang="en-US" sz="1575" dirty="0">
              <a:solidFill>
                <a:srgbClr val="132880"/>
              </a:solidFill>
            </a:endParaRPr>
          </a:p>
          <a:p>
            <a:pPr>
              <a:lnSpc>
                <a:spcPct val="100000"/>
              </a:lnSpc>
              <a:spcBef>
                <a:spcPts val="0"/>
              </a:spcBef>
              <a:buFont typeface="Wingdings" panose="05000000000000000000" pitchFamily="2" charset="2"/>
              <a:buChar char="§"/>
            </a:pPr>
            <a:endParaRPr lang="en-US" sz="1575" dirty="0">
              <a:solidFill>
                <a:srgbClr val="132880"/>
              </a:solidFill>
            </a:endParaRPr>
          </a:p>
        </p:txBody>
      </p:sp>
    </p:spTree>
    <p:extLst>
      <p:ext uri="{BB962C8B-B14F-4D97-AF65-F5344CB8AC3E}">
        <p14:creationId xmlns:p14="http://schemas.microsoft.com/office/powerpoint/2010/main" val="2288014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C176E4-335C-459A-B279-E1C028262653}"/>
              </a:ext>
            </a:extLst>
          </p:cNvPr>
          <p:cNvSpPr>
            <a:spLocks noGrp="1"/>
          </p:cNvSpPr>
          <p:nvPr>
            <p:ph type="body" sz="quarter" idx="13"/>
          </p:nvPr>
        </p:nvSpPr>
        <p:spPr>
          <a:xfrm>
            <a:off x="1099764" y="495073"/>
            <a:ext cx="6944472" cy="489857"/>
          </a:xfrm>
        </p:spPr>
        <p:txBody>
          <a:bodyPr>
            <a:noAutofit/>
          </a:bodyPr>
          <a:lstStyle/>
          <a:p>
            <a:pPr marL="0" indent="0">
              <a:buNone/>
            </a:pPr>
            <a:r>
              <a:rPr lang="en-US" b="1" u="sng" dirty="0">
                <a:solidFill>
                  <a:schemeClr val="accent1">
                    <a:lumMod val="75000"/>
                  </a:schemeClr>
                </a:solidFill>
              </a:rPr>
              <a:t>FY 22 Major Scope, Schedule, Cost Modifications – Operating</a:t>
            </a:r>
          </a:p>
        </p:txBody>
      </p:sp>
      <p:sp>
        <p:nvSpPr>
          <p:cNvPr id="3" name="Text Placeholder 2">
            <a:extLst>
              <a:ext uri="{FF2B5EF4-FFF2-40B4-BE49-F238E27FC236}">
                <a16:creationId xmlns:a16="http://schemas.microsoft.com/office/drawing/2014/main" id="{B43D3F6B-E0A0-4C41-B8AA-D4231F473F6A}"/>
              </a:ext>
            </a:extLst>
          </p:cNvPr>
          <p:cNvSpPr>
            <a:spLocks noGrp="1"/>
          </p:cNvSpPr>
          <p:nvPr>
            <p:ph type="body" sz="quarter" idx="14"/>
          </p:nvPr>
        </p:nvSpPr>
        <p:spPr>
          <a:xfrm>
            <a:off x="1473779" y="1326403"/>
            <a:ext cx="6380018" cy="4156208"/>
          </a:xfrm>
        </p:spPr>
        <p:txBody>
          <a:bodyPr>
            <a:noAutofit/>
          </a:bodyPr>
          <a:lstStyle/>
          <a:p>
            <a:pPr>
              <a:lnSpc>
                <a:spcPct val="100000"/>
              </a:lnSpc>
              <a:spcBef>
                <a:spcPts val="0"/>
              </a:spcBef>
              <a:buFont typeface="Wingdings" panose="05000000000000000000" pitchFamily="2" charset="2"/>
              <a:buChar char="§"/>
            </a:pPr>
            <a:endParaRPr lang="en-US" sz="1425" b="1" dirty="0">
              <a:solidFill>
                <a:srgbClr val="132880"/>
              </a:solidFill>
            </a:endParaRPr>
          </a:p>
          <a:p>
            <a:pPr lvl="1">
              <a:lnSpc>
                <a:spcPct val="100000"/>
              </a:lnSpc>
              <a:spcBef>
                <a:spcPts val="0"/>
              </a:spcBef>
              <a:buFont typeface="Wingdings" panose="05000000000000000000" pitchFamily="2" charset="2"/>
              <a:buChar char="Ø"/>
            </a:pPr>
            <a:endParaRPr lang="en-US" sz="1575" dirty="0">
              <a:solidFill>
                <a:srgbClr val="132880"/>
              </a:solidFill>
            </a:endParaRPr>
          </a:p>
          <a:p>
            <a:pPr>
              <a:lnSpc>
                <a:spcPct val="100000"/>
              </a:lnSpc>
              <a:spcBef>
                <a:spcPts val="0"/>
              </a:spcBef>
              <a:buFont typeface="Wingdings" panose="05000000000000000000" pitchFamily="2" charset="2"/>
              <a:buChar char="§"/>
            </a:pPr>
            <a:endParaRPr lang="en-US" sz="1575" dirty="0">
              <a:solidFill>
                <a:srgbClr val="132880"/>
              </a:solidFill>
            </a:endParaRPr>
          </a:p>
        </p:txBody>
      </p:sp>
      <p:sp>
        <p:nvSpPr>
          <p:cNvPr id="4" name="Text Placeholder 2">
            <a:extLst>
              <a:ext uri="{FF2B5EF4-FFF2-40B4-BE49-F238E27FC236}">
                <a16:creationId xmlns:a16="http://schemas.microsoft.com/office/drawing/2014/main" id="{CD307253-FC98-47E9-9A81-33531EDCBDE9}"/>
              </a:ext>
            </a:extLst>
          </p:cNvPr>
          <p:cNvSpPr txBox="1">
            <a:spLocks/>
          </p:cNvSpPr>
          <p:nvPr/>
        </p:nvSpPr>
        <p:spPr>
          <a:xfrm>
            <a:off x="648070" y="1519492"/>
            <a:ext cx="8495930" cy="4156208"/>
          </a:xfrm>
          <a:prstGeom prst="rect">
            <a:avLst/>
          </a:prstGeom>
        </p:spPr>
        <p:txBody>
          <a:bodyPr vert="horz" lIns="68580" tIns="34290" rIns="68580" bIns="34290" rtlCol="0">
            <a:noAutofit/>
          </a:bodyPr>
          <a:lstStyle>
            <a:lvl1pPr marL="285750" indent="-285750" algn="l" defTabSz="914400" rtl="0" eaLnBrk="1" latinLnBrk="0" hangingPunct="1">
              <a:lnSpc>
                <a:spcPct val="90000"/>
              </a:lnSpc>
              <a:spcBef>
                <a:spcPts val="1000"/>
              </a:spcBef>
              <a:buFont typeface="Arial"/>
              <a:buChar char="•"/>
              <a:defRPr sz="1800" b="0" kern="1200">
                <a:solidFill>
                  <a:srgbClr val="000000"/>
                </a:solidFill>
                <a:latin typeface="+mn-lt"/>
                <a:ea typeface="+mn-ea"/>
                <a:cs typeface="+mn-cs"/>
              </a:defRPr>
            </a:lvl1pPr>
            <a:lvl2pPr marL="742950" indent="-285750" algn="l" defTabSz="914400" rtl="0" eaLnBrk="1" latinLnBrk="0" hangingPunct="1">
              <a:lnSpc>
                <a:spcPct val="90000"/>
              </a:lnSpc>
              <a:spcBef>
                <a:spcPts val="500"/>
              </a:spcBef>
              <a:buFont typeface="Courier New"/>
              <a:buChar char="o"/>
              <a:defRPr sz="1800" b="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a:lnSpc>
                <a:spcPct val="100000"/>
              </a:lnSpc>
              <a:spcBef>
                <a:spcPts val="0"/>
              </a:spcBef>
              <a:buFont typeface="Wingdings" panose="05000000000000000000" pitchFamily="2" charset="2"/>
              <a:buChar char="§"/>
              <a:defRPr/>
            </a:pPr>
            <a:r>
              <a:rPr lang="en-US" b="1" dirty="0">
                <a:solidFill>
                  <a:srgbClr val="132880"/>
                </a:solidFill>
                <a:latin typeface="Calibri" panose="020F0502020204030204"/>
              </a:rPr>
              <a:t>Additional DRX Trips (Wake Share)</a:t>
            </a:r>
          </a:p>
          <a:p>
            <a:pPr marL="214313" indent="-214313" defTabSz="685800">
              <a:lnSpc>
                <a:spcPct val="100000"/>
              </a:lnSpc>
              <a:spcBef>
                <a:spcPts val="0"/>
              </a:spcBef>
              <a:buFont typeface="Wingdings" panose="05000000000000000000" pitchFamily="2" charset="2"/>
              <a:buChar char="§"/>
              <a:defRPr/>
            </a:pPr>
            <a:endParaRPr lang="en-US"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r>
              <a:rPr lang="en-US" b="1" dirty="0">
                <a:solidFill>
                  <a:srgbClr val="132880"/>
                </a:solidFill>
                <a:latin typeface="Calibri" panose="020F0502020204030204"/>
              </a:rPr>
              <a:t>New Projects:</a:t>
            </a:r>
          </a:p>
          <a:p>
            <a:pPr marL="214313" indent="-214313" defTabSz="685800">
              <a:lnSpc>
                <a:spcPct val="100000"/>
              </a:lnSpc>
              <a:spcBef>
                <a:spcPts val="0"/>
              </a:spcBef>
              <a:buFont typeface="Wingdings" panose="05000000000000000000" pitchFamily="2" charset="2"/>
              <a:buChar char="§"/>
              <a:defRPr/>
            </a:pPr>
            <a:endParaRPr lang="en-US" b="1" dirty="0">
              <a:solidFill>
                <a:srgbClr val="132880"/>
              </a:solidFill>
              <a:latin typeface="Calibri" panose="020F0502020204030204"/>
            </a:endParaRPr>
          </a:p>
          <a:p>
            <a:pPr marL="628650" lvl="1" defTabSz="685800">
              <a:lnSpc>
                <a:spcPct val="100000"/>
              </a:lnSpc>
              <a:spcBef>
                <a:spcPts val="0"/>
              </a:spcBef>
              <a:buFont typeface="Courier New" panose="02070309020205020404" pitchFamily="49" charset="0"/>
              <a:buChar char="o"/>
              <a:defRPr/>
            </a:pPr>
            <a:r>
              <a:rPr lang="en-US" b="1" dirty="0" err="1">
                <a:solidFill>
                  <a:srgbClr val="132880"/>
                </a:solidFill>
                <a:latin typeface="Calibri" panose="020F0502020204030204"/>
              </a:rPr>
              <a:t>GoCary</a:t>
            </a:r>
            <a:r>
              <a:rPr lang="en-US" b="1" dirty="0">
                <a:solidFill>
                  <a:srgbClr val="132880"/>
                </a:solidFill>
                <a:latin typeface="Calibri" panose="020F0502020204030204"/>
              </a:rPr>
              <a:t> Transit Planner</a:t>
            </a:r>
          </a:p>
          <a:p>
            <a:pPr marL="628650" lvl="1" defTabSz="685800">
              <a:lnSpc>
                <a:spcPct val="100000"/>
              </a:lnSpc>
              <a:spcBef>
                <a:spcPts val="0"/>
              </a:spcBef>
              <a:buFont typeface="Courier New" panose="02070309020205020404" pitchFamily="49" charset="0"/>
              <a:buChar char="o"/>
              <a:defRPr/>
            </a:pPr>
            <a:r>
              <a:rPr lang="en-US" b="1" dirty="0">
                <a:solidFill>
                  <a:srgbClr val="132880"/>
                </a:solidFill>
                <a:latin typeface="Calibri" panose="020F0502020204030204"/>
              </a:rPr>
              <a:t>Downtown Cary Transit Center Temporary Real Estate Carrying Costs</a:t>
            </a:r>
          </a:p>
          <a:p>
            <a:pPr marL="628650" lvl="1" defTabSz="685800">
              <a:lnSpc>
                <a:spcPct val="100000"/>
              </a:lnSpc>
              <a:spcBef>
                <a:spcPts val="0"/>
              </a:spcBef>
              <a:buFont typeface="Courier New" panose="02070309020205020404" pitchFamily="49" charset="0"/>
              <a:buChar char="o"/>
              <a:defRPr/>
            </a:pPr>
            <a:r>
              <a:rPr lang="en-US" b="1" dirty="0" err="1">
                <a:solidFill>
                  <a:srgbClr val="132880"/>
                </a:solidFill>
                <a:latin typeface="Calibri" panose="020F0502020204030204"/>
              </a:rPr>
              <a:t>GoTriangle</a:t>
            </a:r>
            <a:r>
              <a:rPr lang="en-US" b="1" dirty="0">
                <a:solidFill>
                  <a:srgbClr val="132880"/>
                </a:solidFill>
                <a:latin typeface="Calibri" panose="020F0502020204030204"/>
              </a:rPr>
              <a:t> NCSU TRM Contract </a:t>
            </a:r>
          </a:p>
          <a:p>
            <a:pPr marL="342900" lvl="1" indent="0" defTabSz="685800">
              <a:lnSpc>
                <a:spcPct val="100000"/>
              </a:lnSpc>
              <a:spcBef>
                <a:spcPts val="0"/>
              </a:spcBef>
              <a:buNone/>
              <a:defRPr/>
            </a:pPr>
            <a:endParaRPr lang="en-US"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r>
              <a:rPr lang="en-US" b="1" dirty="0">
                <a:solidFill>
                  <a:srgbClr val="132880"/>
                </a:solidFill>
                <a:latin typeface="Calibri" panose="020F0502020204030204"/>
              </a:rPr>
              <a:t>Tax District Admin Staff Combined Into Single Project</a:t>
            </a:r>
          </a:p>
          <a:p>
            <a:pPr marL="214313" indent="-214313" defTabSz="685800">
              <a:lnSpc>
                <a:spcPct val="100000"/>
              </a:lnSpc>
              <a:spcBef>
                <a:spcPts val="0"/>
              </a:spcBef>
              <a:buFont typeface="Wingdings" panose="05000000000000000000" pitchFamily="2" charset="2"/>
              <a:buChar char="§"/>
              <a:defRPr/>
            </a:pPr>
            <a:endParaRPr lang="en-US"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r>
              <a:rPr lang="en-US" b="1" dirty="0">
                <a:solidFill>
                  <a:srgbClr val="132880"/>
                </a:solidFill>
                <a:latin typeface="Calibri" panose="020F0502020204030204"/>
              </a:rPr>
              <a:t>Reductions to Assumed Staffing Expenses: Cary and Raleigh</a:t>
            </a:r>
          </a:p>
          <a:p>
            <a:pPr marL="214313" indent="-214313" defTabSz="685800">
              <a:lnSpc>
                <a:spcPct val="100000"/>
              </a:lnSpc>
              <a:spcBef>
                <a:spcPts val="0"/>
              </a:spcBef>
              <a:buFont typeface="Wingdings" panose="05000000000000000000" pitchFamily="2" charset="2"/>
              <a:buChar char="§"/>
              <a:defRPr/>
            </a:pPr>
            <a:endParaRPr lang="en-US"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r>
              <a:rPr lang="en-US" b="1" dirty="0" err="1">
                <a:solidFill>
                  <a:srgbClr val="132880"/>
                </a:solidFill>
                <a:latin typeface="Calibri" panose="020F0502020204030204"/>
              </a:rPr>
              <a:t>GoRaleigh</a:t>
            </a:r>
            <a:r>
              <a:rPr lang="en-US" b="1" dirty="0">
                <a:solidFill>
                  <a:srgbClr val="132880"/>
                </a:solidFill>
                <a:latin typeface="Calibri" panose="020F0502020204030204"/>
              </a:rPr>
              <a:t> FY 22 Bus Service Costs Significantly Below Programmed Amounts</a:t>
            </a:r>
            <a:endParaRPr lang="en-US" b="1" dirty="0">
              <a:solidFill>
                <a:srgbClr val="FF0000"/>
              </a:solidFill>
              <a:latin typeface="Calibri" panose="020F0502020204030204"/>
            </a:endParaRPr>
          </a:p>
          <a:p>
            <a:pPr marL="0" indent="0" defTabSz="685800">
              <a:lnSpc>
                <a:spcPct val="100000"/>
              </a:lnSpc>
              <a:spcBef>
                <a:spcPts val="0"/>
              </a:spcBef>
              <a:buNone/>
              <a:defRPr/>
            </a:pPr>
            <a:endParaRPr lang="en-US" sz="1575" b="1" dirty="0">
              <a:solidFill>
                <a:srgbClr val="132880"/>
              </a:solidFill>
              <a:latin typeface="Calibri" panose="020F0502020204030204"/>
            </a:endParaRPr>
          </a:p>
          <a:p>
            <a:pPr marL="342900" lvl="1" indent="0" defTabSz="685800">
              <a:lnSpc>
                <a:spcPct val="100000"/>
              </a:lnSpc>
              <a:spcBef>
                <a:spcPts val="0"/>
              </a:spcBef>
              <a:buNone/>
              <a:defRPr/>
            </a:pPr>
            <a:endParaRPr lang="en-US" sz="1575" b="1" dirty="0">
              <a:solidFill>
                <a:srgbClr val="132880"/>
              </a:solidFill>
              <a:latin typeface="Calibri" panose="020F0502020204030204"/>
            </a:endParaRPr>
          </a:p>
          <a:p>
            <a:pPr marL="0" indent="0" defTabSz="685800">
              <a:lnSpc>
                <a:spcPct val="100000"/>
              </a:lnSpc>
              <a:spcBef>
                <a:spcPts val="0"/>
              </a:spcBef>
              <a:buNone/>
              <a:defRPr/>
            </a:pPr>
            <a:endParaRPr lang="en-US" sz="1575"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endParaRPr lang="en-US" sz="1575" b="1" dirty="0">
              <a:solidFill>
                <a:srgbClr val="132880"/>
              </a:solidFill>
              <a:latin typeface="Calibri" panose="020F0502020204030204"/>
            </a:endParaRPr>
          </a:p>
          <a:p>
            <a:pPr marL="0" indent="0" defTabSz="685800">
              <a:lnSpc>
                <a:spcPct val="100000"/>
              </a:lnSpc>
              <a:spcBef>
                <a:spcPts val="0"/>
              </a:spcBef>
              <a:buNone/>
              <a:defRPr/>
            </a:pPr>
            <a:endParaRPr lang="en-US" sz="1425" b="1" dirty="0">
              <a:solidFill>
                <a:srgbClr val="132880"/>
              </a:solidFill>
              <a:latin typeface="Calibri" panose="020F0502020204030204"/>
            </a:endParaRPr>
          </a:p>
          <a:p>
            <a:pPr marL="557213" lvl="1" indent="-214313" defTabSz="685800">
              <a:lnSpc>
                <a:spcPct val="100000"/>
              </a:lnSpc>
              <a:spcBef>
                <a:spcPts val="0"/>
              </a:spcBef>
              <a:buFont typeface="Wingdings" panose="05000000000000000000" pitchFamily="2" charset="2"/>
              <a:buChar char="Ø"/>
              <a:defRPr/>
            </a:pPr>
            <a:endParaRPr lang="en-US" sz="1575"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endParaRPr lang="en-US" sz="1575" dirty="0">
              <a:solidFill>
                <a:srgbClr val="132880"/>
              </a:solidFill>
              <a:latin typeface="Calibri" panose="020F0502020204030204"/>
            </a:endParaRPr>
          </a:p>
        </p:txBody>
      </p:sp>
    </p:spTree>
    <p:extLst>
      <p:ext uri="{BB962C8B-B14F-4D97-AF65-F5344CB8AC3E}">
        <p14:creationId xmlns:p14="http://schemas.microsoft.com/office/powerpoint/2010/main" val="433308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C176E4-335C-459A-B279-E1C028262653}"/>
              </a:ext>
            </a:extLst>
          </p:cNvPr>
          <p:cNvSpPr>
            <a:spLocks noGrp="1"/>
          </p:cNvSpPr>
          <p:nvPr>
            <p:ph type="body" sz="quarter" idx="13"/>
          </p:nvPr>
        </p:nvSpPr>
        <p:spPr>
          <a:xfrm>
            <a:off x="1195407" y="86542"/>
            <a:ext cx="6563592" cy="489857"/>
          </a:xfrm>
        </p:spPr>
        <p:txBody>
          <a:bodyPr>
            <a:normAutofit/>
          </a:bodyPr>
          <a:lstStyle/>
          <a:p>
            <a:pPr marL="0" indent="0">
              <a:buNone/>
            </a:pPr>
            <a:r>
              <a:rPr lang="en-US" b="1" u="sng" dirty="0">
                <a:solidFill>
                  <a:srgbClr val="FF0000"/>
                </a:solidFill>
              </a:rPr>
              <a:t>****CAUTION****</a:t>
            </a:r>
          </a:p>
        </p:txBody>
      </p:sp>
      <p:sp>
        <p:nvSpPr>
          <p:cNvPr id="3" name="Text Placeholder 2">
            <a:extLst>
              <a:ext uri="{FF2B5EF4-FFF2-40B4-BE49-F238E27FC236}">
                <a16:creationId xmlns:a16="http://schemas.microsoft.com/office/drawing/2014/main" id="{B43D3F6B-E0A0-4C41-B8AA-D4231F473F6A}"/>
              </a:ext>
            </a:extLst>
          </p:cNvPr>
          <p:cNvSpPr>
            <a:spLocks noGrp="1"/>
          </p:cNvSpPr>
          <p:nvPr>
            <p:ph type="body" sz="quarter" idx="14"/>
          </p:nvPr>
        </p:nvSpPr>
        <p:spPr>
          <a:xfrm>
            <a:off x="1473779" y="1326403"/>
            <a:ext cx="6380018" cy="4156208"/>
          </a:xfrm>
        </p:spPr>
        <p:txBody>
          <a:bodyPr>
            <a:noAutofit/>
          </a:bodyPr>
          <a:lstStyle/>
          <a:p>
            <a:pPr>
              <a:lnSpc>
                <a:spcPct val="100000"/>
              </a:lnSpc>
              <a:spcBef>
                <a:spcPts val="0"/>
              </a:spcBef>
              <a:buFont typeface="Wingdings" panose="05000000000000000000" pitchFamily="2" charset="2"/>
              <a:buChar char="§"/>
            </a:pPr>
            <a:endParaRPr lang="en-US" sz="1425" b="1" dirty="0">
              <a:solidFill>
                <a:srgbClr val="132880"/>
              </a:solidFill>
            </a:endParaRPr>
          </a:p>
          <a:p>
            <a:pPr lvl="1">
              <a:lnSpc>
                <a:spcPct val="100000"/>
              </a:lnSpc>
              <a:spcBef>
                <a:spcPts val="0"/>
              </a:spcBef>
              <a:buFont typeface="Wingdings" panose="05000000000000000000" pitchFamily="2" charset="2"/>
              <a:buChar char="Ø"/>
            </a:pPr>
            <a:endParaRPr lang="en-US" sz="1575" dirty="0">
              <a:solidFill>
                <a:srgbClr val="132880"/>
              </a:solidFill>
            </a:endParaRPr>
          </a:p>
          <a:p>
            <a:pPr>
              <a:lnSpc>
                <a:spcPct val="100000"/>
              </a:lnSpc>
              <a:spcBef>
                <a:spcPts val="0"/>
              </a:spcBef>
              <a:buFont typeface="Wingdings" panose="05000000000000000000" pitchFamily="2" charset="2"/>
              <a:buChar char="§"/>
            </a:pPr>
            <a:endParaRPr lang="en-US" sz="1575" dirty="0">
              <a:solidFill>
                <a:srgbClr val="132880"/>
              </a:solidFill>
            </a:endParaRPr>
          </a:p>
        </p:txBody>
      </p:sp>
      <p:sp>
        <p:nvSpPr>
          <p:cNvPr id="4" name="Text Placeholder 2">
            <a:extLst>
              <a:ext uri="{FF2B5EF4-FFF2-40B4-BE49-F238E27FC236}">
                <a16:creationId xmlns:a16="http://schemas.microsoft.com/office/drawing/2014/main" id="{CD307253-FC98-47E9-9A81-33531EDCBDE9}"/>
              </a:ext>
            </a:extLst>
          </p:cNvPr>
          <p:cNvSpPr txBox="1">
            <a:spLocks/>
          </p:cNvSpPr>
          <p:nvPr/>
        </p:nvSpPr>
        <p:spPr>
          <a:xfrm>
            <a:off x="324035" y="491268"/>
            <a:ext cx="8495930" cy="4156208"/>
          </a:xfrm>
          <a:prstGeom prst="rect">
            <a:avLst/>
          </a:prstGeom>
        </p:spPr>
        <p:txBody>
          <a:bodyPr vert="horz" lIns="68580" tIns="34290" rIns="68580" bIns="34290" rtlCol="0">
            <a:noAutofit/>
          </a:bodyPr>
          <a:lstStyle>
            <a:lvl1pPr marL="285750" indent="-285750" algn="l" defTabSz="914400" rtl="0" eaLnBrk="1" latinLnBrk="0" hangingPunct="1">
              <a:lnSpc>
                <a:spcPct val="90000"/>
              </a:lnSpc>
              <a:spcBef>
                <a:spcPts val="1000"/>
              </a:spcBef>
              <a:buFont typeface="Arial"/>
              <a:buChar char="•"/>
              <a:defRPr sz="1800" b="0" kern="1200">
                <a:solidFill>
                  <a:srgbClr val="000000"/>
                </a:solidFill>
                <a:latin typeface="+mn-lt"/>
                <a:ea typeface="+mn-ea"/>
                <a:cs typeface="+mn-cs"/>
              </a:defRPr>
            </a:lvl1pPr>
            <a:lvl2pPr marL="742950" indent="-285750" algn="l" defTabSz="914400" rtl="0" eaLnBrk="1" latinLnBrk="0" hangingPunct="1">
              <a:lnSpc>
                <a:spcPct val="90000"/>
              </a:lnSpc>
              <a:spcBef>
                <a:spcPts val="500"/>
              </a:spcBef>
              <a:buFont typeface="Courier New"/>
              <a:buChar char="o"/>
              <a:defRPr sz="1800" b="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a:lnSpc>
                <a:spcPct val="100000"/>
              </a:lnSpc>
              <a:spcBef>
                <a:spcPts val="0"/>
              </a:spcBef>
              <a:buFont typeface="Wingdings" panose="05000000000000000000" pitchFamily="2" charset="2"/>
              <a:buChar char="§"/>
              <a:defRPr/>
            </a:pPr>
            <a:r>
              <a:rPr lang="en-US" b="1" dirty="0">
                <a:solidFill>
                  <a:srgbClr val="132880"/>
                </a:solidFill>
                <a:latin typeface="Calibri" panose="020F0502020204030204"/>
              </a:rPr>
              <a:t>Viability and Competitiveness of Additional Bus Service Not Accounted For in Programming</a:t>
            </a:r>
          </a:p>
          <a:p>
            <a:pPr marL="214313" indent="-214313" defTabSz="685800">
              <a:lnSpc>
                <a:spcPct val="100000"/>
              </a:lnSpc>
              <a:spcBef>
                <a:spcPts val="0"/>
              </a:spcBef>
              <a:buFont typeface="Wingdings" panose="05000000000000000000" pitchFamily="2" charset="2"/>
              <a:buChar char="§"/>
              <a:defRPr/>
            </a:pPr>
            <a:endParaRPr lang="en-US" b="1" dirty="0">
              <a:solidFill>
                <a:srgbClr val="132880"/>
              </a:solidFill>
              <a:latin typeface="Calibri" panose="020F0502020204030204"/>
            </a:endParaRPr>
          </a:p>
          <a:p>
            <a:pPr marL="628650" lvl="1" defTabSz="685800">
              <a:lnSpc>
                <a:spcPct val="100000"/>
              </a:lnSpc>
              <a:spcBef>
                <a:spcPts val="0"/>
              </a:spcBef>
              <a:buFont typeface="Courier New" panose="02070309020205020404" pitchFamily="49" charset="0"/>
              <a:buChar char="o"/>
              <a:defRPr/>
            </a:pPr>
            <a:r>
              <a:rPr lang="en-US" b="1" dirty="0">
                <a:solidFill>
                  <a:srgbClr val="132880"/>
                </a:solidFill>
                <a:latin typeface="Calibri" panose="020F0502020204030204"/>
              </a:rPr>
              <a:t>Should Be Supported By Bus Service Performance Data</a:t>
            </a:r>
          </a:p>
          <a:p>
            <a:pPr marL="628650" lvl="1" defTabSz="685800">
              <a:lnSpc>
                <a:spcPct val="100000"/>
              </a:lnSpc>
              <a:spcBef>
                <a:spcPts val="0"/>
              </a:spcBef>
              <a:buFont typeface="Courier New" panose="02070309020205020404" pitchFamily="49" charset="0"/>
              <a:buChar char="o"/>
              <a:defRPr/>
            </a:pPr>
            <a:r>
              <a:rPr lang="en-US" b="1" dirty="0">
                <a:solidFill>
                  <a:srgbClr val="132880"/>
                </a:solidFill>
                <a:latin typeface="Calibri" panose="020F0502020204030204"/>
              </a:rPr>
              <a:t>Advancing Ahead of Other Higher Priority Service Investments</a:t>
            </a:r>
          </a:p>
          <a:p>
            <a:pPr marL="214313" indent="-214313" defTabSz="685800">
              <a:lnSpc>
                <a:spcPct val="100000"/>
              </a:lnSpc>
              <a:spcBef>
                <a:spcPts val="0"/>
              </a:spcBef>
              <a:buFont typeface="Wingdings" panose="05000000000000000000" pitchFamily="2" charset="2"/>
              <a:buChar char="§"/>
              <a:defRPr/>
            </a:pPr>
            <a:endParaRPr lang="en-US"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r>
              <a:rPr lang="en-US" b="1" dirty="0">
                <a:solidFill>
                  <a:srgbClr val="132880"/>
                </a:solidFill>
                <a:latin typeface="Calibri" panose="020F0502020204030204"/>
              </a:rPr>
              <a:t>Project Readiness</a:t>
            </a:r>
          </a:p>
          <a:p>
            <a:pPr marL="0" indent="0" defTabSz="685800">
              <a:lnSpc>
                <a:spcPct val="100000"/>
              </a:lnSpc>
              <a:spcBef>
                <a:spcPts val="0"/>
              </a:spcBef>
              <a:buNone/>
              <a:defRPr/>
            </a:pPr>
            <a:endParaRPr lang="en-US" b="1" dirty="0">
              <a:solidFill>
                <a:srgbClr val="132880"/>
              </a:solidFill>
              <a:latin typeface="Calibri" panose="020F0502020204030204"/>
            </a:endParaRPr>
          </a:p>
          <a:p>
            <a:pPr marL="628650" lvl="1" defTabSz="685800">
              <a:lnSpc>
                <a:spcPct val="100000"/>
              </a:lnSpc>
              <a:spcBef>
                <a:spcPts val="0"/>
              </a:spcBef>
              <a:buFont typeface="Courier New" panose="02070309020205020404" pitchFamily="49" charset="0"/>
              <a:buChar char="o"/>
              <a:defRPr/>
            </a:pPr>
            <a:r>
              <a:rPr lang="en-US" b="1" dirty="0">
                <a:solidFill>
                  <a:srgbClr val="132880"/>
                </a:solidFill>
                <a:latin typeface="Calibri" panose="020F0502020204030204"/>
              </a:rPr>
              <a:t>Progress on Prior Project Phases</a:t>
            </a:r>
          </a:p>
          <a:p>
            <a:pPr marL="628650" lvl="1" defTabSz="685800">
              <a:lnSpc>
                <a:spcPct val="100000"/>
              </a:lnSpc>
              <a:spcBef>
                <a:spcPts val="0"/>
              </a:spcBef>
              <a:buFont typeface="Courier New" panose="02070309020205020404" pitchFamily="49" charset="0"/>
              <a:buChar char="o"/>
              <a:defRPr/>
            </a:pPr>
            <a:r>
              <a:rPr lang="en-US" b="1" dirty="0">
                <a:solidFill>
                  <a:srgbClr val="132880"/>
                </a:solidFill>
                <a:latin typeface="Calibri" panose="020F0502020204030204"/>
              </a:rPr>
              <a:t>Progress on Prior Project Allocations</a:t>
            </a:r>
          </a:p>
          <a:p>
            <a:pPr marL="214313" indent="-214313" defTabSz="685800">
              <a:lnSpc>
                <a:spcPct val="100000"/>
              </a:lnSpc>
              <a:spcBef>
                <a:spcPts val="0"/>
              </a:spcBef>
              <a:buFont typeface="Wingdings" panose="05000000000000000000" pitchFamily="2" charset="2"/>
              <a:buChar char="§"/>
              <a:defRPr/>
            </a:pPr>
            <a:endParaRPr lang="en-US"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r>
              <a:rPr lang="en-US" b="1" dirty="0">
                <a:solidFill>
                  <a:srgbClr val="132880"/>
                </a:solidFill>
                <a:latin typeface="Calibri" panose="020F0502020204030204"/>
              </a:rPr>
              <a:t>Reasonableness of Schedule for Phases of Project Life Cycle</a:t>
            </a:r>
          </a:p>
          <a:p>
            <a:pPr marL="0" indent="0" defTabSz="685800">
              <a:lnSpc>
                <a:spcPct val="100000"/>
              </a:lnSpc>
              <a:spcBef>
                <a:spcPts val="0"/>
              </a:spcBef>
              <a:buNone/>
              <a:defRPr/>
            </a:pPr>
            <a:endParaRPr lang="en-US" b="1" dirty="0">
              <a:solidFill>
                <a:srgbClr val="132880"/>
              </a:solidFill>
              <a:latin typeface="Calibri" panose="020F0502020204030204"/>
            </a:endParaRPr>
          </a:p>
          <a:p>
            <a:pPr marL="628650" lvl="1" defTabSz="685800">
              <a:lnSpc>
                <a:spcPct val="100000"/>
              </a:lnSpc>
              <a:spcBef>
                <a:spcPts val="0"/>
              </a:spcBef>
              <a:buFont typeface="Courier New" panose="02070309020205020404" pitchFamily="49" charset="0"/>
              <a:buChar char="o"/>
              <a:defRPr/>
            </a:pPr>
            <a:r>
              <a:rPr lang="en-US" b="1" dirty="0">
                <a:solidFill>
                  <a:srgbClr val="132880"/>
                </a:solidFill>
                <a:latin typeface="Calibri" panose="020F0502020204030204"/>
              </a:rPr>
              <a:t>Don’t Bite Off More Than You Can Chew</a:t>
            </a:r>
          </a:p>
          <a:p>
            <a:pPr marL="628650" lvl="1" defTabSz="685800">
              <a:lnSpc>
                <a:spcPct val="100000"/>
              </a:lnSpc>
              <a:spcBef>
                <a:spcPts val="0"/>
              </a:spcBef>
              <a:buFont typeface="Courier New" panose="02070309020205020404" pitchFamily="49" charset="0"/>
              <a:buChar char="o"/>
              <a:defRPr/>
            </a:pPr>
            <a:r>
              <a:rPr lang="en-US" b="1" dirty="0">
                <a:solidFill>
                  <a:srgbClr val="132880"/>
                </a:solidFill>
                <a:latin typeface="Calibri" panose="020F0502020204030204"/>
              </a:rPr>
              <a:t>Closer Look at Realistic Schedules for Project Phases</a:t>
            </a:r>
          </a:p>
          <a:p>
            <a:pPr marL="0" indent="0" defTabSz="685800">
              <a:lnSpc>
                <a:spcPct val="100000"/>
              </a:lnSpc>
              <a:spcBef>
                <a:spcPts val="0"/>
              </a:spcBef>
              <a:buNone/>
              <a:defRPr/>
            </a:pPr>
            <a:endParaRPr lang="en-US"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r>
              <a:rPr lang="en-US" b="1" dirty="0">
                <a:solidFill>
                  <a:srgbClr val="132880"/>
                </a:solidFill>
                <a:latin typeface="Calibri" panose="020F0502020204030204"/>
              </a:rPr>
              <a:t>Projects Not Caught Up on Concurrence Policy Requirements – Difficult to Agree to Fund Design and Land Acquisition Phases When There is No Concurrence on Preferred Alternative</a:t>
            </a:r>
          </a:p>
          <a:p>
            <a:pPr marL="214313" indent="-214313" defTabSz="685800">
              <a:lnSpc>
                <a:spcPct val="100000"/>
              </a:lnSpc>
              <a:spcBef>
                <a:spcPts val="0"/>
              </a:spcBef>
              <a:buFont typeface="Wingdings" panose="05000000000000000000" pitchFamily="2" charset="2"/>
              <a:buChar char="§"/>
              <a:defRPr/>
            </a:pPr>
            <a:endParaRPr lang="en-US" sz="1575" b="1" dirty="0">
              <a:solidFill>
                <a:srgbClr val="132880"/>
              </a:solidFill>
              <a:latin typeface="Calibri" panose="020F0502020204030204"/>
            </a:endParaRPr>
          </a:p>
          <a:p>
            <a:pPr marL="0" indent="0" defTabSz="685800">
              <a:lnSpc>
                <a:spcPct val="100000"/>
              </a:lnSpc>
              <a:spcBef>
                <a:spcPts val="0"/>
              </a:spcBef>
              <a:buNone/>
              <a:defRPr/>
            </a:pPr>
            <a:endParaRPr lang="en-US" sz="1575" b="1" dirty="0">
              <a:solidFill>
                <a:srgbClr val="132880"/>
              </a:solidFill>
              <a:latin typeface="Calibri" panose="020F0502020204030204"/>
            </a:endParaRPr>
          </a:p>
          <a:p>
            <a:pPr marL="0" indent="0" defTabSz="685800">
              <a:lnSpc>
                <a:spcPct val="100000"/>
              </a:lnSpc>
              <a:spcBef>
                <a:spcPts val="0"/>
              </a:spcBef>
              <a:buNone/>
              <a:defRPr/>
            </a:pPr>
            <a:endParaRPr lang="en-US" sz="1575"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endParaRPr lang="en-US" sz="1575" b="1" dirty="0">
              <a:solidFill>
                <a:srgbClr val="132880"/>
              </a:solidFill>
              <a:latin typeface="Calibri" panose="020F0502020204030204"/>
            </a:endParaRPr>
          </a:p>
          <a:p>
            <a:pPr marL="0" indent="0" defTabSz="685800">
              <a:lnSpc>
                <a:spcPct val="100000"/>
              </a:lnSpc>
              <a:spcBef>
                <a:spcPts val="0"/>
              </a:spcBef>
              <a:buNone/>
              <a:defRPr/>
            </a:pPr>
            <a:endParaRPr lang="en-US" sz="1425" b="1" dirty="0">
              <a:solidFill>
                <a:srgbClr val="132880"/>
              </a:solidFill>
              <a:latin typeface="Calibri" panose="020F0502020204030204"/>
            </a:endParaRPr>
          </a:p>
          <a:p>
            <a:pPr marL="557213" lvl="1" indent="-214313" defTabSz="685800">
              <a:lnSpc>
                <a:spcPct val="100000"/>
              </a:lnSpc>
              <a:spcBef>
                <a:spcPts val="0"/>
              </a:spcBef>
              <a:buFont typeface="Wingdings" panose="05000000000000000000" pitchFamily="2" charset="2"/>
              <a:buChar char="Ø"/>
              <a:defRPr/>
            </a:pPr>
            <a:endParaRPr lang="en-US" sz="1575"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endParaRPr lang="en-US" sz="1575" dirty="0">
              <a:solidFill>
                <a:srgbClr val="132880"/>
              </a:solidFill>
              <a:latin typeface="Calibri" panose="020F0502020204030204"/>
            </a:endParaRPr>
          </a:p>
        </p:txBody>
      </p:sp>
    </p:spTree>
    <p:extLst>
      <p:ext uri="{BB962C8B-B14F-4D97-AF65-F5344CB8AC3E}">
        <p14:creationId xmlns:p14="http://schemas.microsoft.com/office/powerpoint/2010/main" val="3147927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D307253-FC98-47E9-9A81-33531EDCBDE9}"/>
              </a:ext>
            </a:extLst>
          </p:cNvPr>
          <p:cNvSpPr txBox="1">
            <a:spLocks/>
          </p:cNvSpPr>
          <p:nvPr/>
        </p:nvSpPr>
        <p:spPr>
          <a:xfrm>
            <a:off x="324035" y="1648219"/>
            <a:ext cx="8495930" cy="4156208"/>
          </a:xfrm>
          <a:prstGeom prst="rect">
            <a:avLst/>
          </a:prstGeom>
        </p:spPr>
        <p:txBody>
          <a:bodyPr vert="horz" lIns="68580" tIns="34290" rIns="68580" bIns="34290" rtlCol="0">
            <a:noAutofit/>
          </a:bodyPr>
          <a:lstStyle>
            <a:lvl1pPr marL="285750" indent="-285750" algn="l" defTabSz="914400" rtl="0" eaLnBrk="1" latinLnBrk="0" hangingPunct="1">
              <a:lnSpc>
                <a:spcPct val="90000"/>
              </a:lnSpc>
              <a:spcBef>
                <a:spcPts val="1000"/>
              </a:spcBef>
              <a:buFont typeface="Arial"/>
              <a:buChar char="•"/>
              <a:defRPr sz="1800" b="0" kern="1200">
                <a:solidFill>
                  <a:srgbClr val="000000"/>
                </a:solidFill>
                <a:latin typeface="+mn-lt"/>
                <a:ea typeface="+mn-ea"/>
                <a:cs typeface="+mn-cs"/>
              </a:defRPr>
            </a:lvl1pPr>
            <a:lvl2pPr marL="742950" indent="-285750" algn="l" defTabSz="914400" rtl="0" eaLnBrk="1" latinLnBrk="0" hangingPunct="1">
              <a:lnSpc>
                <a:spcPct val="90000"/>
              </a:lnSpc>
              <a:spcBef>
                <a:spcPts val="500"/>
              </a:spcBef>
              <a:buFont typeface="Courier New"/>
              <a:buChar char="o"/>
              <a:defRPr sz="1800" b="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a:lnSpc>
                <a:spcPct val="100000"/>
              </a:lnSpc>
              <a:spcBef>
                <a:spcPts val="0"/>
              </a:spcBef>
              <a:buFont typeface="Wingdings" panose="05000000000000000000" pitchFamily="2" charset="2"/>
              <a:buChar char="§"/>
              <a:defRPr/>
            </a:pPr>
            <a:r>
              <a:rPr lang="en-US" b="1" dirty="0">
                <a:solidFill>
                  <a:srgbClr val="132880"/>
                </a:solidFill>
                <a:latin typeface="Calibri" panose="020F0502020204030204"/>
              </a:rPr>
              <a:t>Add Major Destinations in Holly Springs to Route 305 Expansion Project Profile Sheet</a:t>
            </a:r>
          </a:p>
          <a:p>
            <a:pPr marL="0" indent="0" defTabSz="685800">
              <a:lnSpc>
                <a:spcPct val="100000"/>
              </a:lnSpc>
              <a:spcBef>
                <a:spcPts val="0"/>
              </a:spcBef>
              <a:buNone/>
              <a:defRPr/>
            </a:pPr>
            <a:endParaRPr lang="en-US"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r>
              <a:rPr lang="en-US" b="1" dirty="0">
                <a:solidFill>
                  <a:srgbClr val="132880"/>
                </a:solidFill>
                <a:latin typeface="Calibri" panose="020F0502020204030204"/>
              </a:rPr>
              <a:t>Recharacterize Future Replacement of </a:t>
            </a:r>
            <a:r>
              <a:rPr lang="en-US" b="1" dirty="0" err="1">
                <a:solidFill>
                  <a:srgbClr val="132880"/>
                </a:solidFill>
                <a:latin typeface="Calibri" panose="020F0502020204030204"/>
              </a:rPr>
              <a:t>GoRaleigh</a:t>
            </a:r>
            <a:r>
              <a:rPr lang="en-US" b="1" dirty="0">
                <a:solidFill>
                  <a:srgbClr val="132880"/>
                </a:solidFill>
                <a:latin typeface="Calibri" panose="020F0502020204030204"/>
              </a:rPr>
              <a:t> Service as Reduction in Service</a:t>
            </a:r>
          </a:p>
          <a:p>
            <a:pPr marL="214313" indent="-214313" defTabSz="685800">
              <a:lnSpc>
                <a:spcPct val="100000"/>
              </a:lnSpc>
              <a:spcBef>
                <a:spcPts val="0"/>
              </a:spcBef>
              <a:buFont typeface="Wingdings" panose="05000000000000000000" pitchFamily="2" charset="2"/>
              <a:buChar char="§"/>
              <a:defRPr/>
            </a:pPr>
            <a:endParaRPr lang="en-US"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r>
              <a:rPr lang="en-US" b="1" dirty="0">
                <a:solidFill>
                  <a:srgbClr val="132880"/>
                </a:solidFill>
                <a:latin typeface="Calibri" panose="020F0502020204030204"/>
              </a:rPr>
              <a:t>Route 305 Cost Accounting for Delayed Start to August?</a:t>
            </a:r>
          </a:p>
          <a:p>
            <a:pPr marL="214313" indent="-214313" defTabSz="685800">
              <a:lnSpc>
                <a:spcPct val="100000"/>
              </a:lnSpc>
              <a:spcBef>
                <a:spcPts val="0"/>
              </a:spcBef>
              <a:buFont typeface="Wingdings" panose="05000000000000000000" pitchFamily="2" charset="2"/>
              <a:buChar char="§"/>
              <a:defRPr/>
            </a:pPr>
            <a:endParaRPr lang="en-US"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r>
              <a:rPr lang="en-US" b="1" dirty="0">
                <a:solidFill>
                  <a:srgbClr val="132880"/>
                </a:solidFill>
                <a:latin typeface="Calibri" panose="020F0502020204030204"/>
              </a:rPr>
              <a:t>Location of Leased Apex Park-and-Ride for Route 305?</a:t>
            </a:r>
          </a:p>
          <a:p>
            <a:pPr marL="214313" indent="-214313" defTabSz="685800">
              <a:lnSpc>
                <a:spcPct val="100000"/>
              </a:lnSpc>
              <a:spcBef>
                <a:spcPts val="0"/>
              </a:spcBef>
              <a:buFont typeface="Wingdings" panose="05000000000000000000" pitchFamily="2" charset="2"/>
              <a:buChar char="§"/>
              <a:defRPr/>
            </a:pPr>
            <a:endParaRPr lang="en-US"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r>
              <a:rPr lang="en-US" b="1" dirty="0" err="1">
                <a:solidFill>
                  <a:srgbClr val="132880"/>
                </a:solidFill>
                <a:latin typeface="Calibri" panose="020F0502020204030204"/>
              </a:rPr>
              <a:t>GoTriangle</a:t>
            </a:r>
            <a:r>
              <a:rPr lang="en-US" b="1" dirty="0">
                <a:solidFill>
                  <a:srgbClr val="132880"/>
                </a:solidFill>
                <a:latin typeface="Calibri" panose="020F0502020204030204"/>
              </a:rPr>
              <a:t> Bus Stop Improvements in Apex?</a:t>
            </a:r>
          </a:p>
          <a:p>
            <a:pPr marL="214313" indent="-214313" defTabSz="685800">
              <a:lnSpc>
                <a:spcPct val="100000"/>
              </a:lnSpc>
              <a:spcBef>
                <a:spcPts val="0"/>
              </a:spcBef>
              <a:buFont typeface="Wingdings" panose="05000000000000000000" pitchFamily="2" charset="2"/>
              <a:buChar char="§"/>
              <a:defRPr/>
            </a:pPr>
            <a:endParaRPr lang="en-US"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r>
              <a:rPr lang="en-US" b="1" dirty="0">
                <a:solidFill>
                  <a:srgbClr val="132880"/>
                </a:solidFill>
                <a:latin typeface="Calibri" panose="020F0502020204030204"/>
              </a:rPr>
              <a:t>Revisit Prior Year Allocations in Programming/Financial Model Crosswalk</a:t>
            </a:r>
          </a:p>
          <a:p>
            <a:pPr marL="214313" indent="-214313" defTabSz="685800">
              <a:lnSpc>
                <a:spcPct val="100000"/>
              </a:lnSpc>
              <a:spcBef>
                <a:spcPts val="0"/>
              </a:spcBef>
              <a:buFont typeface="Wingdings" panose="05000000000000000000" pitchFamily="2" charset="2"/>
              <a:buChar char="§"/>
              <a:defRPr/>
            </a:pPr>
            <a:endParaRPr lang="en-US" sz="1575"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endParaRPr lang="en-US" sz="1575"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endParaRPr lang="en-US" sz="1575"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endParaRPr lang="en-US" sz="1575"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endParaRPr lang="en-US" sz="1575" b="1" dirty="0">
              <a:solidFill>
                <a:srgbClr val="132880"/>
              </a:solidFill>
              <a:latin typeface="Calibri" panose="020F0502020204030204"/>
            </a:endParaRPr>
          </a:p>
          <a:p>
            <a:pPr marL="0" indent="0" defTabSz="685800">
              <a:lnSpc>
                <a:spcPct val="100000"/>
              </a:lnSpc>
              <a:spcBef>
                <a:spcPts val="0"/>
              </a:spcBef>
              <a:buNone/>
              <a:defRPr/>
            </a:pPr>
            <a:endParaRPr lang="en-US" sz="1575" b="1" dirty="0">
              <a:solidFill>
                <a:srgbClr val="132880"/>
              </a:solidFill>
              <a:latin typeface="Calibri" panose="020F0502020204030204"/>
            </a:endParaRPr>
          </a:p>
          <a:p>
            <a:pPr marL="0" indent="0" defTabSz="685800">
              <a:lnSpc>
                <a:spcPct val="100000"/>
              </a:lnSpc>
              <a:spcBef>
                <a:spcPts val="0"/>
              </a:spcBef>
              <a:buNone/>
              <a:defRPr/>
            </a:pPr>
            <a:endParaRPr lang="en-US" sz="1575" b="1" dirty="0">
              <a:solidFill>
                <a:srgbClr val="132880"/>
              </a:solidFill>
              <a:latin typeface="Calibri" panose="020F0502020204030204"/>
            </a:endParaRPr>
          </a:p>
          <a:p>
            <a:pPr marL="0" indent="0" defTabSz="685800">
              <a:lnSpc>
                <a:spcPct val="100000"/>
              </a:lnSpc>
              <a:spcBef>
                <a:spcPts val="0"/>
              </a:spcBef>
              <a:buNone/>
              <a:defRPr/>
            </a:pPr>
            <a:endParaRPr lang="en-US" sz="1575" b="1"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endParaRPr lang="en-US" sz="1575" b="1" dirty="0">
              <a:solidFill>
                <a:srgbClr val="132880"/>
              </a:solidFill>
              <a:latin typeface="Calibri" panose="020F0502020204030204"/>
            </a:endParaRPr>
          </a:p>
          <a:p>
            <a:pPr marL="0" indent="0" defTabSz="685800">
              <a:lnSpc>
                <a:spcPct val="100000"/>
              </a:lnSpc>
              <a:spcBef>
                <a:spcPts val="0"/>
              </a:spcBef>
              <a:buNone/>
              <a:defRPr/>
            </a:pPr>
            <a:endParaRPr lang="en-US" sz="1425" b="1" dirty="0">
              <a:solidFill>
                <a:srgbClr val="132880"/>
              </a:solidFill>
              <a:latin typeface="Calibri" panose="020F0502020204030204"/>
            </a:endParaRPr>
          </a:p>
          <a:p>
            <a:pPr marL="557213" lvl="1" indent="-214313" defTabSz="685800">
              <a:lnSpc>
                <a:spcPct val="100000"/>
              </a:lnSpc>
              <a:spcBef>
                <a:spcPts val="0"/>
              </a:spcBef>
              <a:buFont typeface="Wingdings" panose="05000000000000000000" pitchFamily="2" charset="2"/>
              <a:buChar char="Ø"/>
              <a:defRPr/>
            </a:pPr>
            <a:endParaRPr lang="en-US" sz="1575" dirty="0">
              <a:solidFill>
                <a:srgbClr val="132880"/>
              </a:solidFill>
              <a:latin typeface="Calibri" panose="020F0502020204030204"/>
            </a:endParaRPr>
          </a:p>
          <a:p>
            <a:pPr marL="214313" indent="-214313" defTabSz="685800">
              <a:lnSpc>
                <a:spcPct val="100000"/>
              </a:lnSpc>
              <a:spcBef>
                <a:spcPts val="0"/>
              </a:spcBef>
              <a:buFont typeface="Wingdings" panose="05000000000000000000" pitchFamily="2" charset="2"/>
              <a:buChar char="§"/>
              <a:defRPr/>
            </a:pPr>
            <a:endParaRPr lang="en-US" sz="1575" dirty="0">
              <a:solidFill>
                <a:srgbClr val="132880"/>
              </a:solidFill>
              <a:latin typeface="Calibri" panose="020F0502020204030204"/>
            </a:endParaRPr>
          </a:p>
        </p:txBody>
      </p:sp>
      <p:sp>
        <p:nvSpPr>
          <p:cNvPr id="7" name="Text Placeholder 1">
            <a:extLst>
              <a:ext uri="{FF2B5EF4-FFF2-40B4-BE49-F238E27FC236}">
                <a16:creationId xmlns:a16="http://schemas.microsoft.com/office/drawing/2014/main" id="{A8825331-B59C-4802-8429-5B567B72A814}"/>
              </a:ext>
            </a:extLst>
          </p:cNvPr>
          <p:cNvSpPr>
            <a:spLocks noGrp="1"/>
          </p:cNvSpPr>
          <p:nvPr>
            <p:ph type="body" sz="quarter" idx="13"/>
          </p:nvPr>
        </p:nvSpPr>
        <p:spPr>
          <a:xfrm>
            <a:off x="1070161" y="873577"/>
            <a:ext cx="6563592" cy="489857"/>
          </a:xfrm>
        </p:spPr>
        <p:txBody>
          <a:bodyPr>
            <a:normAutofit/>
          </a:bodyPr>
          <a:lstStyle/>
          <a:p>
            <a:pPr marL="0" indent="0">
              <a:buNone/>
            </a:pPr>
            <a:r>
              <a:rPr lang="en-US" b="1" u="sng" dirty="0">
                <a:solidFill>
                  <a:schemeClr val="accent1">
                    <a:lumMod val="75000"/>
                  </a:schemeClr>
                </a:solidFill>
              </a:rPr>
              <a:t>Comments Received</a:t>
            </a:r>
          </a:p>
        </p:txBody>
      </p:sp>
    </p:spTree>
    <p:extLst>
      <p:ext uri="{BB962C8B-B14F-4D97-AF65-F5344CB8AC3E}">
        <p14:creationId xmlns:p14="http://schemas.microsoft.com/office/powerpoint/2010/main" val="1477037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130629" y="114058"/>
            <a:ext cx="8795657" cy="644056"/>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857250" lvl="0" indent="-857250">
              <a:buFontTx/>
              <a:buAutoNum type="romanUcPeriod" startAt="6"/>
              <a:defRPr/>
            </a:pPr>
            <a:r>
              <a:rPr lang="en-US" sz="4000" dirty="0">
                <a:solidFill>
                  <a:srgbClr val="132880"/>
                </a:solidFill>
                <a:latin typeface="Calibri"/>
              </a:rPr>
              <a:t>Release of Draft FY2022 Wake Transit Work Plan</a:t>
            </a:r>
          </a:p>
          <a:p>
            <a:pPr marR="0" lvl="0" algn="ctr" defTabSz="457200" rtl="0" eaLnBrk="1" fontAlgn="auto" latinLnBrk="0" hangingPunct="1">
              <a:lnSpc>
                <a:spcPct val="100000"/>
              </a:lnSpc>
              <a:spcBef>
                <a:spcPct val="0"/>
              </a:spcBef>
              <a:spcAft>
                <a:spcPts val="0"/>
              </a:spcAft>
              <a:buClrTx/>
              <a:buSzTx/>
              <a:tabLst/>
              <a:defRPr/>
            </a:pPr>
            <a:endParaRPr kumimoji="0" lang="en-US" sz="4400" b="0" i="0" u="none" strike="noStrike" kern="1200" cap="none" spc="0" normalizeH="0" baseline="0" noProof="0" dirty="0">
              <a:ln>
                <a:noFill/>
              </a:ln>
              <a:solidFill>
                <a:srgbClr val="132880"/>
              </a:solidFill>
              <a:effectLst/>
              <a:uLnTx/>
              <a:uFillTx/>
              <a:latin typeface="Calibri"/>
              <a:ea typeface="+mj-ea"/>
              <a:cs typeface="+mj-cs"/>
            </a:endParaRPr>
          </a:p>
        </p:txBody>
      </p:sp>
      <p:sp>
        <p:nvSpPr>
          <p:cNvPr id="6" name="Rectangle 5">
            <a:extLst>
              <a:ext uri="{FF2B5EF4-FFF2-40B4-BE49-F238E27FC236}">
                <a16:creationId xmlns:a16="http://schemas.microsoft.com/office/drawing/2014/main" id="{EC57E9FB-B68C-468D-A4C5-8B6FAC695B38}"/>
              </a:ext>
            </a:extLst>
          </p:cNvPr>
          <p:cNvSpPr/>
          <p:nvPr/>
        </p:nvSpPr>
        <p:spPr>
          <a:xfrm>
            <a:off x="507066" y="2942713"/>
            <a:ext cx="8129868" cy="1372683"/>
          </a:xfrm>
          <a:prstGeom prst="rect">
            <a:avLst/>
          </a:prstGeom>
          <a:solidFill>
            <a:schemeClr val="bg2"/>
          </a:solidFill>
        </p:spPr>
        <p:txBody>
          <a:bodyPr wrap="square">
            <a:spAutoFit/>
          </a:bodyPr>
          <a:lstStyle/>
          <a:p>
            <a:pPr algn="ctr">
              <a:spcBef>
                <a:spcPct val="20000"/>
              </a:spcBef>
              <a:defRPr/>
            </a:pPr>
            <a:r>
              <a:rPr lang="en-US" sz="2600" b="1" u="sng" dirty="0">
                <a:solidFill>
                  <a:srgbClr val="132880"/>
                </a:solidFill>
                <a:latin typeface="Lato" panose="020F0502020204030203" pitchFamily="34" charset="0"/>
              </a:rPr>
              <a:t>Requested Action</a:t>
            </a:r>
            <a:r>
              <a:rPr lang="en-US" sz="2600" b="1" dirty="0">
                <a:solidFill>
                  <a:srgbClr val="132880"/>
                </a:solidFill>
                <a:latin typeface="Lato" panose="020F0502020204030203" pitchFamily="34" charset="0"/>
              </a:rPr>
              <a:t>: </a:t>
            </a:r>
          </a:p>
          <a:p>
            <a:pPr lvl="0" algn="ctr">
              <a:spcBef>
                <a:spcPct val="20000"/>
              </a:spcBef>
              <a:defRPr/>
            </a:pPr>
            <a:r>
              <a:rPr lang="en-US" sz="2600" dirty="0">
                <a:solidFill>
                  <a:srgbClr val="132880"/>
                </a:solidFill>
                <a:latin typeface="Lato" panose="020F0502020204030203" pitchFamily="34" charset="0"/>
              </a:rPr>
              <a:t> Consider releasing the FY2022 Draft Wake Transit Work Plan for public review and comment</a:t>
            </a:r>
            <a:endParaRPr lang="en-US" sz="3200" dirty="0">
              <a:solidFill>
                <a:srgbClr val="132880"/>
              </a:solidFill>
              <a:latin typeface="Lato" panose="020F0502020204030203" pitchFamily="34" charset="0"/>
            </a:endParaRPr>
          </a:p>
        </p:txBody>
      </p:sp>
    </p:spTree>
    <p:extLst>
      <p:ext uri="{BB962C8B-B14F-4D97-AF65-F5344CB8AC3E}">
        <p14:creationId xmlns:p14="http://schemas.microsoft.com/office/powerpoint/2010/main" val="492072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453395" y="168488"/>
            <a:ext cx="8233079" cy="1743940"/>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en-US" sz="4000" dirty="0">
                <a:solidFill>
                  <a:srgbClr val="132880"/>
                </a:solidFill>
                <a:latin typeface="+mn-lt"/>
              </a:rPr>
              <a:t>VII. Release of Draft Wake Transit </a:t>
            </a:r>
            <a:r>
              <a:rPr lang="en-US" sz="4000" b="1" dirty="0">
                <a:solidFill>
                  <a:srgbClr val="132880"/>
                </a:solidFill>
              </a:rPr>
              <a:t>Community Engagement Policy</a:t>
            </a:r>
          </a:p>
          <a:p>
            <a:pPr>
              <a:defRPr/>
            </a:pPr>
            <a:r>
              <a:rPr lang="en-US" sz="2600" dirty="0">
                <a:solidFill>
                  <a:srgbClr val="92D050"/>
                </a:solidFill>
                <a:latin typeface="Lato" panose="020F0502020204030203" pitchFamily="34" charset="0"/>
              </a:rPr>
              <a:t>Attachment C</a:t>
            </a:r>
          </a:p>
          <a:p>
            <a:pPr lvl="0">
              <a:defRPr/>
            </a:pPr>
            <a:endParaRPr lang="en-US" sz="4000" dirty="0">
              <a:solidFill>
                <a:srgbClr val="132880"/>
              </a:solidFill>
              <a:latin typeface="+mn-lt"/>
            </a:endParaRPr>
          </a:p>
        </p:txBody>
      </p:sp>
      <p:sp>
        <p:nvSpPr>
          <p:cNvPr id="8" name="Content Placeholder 5">
            <a:extLst>
              <a:ext uri="{FF2B5EF4-FFF2-40B4-BE49-F238E27FC236}">
                <a16:creationId xmlns:a16="http://schemas.microsoft.com/office/drawing/2014/main" id="{A9D3FCF5-9655-4940-9B43-20C679010E10}"/>
              </a:ext>
            </a:extLst>
          </p:cNvPr>
          <p:cNvSpPr txBox="1">
            <a:spLocks/>
          </p:cNvSpPr>
          <p:nvPr/>
        </p:nvSpPr>
        <p:spPr>
          <a:xfrm>
            <a:off x="453395" y="2142836"/>
            <a:ext cx="8129868" cy="3540788"/>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endParaRPr lang="en-US" sz="2400" b="0" u="sng" dirty="0">
              <a:solidFill>
                <a:srgbClr val="132880"/>
              </a:solidFill>
            </a:endParaRPr>
          </a:p>
          <a:p>
            <a:pPr lvl="0" algn="ctr">
              <a:defRPr/>
            </a:pPr>
            <a:endParaRPr lang="en-US" sz="2400" b="0" u="sng" dirty="0">
              <a:solidFill>
                <a:srgbClr val="132880"/>
              </a:solidFill>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1600" b="0" dirty="0">
              <a:solidFill>
                <a:srgbClr val="132880"/>
              </a:solidFill>
              <a:latin typeface="Lato" panose="020F0502020204030203" pitchFamily="34" charset="0"/>
            </a:endParaRPr>
          </a:p>
        </p:txBody>
      </p:sp>
      <p:sp>
        <p:nvSpPr>
          <p:cNvPr id="6" name="Content Placeholder 5">
            <a:extLst>
              <a:ext uri="{FF2B5EF4-FFF2-40B4-BE49-F238E27FC236}">
                <a16:creationId xmlns:a16="http://schemas.microsoft.com/office/drawing/2014/main" id="{99B735F9-4A34-4C90-94D6-CE15B02E1371}"/>
              </a:ext>
            </a:extLst>
          </p:cNvPr>
          <p:cNvSpPr txBox="1">
            <a:spLocks/>
          </p:cNvSpPr>
          <p:nvPr/>
        </p:nvSpPr>
        <p:spPr>
          <a:xfrm>
            <a:off x="560737" y="5123019"/>
            <a:ext cx="8129868" cy="700962"/>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3400" b="0" dirty="0">
                <a:solidFill>
                  <a:srgbClr val="132880"/>
                </a:solidFill>
                <a:latin typeface="Lato" panose="020F0502020204030203" pitchFamily="34" charset="0"/>
              </a:rPr>
              <a:t>Liz Raskopf, GoTriangle</a:t>
            </a:r>
          </a:p>
        </p:txBody>
      </p:sp>
    </p:spTree>
    <p:extLst>
      <p:ext uri="{BB962C8B-B14F-4D97-AF65-F5344CB8AC3E}">
        <p14:creationId xmlns:p14="http://schemas.microsoft.com/office/powerpoint/2010/main" val="1550784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64319" y="603772"/>
            <a:ext cx="8677274" cy="756942"/>
          </a:xfrm>
        </p:spPr>
        <p:txBody>
          <a:bodyPr>
            <a:noAutofit/>
          </a:bodyPr>
          <a:lstStyle/>
          <a:p>
            <a:pPr algn="ctr"/>
            <a:r>
              <a:rPr lang="en-US" sz="3200" dirty="0"/>
              <a:t>Draft Wake Transit Community Engagement Policy</a:t>
            </a:r>
          </a:p>
        </p:txBody>
      </p:sp>
      <p:sp>
        <p:nvSpPr>
          <p:cNvPr id="3" name="Text Placeholder 2"/>
          <p:cNvSpPr>
            <a:spLocks noGrp="1"/>
          </p:cNvSpPr>
          <p:nvPr>
            <p:ph type="body" sz="quarter" idx="14"/>
          </p:nvPr>
        </p:nvSpPr>
        <p:spPr>
          <a:xfrm>
            <a:off x="690562" y="1563914"/>
            <a:ext cx="7979305" cy="4108753"/>
          </a:xfrm>
        </p:spPr>
        <p:txBody>
          <a:bodyPr>
            <a:normAutofit/>
          </a:bodyPr>
          <a:lstStyle/>
          <a:p>
            <a:r>
              <a:rPr lang="en-US" sz="2400" dirty="0"/>
              <a:t>Public Engagement now Community Engagement</a:t>
            </a:r>
          </a:p>
          <a:p>
            <a:r>
              <a:rPr lang="en-US" sz="2400" dirty="0"/>
              <a:t>Added clarity for partners responsible for Wake Transit engagement</a:t>
            </a:r>
          </a:p>
          <a:p>
            <a:pPr lvl="1"/>
            <a:r>
              <a:rPr lang="en-US" sz="2400" dirty="0"/>
              <a:t>Seven steps for effective community engagement</a:t>
            </a:r>
          </a:p>
          <a:p>
            <a:r>
              <a:rPr lang="en-US" sz="2400" dirty="0"/>
              <a:t>Added table defining requirements by project type</a:t>
            </a:r>
          </a:p>
          <a:p>
            <a:r>
              <a:rPr lang="en-US" sz="2400" dirty="0"/>
              <a:t>Added glossary, including definition of significant change</a:t>
            </a:r>
          </a:p>
          <a:p>
            <a:r>
              <a:rPr lang="en-US" sz="2400" dirty="0"/>
              <a:t>Streamlined public comment periods </a:t>
            </a:r>
          </a:p>
          <a:p>
            <a:r>
              <a:rPr lang="en-US" sz="2400" dirty="0"/>
              <a:t>Clarified joint hearing requirements</a:t>
            </a:r>
          </a:p>
        </p:txBody>
      </p:sp>
    </p:spTree>
    <p:extLst>
      <p:ext uri="{BB962C8B-B14F-4D97-AF65-F5344CB8AC3E}">
        <p14:creationId xmlns:p14="http://schemas.microsoft.com/office/powerpoint/2010/main" val="2609983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4211" b="5280"/>
          <a:stretch/>
        </p:blipFill>
        <p:spPr>
          <a:xfrm>
            <a:off x="4859089" y="1270000"/>
            <a:ext cx="4109862" cy="4064001"/>
          </a:xfrm>
          <a:prstGeom prst="rect">
            <a:avLst/>
          </a:prstGeom>
        </p:spPr>
      </p:pic>
      <p:sp>
        <p:nvSpPr>
          <p:cNvPr id="2" name="Text Placeholder 1"/>
          <p:cNvSpPr>
            <a:spLocks noGrp="1"/>
          </p:cNvSpPr>
          <p:nvPr>
            <p:ph type="body" sz="quarter" idx="13"/>
          </p:nvPr>
        </p:nvSpPr>
        <p:spPr>
          <a:xfrm>
            <a:off x="65510" y="409463"/>
            <a:ext cx="8903441" cy="860537"/>
          </a:xfrm>
        </p:spPr>
        <p:txBody>
          <a:bodyPr>
            <a:noAutofit/>
          </a:bodyPr>
          <a:lstStyle/>
          <a:p>
            <a:pPr algn="ctr"/>
            <a:r>
              <a:rPr lang="en-US" sz="3600" dirty="0"/>
              <a:t>Combined Wake Transit Engagement Strategy</a:t>
            </a:r>
          </a:p>
        </p:txBody>
      </p:sp>
      <p:sp>
        <p:nvSpPr>
          <p:cNvPr id="3" name="Text Placeholder 2"/>
          <p:cNvSpPr>
            <a:spLocks noGrp="1"/>
          </p:cNvSpPr>
          <p:nvPr>
            <p:ph type="body" sz="quarter" idx="14"/>
          </p:nvPr>
        </p:nvSpPr>
        <p:spPr>
          <a:xfrm>
            <a:off x="240559" y="1270000"/>
            <a:ext cx="4708631" cy="3642516"/>
          </a:xfrm>
        </p:spPr>
        <p:txBody>
          <a:bodyPr>
            <a:noAutofit/>
          </a:bodyPr>
          <a:lstStyle/>
          <a:p>
            <a:r>
              <a:rPr lang="en-US" sz="2400" dirty="0"/>
              <a:t>1 engagement effort; 3 opportunities to comment:</a:t>
            </a:r>
          </a:p>
          <a:p>
            <a:pPr lvl="1"/>
            <a:r>
              <a:rPr lang="en-US" sz="2000" dirty="0"/>
              <a:t>The draft 10-year Wake Transit Plan Update through 2030</a:t>
            </a:r>
          </a:p>
          <a:p>
            <a:pPr lvl="1"/>
            <a:r>
              <a:rPr lang="en-US" sz="2000" dirty="0"/>
              <a:t>The Draft FY22 Wake Transit Work Plan </a:t>
            </a:r>
          </a:p>
          <a:p>
            <a:pPr lvl="1"/>
            <a:r>
              <a:rPr lang="en-US" sz="2000" dirty="0"/>
              <a:t>The draft Community Engagement Policy </a:t>
            </a:r>
          </a:p>
          <a:p>
            <a:r>
              <a:rPr lang="en-US" sz="2400" dirty="0"/>
              <a:t>Submit comments at goforwardnc.org/</a:t>
            </a:r>
            <a:r>
              <a:rPr lang="en-US" sz="2400" dirty="0" err="1"/>
              <a:t>wakeinput</a:t>
            </a:r>
            <a:endParaRPr lang="en-US" sz="2400" dirty="0"/>
          </a:p>
        </p:txBody>
      </p:sp>
    </p:spTree>
    <p:extLst>
      <p:ext uri="{BB962C8B-B14F-4D97-AF65-F5344CB8AC3E}">
        <p14:creationId xmlns:p14="http://schemas.microsoft.com/office/powerpoint/2010/main" val="630798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84956" y="300400"/>
            <a:ext cx="6032717" cy="747267"/>
          </a:xfrm>
        </p:spPr>
        <p:txBody>
          <a:bodyPr>
            <a:noAutofit/>
          </a:bodyPr>
          <a:lstStyle/>
          <a:p>
            <a:r>
              <a:rPr lang="en-US" sz="3200" dirty="0"/>
              <a:t>Combined Wake Transit Engagement Strategy: Materials</a:t>
            </a:r>
          </a:p>
        </p:txBody>
      </p:sp>
      <p:sp>
        <p:nvSpPr>
          <p:cNvPr id="3" name="Text Placeholder 2"/>
          <p:cNvSpPr>
            <a:spLocks noGrp="1"/>
          </p:cNvSpPr>
          <p:nvPr>
            <p:ph type="body" sz="quarter" idx="14"/>
          </p:nvPr>
        </p:nvSpPr>
        <p:spPr>
          <a:xfrm>
            <a:off x="284956" y="1492022"/>
            <a:ext cx="5709867" cy="4280374"/>
          </a:xfrm>
        </p:spPr>
        <p:txBody>
          <a:bodyPr numCol="2">
            <a:noAutofit/>
          </a:bodyPr>
          <a:lstStyle/>
          <a:p>
            <a:pPr lvl="0"/>
            <a:r>
              <a:rPr lang="en-US" dirty="0"/>
              <a:t>News Release &amp; 3 tailored news items </a:t>
            </a:r>
            <a:endParaRPr lang="en-US" sz="1600" dirty="0"/>
          </a:p>
          <a:p>
            <a:pPr lvl="0"/>
            <a:r>
              <a:rPr lang="en-US" dirty="0"/>
              <a:t>Website Update (goforwardnc.org/ </a:t>
            </a:r>
            <a:r>
              <a:rPr lang="en-US" dirty="0" err="1"/>
              <a:t>wakeinput</a:t>
            </a:r>
            <a:r>
              <a:rPr lang="en-US" dirty="0"/>
              <a:t>)</a:t>
            </a:r>
            <a:endParaRPr lang="en-US" sz="1600" dirty="0"/>
          </a:p>
          <a:p>
            <a:pPr lvl="0"/>
            <a:r>
              <a:rPr lang="en-US" dirty="0"/>
              <a:t>Email Campaign </a:t>
            </a:r>
            <a:endParaRPr lang="en-US" sz="1600" dirty="0"/>
          </a:p>
          <a:p>
            <a:pPr lvl="0"/>
            <a:r>
              <a:rPr lang="en-US" dirty="0"/>
              <a:t>Social Media Posts and Graphics </a:t>
            </a:r>
            <a:endParaRPr lang="en-US" sz="1600" dirty="0"/>
          </a:p>
          <a:p>
            <a:pPr lvl="1"/>
            <a:r>
              <a:rPr lang="en-US" dirty="0"/>
              <a:t>Facebook, Twitter, Next Door, </a:t>
            </a:r>
            <a:r>
              <a:rPr lang="en-US" dirty="0" err="1"/>
              <a:t>Reddit</a:t>
            </a:r>
            <a:endParaRPr lang="en-US" dirty="0"/>
          </a:p>
          <a:p>
            <a:pPr lvl="0"/>
            <a:endParaRPr lang="en-US" dirty="0"/>
          </a:p>
          <a:p>
            <a:pPr lvl="0"/>
            <a:endParaRPr lang="en-US" dirty="0"/>
          </a:p>
          <a:p>
            <a:pPr lvl="0"/>
            <a:endParaRPr lang="en-US" dirty="0"/>
          </a:p>
          <a:p>
            <a:pPr lvl="0"/>
            <a:r>
              <a:rPr lang="en-US" dirty="0"/>
              <a:t>3 Separate Comment Boxes Social Media Targeting </a:t>
            </a:r>
            <a:endParaRPr lang="en-US" sz="1600" dirty="0"/>
          </a:p>
          <a:p>
            <a:pPr lvl="0"/>
            <a:r>
              <a:rPr lang="en-US" dirty="0"/>
              <a:t>Public-facing PowerPoint Presentation</a:t>
            </a:r>
            <a:endParaRPr lang="en-US" sz="1600" dirty="0"/>
          </a:p>
          <a:p>
            <a:pPr lvl="0"/>
            <a:r>
              <a:rPr lang="en-US" dirty="0"/>
              <a:t>One-page Printable Flyer</a:t>
            </a:r>
            <a:endParaRPr lang="en-US" sz="1600" dirty="0"/>
          </a:p>
          <a:p>
            <a:pPr lvl="0"/>
            <a:r>
              <a:rPr lang="en-US" dirty="0"/>
              <a:t>Translated Materials </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886" y="300400"/>
            <a:ext cx="2650784" cy="265078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764" b="58495"/>
          <a:stretch/>
        </p:blipFill>
        <p:spPr>
          <a:xfrm>
            <a:off x="3286552" y="3755572"/>
            <a:ext cx="5857448" cy="1857498"/>
          </a:xfrm>
          <a:prstGeom prst="rect">
            <a:avLst/>
          </a:prstGeom>
        </p:spPr>
      </p:pic>
    </p:spTree>
    <p:extLst>
      <p:ext uri="{BB962C8B-B14F-4D97-AF65-F5344CB8AC3E}">
        <p14:creationId xmlns:p14="http://schemas.microsoft.com/office/powerpoint/2010/main" val="2508220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505" y="438068"/>
            <a:ext cx="8017019" cy="725431"/>
          </a:xfrm>
        </p:spPr>
        <p:txBody>
          <a:bodyPr>
            <a:normAutofit fontScale="70000" lnSpcReduction="20000"/>
          </a:bodyPr>
          <a:lstStyle/>
          <a:p>
            <a:r>
              <a:rPr lang="en-US" dirty="0"/>
              <a:t>Combined Engagement Strategy: Outreach</a:t>
            </a:r>
          </a:p>
        </p:txBody>
      </p:sp>
      <p:sp>
        <p:nvSpPr>
          <p:cNvPr id="3" name="Text Placeholder 2"/>
          <p:cNvSpPr>
            <a:spLocks noGrp="1"/>
          </p:cNvSpPr>
          <p:nvPr>
            <p:ph type="body" sz="quarter" idx="14"/>
          </p:nvPr>
        </p:nvSpPr>
        <p:spPr>
          <a:xfrm>
            <a:off x="690563" y="1262222"/>
            <a:ext cx="7920904" cy="4088709"/>
          </a:xfrm>
        </p:spPr>
        <p:txBody>
          <a:bodyPr numCol="2">
            <a:noAutofit/>
          </a:bodyPr>
          <a:lstStyle/>
          <a:p>
            <a:pPr lvl="0"/>
            <a:r>
              <a:rPr lang="en-US" sz="2000" dirty="0"/>
              <a:t>2/11-2/19 direct outreach to: </a:t>
            </a:r>
          </a:p>
          <a:p>
            <a:pPr lvl="1"/>
            <a:r>
              <a:rPr lang="en-US" sz="2000" dirty="0"/>
              <a:t>25 Wake Community Organizations </a:t>
            </a:r>
          </a:p>
          <a:p>
            <a:pPr lvl="1"/>
            <a:r>
              <a:rPr lang="en-US" sz="2000" dirty="0"/>
              <a:t>44 Wake County Minority Churches</a:t>
            </a:r>
          </a:p>
          <a:p>
            <a:pPr lvl="1"/>
            <a:r>
              <a:rPr lang="en-US" sz="2000" dirty="0"/>
              <a:t>Wake County municipal partners</a:t>
            </a:r>
          </a:p>
          <a:p>
            <a:pPr lvl="0"/>
            <a:r>
              <a:rPr lang="en-US" sz="2000" dirty="0"/>
              <a:t>2/11 Wake Up Wake County</a:t>
            </a:r>
          </a:p>
          <a:p>
            <a:pPr lvl="0"/>
            <a:r>
              <a:rPr lang="en-US" sz="2000" dirty="0"/>
              <a:t>2/11 North Carolina Society of Hispanic Professionals</a:t>
            </a:r>
          </a:p>
          <a:p>
            <a:pPr lvl="0"/>
            <a:r>
              <a:rPr lang="en-US" sz="2000" dirty="0"/>
              <a:t>2/12 Dorcas Ministries</a:t>
            </a:r>
          </a:p>
          <a:p>
            <a:pPr lvl="0"/>
            <a:endParaRPr lang="en-US" sz="2000" dirty="0"/>
          </a:p>
          <a:p>
            <a:pPr lvl="0"/>
            <a:r>
              <a:rPr lang="en-US" sz="2000" dirty="0"/>
              <a:t>2/23: Wake County Habitat for Humanity</a:t>
            </a:r>
          </a:p>
          <a:p>
            <a:pPr lvl="0"/>
            <a:r>
              <a:rPr lang="en-US" sz="2000" dirty="0"/>
              <a:t>2/24: Wake Tech Community College</a:t>
            </a:r>
          </a:p>
          <a:p>
            <a:pPr lvl="0"/>
            <a:r>
              <a:rPr lang="en-US" sz="2000" dirty="0"/>
              <a:t>2/24 or 3/10: North Carolina Society of Hispanic Professionals virtual Youth Event</a:t>
            </a:r>
          </a:p>
          <a:p>
            <a:pPr lvl="0"/>
            <a:r>
              <a:rPr lang="en-US" sz="2000" dirty="0"/>
              <a:t>3/9 Town of Wendell virtual focus group</a:t>
            </a:r>
          </a:p>
          <a:p>
            <a:pPr lvl="0"/>
            <a:r>
              <a:rPr lang="en-US" sz="2000" dirty="0"/>
              <a:t>TBD Dorcas Ministries virtual event</a:t>
            </a:r>
          </a:p>
          <a:p>
            <a:pPr lvl="0"/>
            <a:r>
              <a:rPr lang="en-US" sz="2000" dirty="0"/>
              <a:t>TBD Town of Zebulon virtual event </a:t>
            </a:r>
          </a:p>
        </p:txBody>
      </p:sp>
    </p:spTree>
    <p:extLst>
      <p:ext uri="{BB962C8B-B14F-4D97-AF65-F5344CB8AC3E}">
        <p14:creationId xmlns:p14="http://schemas.microsoft.com/office/powerpoint/2010/main" val="2752735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61633" y="247736"/>
            <a:ext cx="8233079" cy="644056"/>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dirty="0">
                <a:solidFill>
                  <a:srgbClr val="132880"/>
                </a:solidFill>
                <a:latin typeface="Calibri"/>
              </a:rPr>
              <a:t>III.  General Public or Agency Comment</a:t>
            </a:r>
            <a:endParaRPr kumimoji="0" lang="en-US" sz="4000" b="0" i="0" u="none" strike="noStrike" kern="1200" cap="none" spc="0" normalizeH="0" baseline="0" noProof="0" dirty="0">
              <a:ln>
                <a:noFill/>
              </a:ln>
              <a:solidFill>
                <a:srgbClr val="132880"/>
              </a:solidFill>
              <a:effectLst/>
              <a:uLnTx/>
              <a:uFillTx/>
              <a:latin typeface="Calibri"/>
              <a:ea typeface="+mj-ea"/>
              <a:cs typeface="+mj-cs"/>
            </a:endParaRPr>
          </a:p>
        </p:txBody>
      </p:sp>
      <p:sp>
        <p:nvSpPr>
          <p:cNvPr id="5" name="Content Placeholder 5"/>
          <p:cNvSpPr txBox="1">
            <a:spLocks/>
          </p:cNvSpPr>
          <p:nvPr/>
        </p:nvSpPr>
        <p:spPr>
          <a:xfrm>
            <a:off x="461633" y="5137612"/>
            <a:ext cx="8129868" cy="1170660"/>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3400" b="0" dirty="0">
                <a:solidFill>
                  <a:srgbClr val="132880"/>
                </a:solidFill>
                <a:latin typeface="Lato" panose="020F0502020204030203" pitchFamily="34" charset="0"/>
              </a:rPr>
              <a:t>Ben Howell, TPAC Chair</a:t>
            </a:r>
            <a:endParaRPr lang="en-US" sz="3400" dirty="0">
              <a:solidFill>
                <a:prstClr val="white"/>
              </a:solidFill>
              <a:latin typeface="Lato" panose="020F0502020204030203" pitchFamily="34" charset="0"/>
            </a:endParaRPr>
          </a:p>
        </p:txBody>
      </p:sp>
      <p:pic>
        <p:nvPicPr>
          <p:cNvPr id="6" name="Picture 5">
            <a:extLst>
              <a:ext uri="{FF2B5EF4-FFF2-40B4-BE49-F238E27FC236}">
                <a16:creationId xmlns:a16="http://schemas.microsoft.com/office/drawing/2014/main" id="{508F845E-B4CD-4C5E-998C-7C1454AAAA3A}"/>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46788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04837" y="438068"/>
            <a:ext cx="7996237" cy="713399"/>
          </a:xfrm>
        </p:spPr>
        <p:txBody>
          <a:bodyPr>
            <a:noAutofit/>
          </a:bodyPr>
          <a:lstStyle/>
          <a:p>
            <a:pPr algn="ctr"/>
            <a:r>
              <a:rPr lang="en-US" sz="3600" dirty="0"/>
              <a:t>Combined Engagement Strategy: </a:t>
            </a:r>
          </a:p>
          <a:p>
            <a:pPr algn="ctr"/>
            <a:r>
              <a:rPr lang="en-US" sz="3600" dirty="0"/>
              <a:t>Equity &amp; Inclusion</a:t>
            </a:r>
          </a:p>
        </p:txBody>
      </p:sp>
      <p:sp>
        <p:nvSpPr>
          <p:cNvPr id="3" name="Text Placeholder 2"/>
          <p:cNvSpPr>
            <a:spLocks noGrp="1"/>
          </p:cNvSpPr>
          <p:nvPr>
            <p:ph type="body" sz="quarter" idx="14"/>
          </p:nvPr>
        </p:nvSpPr>
        <p:spPr>
          <a:xfrm>
            <a:off x="479107" y="2115621"/>
            <a:ext cx="4264343" cy="3222189"/>
          </a:xfrm>
        </p:spPr>
        <p:txBody>
          <a:bodyPr>
            <a:normAutofit/>
          </a:bodyPr>
          <a:lstStyle/>
          <a:p>
            <a:r>
              <a:rPr lang="en-US" sz="2800" dirty="0"/>
              <a:t>Printable one-page flyer</a:t>
            </a:r>
          </a:p>
          <a:p>
            <a:r>
              <a:rPr lang="en-US" sz="2800" dirty="0"/>
              <a:t>Translated materials</a:t>
            </a:r>
          </a:p>
          <a:p>
            <a:r>
              <a:rPr lang="en-US" sz="2800" dirty="0"/>
              <a:t>Distribution of flyer in Dorcas Ministries food boxes</a:t>
            </a:r>
          </a:p>
          <a:p>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869" t="23489" r="61127" b="7781"/>
          <a:stretch/>
        </p:blipFill>
        <p:spPr>
          <a:xfrm>
            <a:off x="4743450" y="1794511"/>
            <a:ext cx="4114801" cy="3211830"/>
          </a:xfrm>
          <a:prstGeom prst="rect">
            <a:avLst/>
          </a:prstGeom>
        </p:spPr>
      </p:pic>
    </p:spTree>
    <p:extLst>
      <p:ext uri="{BB962C8B-B14F-4D97-AF65-F5344CB8AC3E}">
        <p14:creationId xmlns:p14="http://schemas.microsoft.com/office/powerpoint/2010/main" val="3725176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453395" y="168487"/>
            <a:ext cx="8233079" cy="204823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000" dirty="0">
                <a:solidFill>
                  <a:srgbClr val="132880"/>
                </a:solidFill>
                <a:latin typeface="+mn-lt"/>
              </a:rPr>
              <a:t>VII. </a:t>
            </a:r>
            <a:r>
              <a:rPr lang="en-US" sz="4000" b="1" dirty="0">
                <a:solidFill>
                  <a:srgbClr val="132880"/>
                </a:solidFill>
              </a:rPr>
              <a:t>Release of Draft Wake Transit Community Engagement Policy</a:t>
            </a:r>
          </a:p>
          <a:p>
            <a:pPr lvl="0">
              <a:defRPr/>
            </a:pPr>
            <a:endParaRPr lang="en-US" sz="4000" b="1" dirty="0">
              <a:solidFill>
                <a:srgbClr val="132880"/>
              </a:solidFill>
              <a:latin typeface="+mn-lt"/>
            </a:endParaRPr>
          </a:p>
        </p:txBody>
      </p:sp>
      <p:sp>
        <p:nvSpPr>
          <p:cNvPr id="8" name="Content Placeholder 5">
            <a:extLst>
              <a:ext uri="{FF2B5EF4-FFF2-40B4-BE49-F238E27FC236}">
                <a16:creationId xmlns:a16="http://schemas.microsoft.com/office/drawing/2014/main" id="{A9D3FCF5-9655-4940-9B43-20C679010E10}"/>
              </a:ext>
            </a:extLst>
          </p:cNvPr>
          <p:cNvSpPr txBox="1">
            <a:spLocks/>
          </p:cNvSpPr>
          <p:nvPr/>
        </p:nvSpPr>
        <p:spPr>
          <a:xfrm>
            <a:off x="453395" y="2142836"/>
            <a:ext cx="8129868" cy="3540788"/>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endParaRPr lang="en-US" sz="2400" b="0" u="sng" dirty="0">
              <a:solidFill>
                <a:srgbClr val="132880"/>
              </a:solidFill>
            </a:endParaRPr>
          </a:p>
          <a:p>
            <a:pPr lvl="0" algn="ctr">
              <a:defRPr/>
            </a:pPr>
            <a:endParaRPr lang="en-US" sz="2400" b="0" u="sng" dirty="0">
              <a:solidFill>
                <a:srgbClr val="132880"/>
              </a:solidFill>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1600" b="0" dirty="0">
              <a:solidFill>
                <a:srgbClr val="132880"/>
              </a:solidFill>
              <a:latin typeface="Lato" panose="020F0502020204030203" pitchFamily="34" charset="0"/>
            </a:endParaRPr>
          </a:p>
        </p:txBody>
      </p:sp>
      <p:sp>
        <p:nvSpPr>
          <p:cNvPr id="6" name="Rectangle 5">
            <a:extLst>
              <a:ext uri="{FF2B5EF4-FFF2-40B4-BE49-F238E27FC236}">
                <a16:creationId xmlns:a16="http://schemas.microsoft.com/office/drawing/2014/main" id="{3EB141D4-B10A-4844-A531-0AD3024FD7FE}"/>
              </a:ext>
            </a:extLst>
          </p:cNvPr>
          <p:cNvSpPr/>
          <p:nvPr/>
        </p:nvSpPr>
        <p:spPr>
          <a:xfrm>
            <a:off x="505000" y="2577491"/>
            <a:ext cx="8129868" cy="1372683"/>
          </a:xfrm>
          <a:prstGeom prst="rect">
            <a:avLst/>
          </a:prstGeom>
          <a:solidFill>
            <a:schemeClr val="bg2"/>
          </a:solidFill>
        </p:spPr>
        <p:txBody>
          <a:bodyPr wrap="square">
            <a:spAutoFit/>
          </a:bodyPr>
          <a:lstStyle/>
          <a:p>
            <a:pPr algn="ctr">
              <a:spcBef>
                <a:spcPct val="20000"/>
              </a:spcBef>
              <a:defRPr/>
            </a:pPr>
            <a:r>
              <a:rPr lang="en-US" sz="2600" b="1" u="sng" dirty="0">
                <a:solidFill>
                  <a:srgbClr val="132880"/>
                </a:solidFill>
                <a:latin typeface="Lato" panose="020F0502020204030203" pitchFamily="34" charset="0"/>
              </a:rPr>
              <a:t>Requested Action</a:t>
            </a:r>
            <a:r>
              <a:rPr lang="en-US" sz="2600" b="1" dirty="0">
                <a:solidFill>
                  <a:srgbClr val="132880"/>
                </a:solidFill>
                <a:latin typeface="Lato" panose="020F0502020204030203" pitchFamily="34" charset="0"/>
              </a:rPr>
              <a:t>: </a:t>
            </a:r>
          </a:p>
          <a:p>
            <a:pPr lvl="0" algn="ctr">
              <a:spcBef>
                <a:spcPct val="20000"/>
              </a:spcBef>
              <a:defRPr/>
            </a:pPr>
            <a:r>
              <a:rPr lang="en-US" sz="2600" dirty="0">
                <a:solidFill>
                  <a:srgbClr val="132880"/>
                </a:solidFill>
                <a:latin typeface="Lato" panose="020F0502020204030203" pitchFamily="34" charset="0"/>
              </a:rPr>
              <a:t> Consider releasing the draft FY2022 Wake Transit Work Plan for public review and comment</a:t>
            </a:r>
            <a:endParaRPr lang="en-US" sz="3200" dirty="0">
              <a:solidFill>
                <a:srgbClr val="132880"/>
              </a:solidFill>
              <a:latin typeface="Lato" panose="020F0502020204030203" pitchFamily="34" charset="0"/>
            </a:endParaRPr>
          </a:p>
        </p:txBody>
      </p:sp>
    </p:spTree>
    <p:extLst>
      <p:ext uri="{BB962C8B-B14F-4D97-AF65-F5344CB8AC3E}">
        <p14:creationId xmlns:p14="http://schemas.microsoft.com/office/powerpoint/2010/main" val="2588269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AA8835-AA9C-4FCF-9D8C-3D1C9554AC49}"/>
              </a:ext>
            </a:extLst>
          </p:cNvPr>
          <p:cNvSpPr>
            <a:spLocks noGrp="1"/>
          </p:cNvSpPr>
          <p:nvPr>
            <p:ph type="body" sz="quarter" idx="13"/>
          </p:nvPr>
        </p:nvSpPr>
        <p:spPr>
          <a:xfrm>
            <a:off x="318655" y="221674"/>
            <a:ext cx="8610600" cy="6227618"/>
          </a:xfrm>
        </p:spPr>
        <p:txBody>
          <a:bodyPr>
            <a:normAutofit fontScale="77500" lnSpcReduction="20000"/>
          </a:bodyPr>
          <a:lstStyle/>
          <a:p>
            <a:pPr marL="0" indent="0">
              <a:buNone/>
            </a:pPr>
            <a:r>
              <a:rPr lang="en-US" sz="5200" b="1" dirty="0"/>
              <a:t>TPAC Member Roll Call Vote:</a:t>
            </a:r>
          </a:p>
          <a:p>
            <a:pPr marL="0" indent="0">
              <a:buNone/>
            </a:pPr>
            <a:endParaRPr lang="en-US" sz="4000" dirty="0"/>
          </a:p>
          <a:p>
            <a:pPr marL="0" indent="0">
              <a:buNone/>
            </a:pPr>
            <a:r>
              <a:rPr lang="en-US" sz="4000" b="1" u="sng" dirty="0"/>
              <a:t>Action Item #1</a:t>
            </a:r>
            <a:r>
              <a:rPr lang="en-US" sz="4000" dirty="0"/>
              <a:t>: </a:t>
            </a:r>
          </a:p>
          <a:p>
            <a:pPr marL="0" indent="0">
              <a:buNone/>
            </a:pPr>
            <a:r>
              <a:rPr lang="en-US" sz="4000" dirty="0"/>
              <a:t>Confirm the Subcommittee 2021 Election Results </a:t>
            </a:r>
          </a:p>
          <a:p>
            <a:pPr marL="0" indent="0">
              <a:lnSpc>
                <a:spcPct val="120000"/>
              </a:lnSpc>
              <a:buNone/>
            </a:pPr>
            <a:r>
              <a:rPr lang="en-US" sz="4000" b="1" u="sng" dirty="0"/>
              <a:t>Action Item #2:</a:t>
            </a:r>
          </a:p>
          <a:p>
            <a:pPr marL="0" indent="0">
              <a:buNone/>
            </a:pPr>
            <a:r>
              <a:rPr lang="en-US" sz="4000" dirty="0"/>
              <a:t>Endorse the Feb-July Subcommittee Work Task List</a:t>
            </a:r>
          </a:p>
          <a:p>
            <a:pPr marL="0" indent="0">
              <a:lnSpc>
                <a:spcPct val="120000"/>
              </a:lnSpc>
              <a:buNone/>
            </a:pPr>
            <a:r>
              <a:rPr lang="en-US" sz="4000" b="1" u="sng" dirty="0"/>
              <a:t>Action Item #3:</a:t>
            </a:r>
          </a:p>
          <a:p>
            <a:pPr marL="0" indent="0">
              <a:buNone/>
            </a:pPr>
            <a:r>
              <a:rPr lang="en-US" sz="4000" dirty="0"/>
              <a:t>Release the Draft FY2022 Work Plan for public review and comment</a:t>
            </a:r>
          </a:p>
          <a:p>
            <a:pPr marL="0" indent="0">
              <a:lnSpc>
                <a:spcPct val="120000"/>
              </a:lnSpc>
              <a:buNone/>
            </a:pPr>
            <a:r>
              <a:rPr lang="en-US" sz="4000" b="1" u="sng" dirty="0"/>
              <a:t>Action Item #4:</a:t>
            </a:r>
          </a:p>
          <a:p>
            <a:pPr marL="0" indent="0">
              <a:buNone/>
            </a:pPr>
            <a:r>
              <a:rPr lang="en-US" sz="4000" dirty="0"/>
              <a:t>Release the draft Community Engagement Policy for public review and comment</a:t>
            </a:r>
          </a:p>
          <a:p>
            <a:pPr marL="0" indent="0">
              <a:buNone/>
            </a:pPr>
            <a:endParaRPr lang="en-US" sz="4000" dirty="0"/>
          </a:p>
        </p:txBody>
      </p:sp>
    </p:spTree>
    <p:extLst>
      <p:ext uri="{BB962C8B-B14F-4D97-AF65-F5344CB8AC3E}">
        <p14:creationId xmlns:p14="http://schemas.microsoft.com/office/powerpoint/2010/main" val="3343740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3">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453395" y="168488"/>
            <a:ext cx="8233079" cy="2731730"/>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endParaRPr lang="en-US" sz="4000" dirty="0">
              <a:solidFill>
                <a:srgbClr val="132880"/>
              </a:solidFill>
              <a:latin typeface="+mn-lt"/>
            </a:endParaRPr>
          </a:p>
        </p:txBody>
      </p:sp>
      <p:sp>
        <p:nvSpPr>
          <p:cNvPr id="8" name="Content Placeholder 5">
            <a:extLst>
              <a:ext uri="{FF2B5EF4-FFF2-40B4-BE49-F238E27FC236}">
                <a16:creationId xmlns:a16="http://schemas.microsoft.com/office/drawing/2014/main" id="{A9D3FCF5-9655-4940-9B43-20C679010E10}"/>
              </a:ext>
            </a:extLst>
          </p:cNvPr>
          <p:cNvSpPr txBox="1">
            <a:spLocks/>
          </p:cNvSpPr>
          <p:nvPr/>
        </p:nvSpPr>
        <p:spPr>
          <a:xfrm>
            <a:off x="453395" y="2142836"/>
            <a:ext cx="8129868" cy="3540788"/>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endParaRPr lang="en-US" sz="2400" b="0" u="sng" dirty="0">
              <a:solidFill>
                <a:srgbClr val="132880"/>
              </a:solidFill>
            </a:endParaRPr>
          </a:p>
          <a:p>
            <a:pPr lvl="0" algn="ctr">
              <a:defRPr/>
            </a:pPr>
            <a:endParaRPr lang="en-US" sz="2400" b="0" u="sng" dirty="0">
              <a:solidFill>
                <a:srgbClr val="132880"/>
              </a:solidFill>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1600" b="0" dirty="0">
              <a:solidFill>
                <a:srgbClr val="132880"/>
              </a:solidFill>
              <a:latin typeface="Lato" panose="020F0502020204030203" pitchFamily="34" charset="0"/>
            </a:endParaRPr>
          </a:p>
        </p:txBody>
      </p:sp>
      <p:sp>
        <p:nvSpPr>
          <p:cNvPr id="3" name="Rectangle 2">
            <a:extLst>
              <a:ext uri="{FF2B5EF4-FFF2-40B4-BE49-F238E27FC236}">
                <a16:creationId xmlns:a16="http://schemas.microsoft.com/office/drawing/2014/main" id="{B0EE33C0-C1A2-4215-956F-6A34B56AD761}"/>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4" name="Rectangle 3">
            <a:extLst>
              <a:ext uri="{FF2B5EF4-FFF2-40B4-BE49-F238E27FC236}">
                <a16:creationId xmlns:a16="http://schemas.microsoft.com/office/drawing/2014/main" id="{E90F2FF5-F602-4425-9F22-E8C6B61B18FF}"/>
              </a:ext>
            </a:extLst>
          </p:cNvPr>
          <p:cNvSpPr/>
          <p:nvPr/>
        </p:nvSpPr>
        <p:spPr>
          <a:xfrm>
            <a:off x="4453217" y="3244334"/>
            <a:ext cx="237566" cy="369332"/>
          </a:xfrm>
          <a:prstGeom prst="rect">
            <a:avLst/>
          </a:prstGeom>
        </p:spPr>
        <p:txBody>
          <a:bodyPr wrap="none">
            <a:spAutoFit/>
          </a:bodyPr>
          <a:lstStyle/>
          <a:p>
            <a:r>
              <a:rPr lang="en-US" dirty="0"/>
              <a:t> </a:t>
            </a:r>
          </a:p>
        </p:txBody>
      </p:sp>
      <p:sp>
        <p:nvSpPr>
          <p:cNvPr id="9" name="Rectangle 8">
            <a:extLst>
              <a:ext uri="{FF2B5EF4-FFF2-40B4-BE49-F238E27FC236}">
                <a16:creationId xmlns:a16="http://schemas.microsoft.com/office/drawing/2014/main" id="{DC3C48E1-D86E-4AD2-9074-6691FE0A5A42}"/>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1" name="Rectangle 10">
            <a:extLst>
              <a:ext uri="{FF2B5EF4-FFF2-40B4-BE49-F238E27FC236}">
                <a16:creationId xmlns:a16="http://schemas.microsoft.com/office/drawing/2014/main" id="{0AAF8032-8E8C-4D53-BC74-90E8A3466D38}"/>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2" name="Rectangle 11">
            <a:extLst>
              <a:ext uri="{FF2B5EF4-FFF2-40B4-BE49-F238E27FC236}">
                <a16:creationId xmlns:a16="http://schemas.microsoft.com/office/drawing/2014/main" id="{DFD670C1-5CA0-4021-90A2-8F74005FE487}"/>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5" name="Rectangle 14">
            <a:extLst>
              <a:ext uri="{FF2B5EF4-FFF2-40B4-BE49-F238E27FC236}">
                <a16:creationId xmlns:a16="http://schemas.microsoft.com/office/drawing/2014/main" id="{C4872BDF-FE5A-4103-824F-BEB1989FE233}"/>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3" name="Title 1">
            <a:extLst>
              <a:ext uri="{FF2B5EF4-FFF2-40B4-BE49-F238E27FC236}">
                <a16:creationId xmlns:a16="http://schemas.microsoft.com/office/drawing/2014/main" id="{0F180437-6349-4313-9762-B62543090213}"/>
              </a:ext>
            </a:extLst>
          </p:cNvPr>
          <p:cNvSpPr txBox="1">
            <a:spLocks/>
          </p:cNvSpPr>
          <p:nvPr/>
        </p:nvSpPr>
        <p:spPr>
          <a:xfrm>
            <a:off x="628650" y="365126"/>
            <a:ext cx="7886700" cy="21425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32880"/>
                </a:solidFill>
              </a:rPr>
              <a:t>VIII. FY2021-2030 Wake Transit Plan Update Progress Report</a:t>
            </a:r>
          </a:p>
          <a:p>
            <a:pPr algn="ctr"/>
            <a:r>
              <a:rPr lang="en-US" sz="2600" dirty="0">
                <a:solidFill>
                  <a:srgbClr val="92D050"/>
                </a:solidFill>
                <a:latin typeface="Lato" panose="020F0502020204030203" pitchFamily="34" charset="0"/>
              </a:rPr>
              <a:t>Attachment D (Appendix D1-D7)</a:t>
            </a:r>
          </a:p>
          <a:p>
            <a:pPr algn="ctr"/>
            <a:br>
              <a:rPr lang="en-US" dirty="0">
                <a:solidFill>
                  <a:srgbClr val="132880"/>
                </a:solidFill>
              </a:rPr>
            </a:br>
            <a:endParaRPr lang="en-US" dirty="0"/>
          </a:p>
        </p:txBody>
      </p:sp>
      <p:sp>
        <p:nvSpPr>
          <p:cNvPr id="18" name="Content Placeholder 5">
            <a:extLst>
              <a:ext uri="{FF2B5EF4-FFF2-40B4-BE49-F238E27FC236}">
                <a16:creationId xmlns:a16="http://schemas.microsoft.com/office/drawing/2014/main" id="{D8BDBAE9-48FE-498F-BA20-3EFB2D7D9602}"/>
              </a:ext>
            </a:extLst>
          </p:cNvPr>
          <p:cNvSpPr txBox="1">
            <a:spLocks/>
          </p:cNvSpPr>
          <p:nvPr/>
        </p:nvSpPr>
        <p:spPr>
          <a:xfrm>
            <a:off x="560737" y="5213071"/>
            <a:ext cx="8129868" cy="700962"/>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3400" b="0" dirty="0">
                <a:solidFill>
                  <a:srgbClr val="132880"/>
                </a:solidFill>
                <a:latin typeface="Lato" panose="020F0502020204030203" pitchFamily="34" charset="0"/>
              </a:rPr>
              <a:t>Bret Martin, CAMPO</a:t>
            </a:r>
          </a:p>
        </p:txBody>
      </p:sp>
    </p:spTree>
    <p:extLst>
      <p:ext uri="{BB962C8B-B14F-4D97-AF65-F5344CB8AC3E}">
        <p14:creationId xmlns:p14="http://schemas.microsoft.com/office/powerpoint/2010/main" val="3590208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9">
            <a:extLst>
              <a:ext uri="{FF2B5EF4-FFF2-40B4-BE49-F238E27FC236}">
                <a16:creationId xmlns:a16="http://schemas.microsoft.com/office/drawing/2014/main" id="{BD589409-2D55-468A-85BD-C76D06496DD3}"/>
              </a:ext>
            </a:extLst>
          </p:cNvPr>
          <p:cNvSpPr txBox="1">
            <a:spLocks/>
          </p:cNvSpPr>
          <p:nvPr/>
        </p:nvSpPr>
        <p:spPr>
          <a:xfrm>
            <a:off x="1746837" y="1021528"/>
            <a:ext cx="5591892" cy="257175"/>
          </a:xfrm>
          <a:prstGeom prst="rect">
            <a:avLst/>
          </a:prstGeom>
        </p:spPr>
        <p:txBody>
          <a:bodyPr vert="horz" lIns="38576" tIns="19289" rIns="38576" bIns="19289" rtlCol="0" anchor="t" anchorCtr="0">
            <a:noAutofit/>
          </a:bodyPr>
          <a:lstStyle>
            <a:lvl1pPr algn="l" defTabSz="914400" rtl="0" eaLnBrk="1" latinLnBrk="0" hangingPunct="1">
              <a:spcBef>
                <a:spcPts val="400"/>
              </a:spcBef>
              <a:buNone/>
              <a:defRPr sz="4000" b="1" kern="1200" cap="none" spc="0" baseline="0">
                <a:solidFill>
                  <a:srgbClr val="2E4875"/>
                </a:solidFill>
                <a:latin typeface="+mj-lt"/>
                <a:ea typeface="+mj-ea"/>
                <a:cs typeface="Tunga" pitchFamily="2"/>
              </a:defRPr>
            </a:lvl1pPr>
          </a:lstStyle>
          <a:p>
            <a:pPr algn="ctr" defTabSz="385763">
              <a:spcBef>
                <a:spcPts val="169"/>
              </a:spcBef>
              <a:defRPr/>
            </a:pPr>
            <a:r>
              <a:rPr lang="en-US" sz="2250" dirty="0">
                <a:solidFill>
                  <a:srgbClr val="5B9BD5">
                    <a:lumMod val="50000"/>
                  </a:srgbClr>
                </a:solidFill>
                <a:latin typeface="Calibri" panose="020F0502020204030204"/>
              </a:rPr>
              <a:t>Wake Transit Plan Update Schedule</a:t>
            </a:r>
          </a:p>
        </p:txBody>
      </p:sp>
      <p:grpSp>
        <p:nvGrpSpPr>
          <p:cNvPr id="16" name="Group 15">
            <a:extLst>
              <a:ext uri="{FF2B5EF4-FFF2-40B4-BE49-F238E27FC236}">
                <a16:creationId xmlns:a16="http://schemas.microsoft.com/office/drawing/2014/main" id="{AA25BDD1-6E2E-4D83-9B63-64AAD34CFBE4}"/>
              </a:ext>
            </a:extLst>
          </p:cNvPr>
          <p:cNvGrpSpPr/>
          <p:nvPr/>
        </p:nvGrpSpPr>
        <p:grpSpPr>
          <a:xfrm>
            <a:off x="821023" y="1501082"/>
            <a:ext cx="7348236" cy="4035324"/>
            <a:chOff x="2727995" y="1840003"/>
            <a:chExt cx="6667420" cy="3458486"/>
          </a:xfrm>
        </p:grpSpPr>
        <p:grpSp>
          <p:nvGrpSpPr>
            <p:cNvPr id="14" name="Group 13">
              <a:extLst>
                <a:ext uri="{FF2B5EF4-FFF2-40B4-BE49-F238E27FC236}">
                  <a16:creationId xmlns:a16="http://schemas.microsoft.com/office/drawing/2014/main" id="{00485B41-355B-476B-A5BC-91845FBB52DB}"/>
                </a:ext>
              </a:extLst>
            </p:cNvPr>
            <p:cNvGrpSpPr/>
            <p:nvPr/>
          </p:nvGrpSpPr>
          <p:grpSpPr>
            <a:xfrm>
              <a:off x="2727995" y="1840003"/>
              <a:ext cx="6667420" cy="3458486"/>
              <a:chOff x="2727995" y="1840003"/>
              <a:chExt cx="6667420" cy="3458486"/>
            </a:xfrm>
          </p:grpSpPr>
          <p:grpSp>
            <p:nvGrpSpPr>
              <p:cNvPr id="6" name="Group 5">
                <a:extLst>
                  <a:ext uri="{FF2B5EF4-FFF2-40B4-BE49-F238E27FC236}">
                    <a16:creationId xmlns:a16="http://schemas.microsoft.com/office/drawing/2014/main" id="{C1FB2A5D-EE62-46E1-956C-F704A7B72A22}"/>
                  </a:ext>
                </a:extLst>
              </p:cNvPr>
              <p:cNvGrpSpPr/>
              <p:nvPr/>
            </p:nvGrpSpPr>
            <p:grpSpPr>
              <a:xfrm>
                <a:off x="2886997" y="4912727"/>
                <a:ext cx="6508418" cy="385762"/>
                <a:chOff x="195943" y="4435927"/>
                <a:chExt cx="8657543" cy="642258"/>
              </a:xfrm>
            </p:grpSpPr>
            <p:sp>
              <p:nvSpPr>
                <p:cNvPr id="2" name="Arrow: Right 1">
                  <a:extLst>
                    <a:ext uri="{FF2B5EF4-FFF2-40B4-BE49-F238E27FC236}">
                      <a16:creationId xmlns:a16="http://schemas.microsoft.com/office/drawing/2014/main" id="{FD6F837B-0077-4D6C-AABC-81C8BA622933}"/>
                    </a:ext>
                  </a:extLst>
                </p:cNvPr>
                <p:cNvSpPr/>
                <p:nvPr/>
              </p:nvSpPr>
              <p:spPr>
                <a:xfrm>
                  <a:off x="195943" y="4435927"/>
                  <a:ext cx="8657543" cy="642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932" tIns="14467" rIns="28932" bIns="14467" numCol="1" spcCol="0" rtlCol="0" fromWordArt="0" anchor="ctr" anchorCtr="0" forceAA="0" compatLnSpc="1">
                  <a:prstTxWarp prst="textNoShape">
                    <a:avLst/>
                  </a:prstTxWarp>
                  <a:noAutofit/>
                </a:bodyPr>
                <a:lstStyle/>
                <a:p>
                  <a:pPr algn="ctr" defTabSz="144661">
                    <a:defRPr/>
                  </a:pPr>
                  <a:endParaRPr lang="en-US" sz="570">
                    <a:solidFill>
                      <a:prstClr val="white"/>
                    </a:solidFill>
                    <a:latin typeface="Calibri" panose="020F0502020204030204"/>
                  </a:endParaRPr>
                </a:p>
              </p:txBody>
            </p:sp>
            <p:sp>
              <p:nvSpPr>
                <p:cNvPr id="5" name="TextBox 4">
                  <a:extLst>
                    <a:ext uri="{FF2B5EF4-FFF2-40B4-BE49-F238E27FC236}">
                      <a16:creationId xmlns:a16="http://schemas.microsoft.com/office/drawing/2014/main" id="{16772C8C-0429-49EE-99EF-C1AF428F3C75}"/>
                    </a:ext>
                  </a:extLst>
                </p:cNvPr>
                <p:cNvSpPr txBox="1"/>
                <p:nvPr/>
              </p:nvSpPr>
              <p:spPr>
                <a:xfrm>
                  <a:off x="3506230" y="4552774"/>
                  <a:ext cx="2178778" cy="461128"/>
                </a:xfrm>
                <a:prstGeom prst="rect">
                  <a:avLst/>
                </a:prstGeom>
                <a:noFill/>
              </p:spPr>
              <p:txBody>
                <a:bodyPr wrap="none" rtlCol="0">
                  <a:spAutoFit/>
                </a:bodyPr>
                <a:lstStyle/>
                <a:p>
                  <a:pPr defTabSz="144661">
                    <a:defRPr/>
                  </a:pPr>
                  <a:r>
                    <a:rPr lang="en-US" sz="1500" b="1" dirty="0">
                      <a:solidFill>
                        <a:prstClr val="white"/>
                      </a:solidFill>
                      <a:latin typeface="Calibri" panose="020F0502020204030204"/>
                    </a:rPr>
                    <a:t>Plan Update Process</a:t>
                  </a:r>
                </a:p>
              </p:txBody>
            </p:sp>
          </p:grpSp>
          <p:grpSp>
            <p:nvGrpSpPr>
              <p:cNvPr id="13" name="Group 12">
                <a:extLst>
                  <a:ext uri="{FF2B5EF4-FFF2-40B4-BE49-F238E27FC236}">
                    <a16:creationId xmlns:a16="http://schemas.microsoft.com/office/drawing/2014/main" id="{65E0349B-76D8-468F-AB69-83C502231D96}"/>
                  </a:ext>
                </a:extLst>
              </p:cNvPr>
              <p:cNvGrpSpPr/>
              <p:nvPr/>
            </p:nvGrpSpPr>
            <p:grpSpPr>
              <a:xfrm>
                <a:off x="2934776" y="1840003"/>
                <a:ext cx="6387509" cy="2332944"/>
                <a:chOff x="61889" y="587855"/>
                <a:chExt cx="9020219" cy="4147456"/>
              </a:xfrm>
            </p:grpSpPr>
            <p:sp>
              <p:nvSpPr>
                <p:cNvPr id="8" name="Freeform: Shape 7">
                  <a:extLst>
                    <a:ext uri="{FF2B5EF4-FFF2-40B4-BE49-F238E27FC236}">
                      <a16:creationId xmlns:a16="http://schemas.microsoft.com/office/drawing/2014/main" id="{1D1FED5F-C89B-43DA-AD43-243AA18CAD7D}"/>
                    </a:ext>
                  </a:extLst>
                </p:cNvPr>
                <p:cNvSpPr/>
                <p:nvPr/>
              </p:nvSpPr>
              <p:spPr>
                <a:xfrm>
                  <a:off x="1578528" y="1121259"/>
                  <a:ext cx="1437022" cy="3429000"/>
                </a:xfrm>
                <a:custGeom>
                  <a:avLst/>
                  <a:gdLst>
                    <a:gd name="connsiteX0" fmla="*/ 0 w 1437022"/>
                    <a:gd name="connsiteY0" fmla="*/ 239508 h 3429000"/>
                    <a:gd name="connsiteX1" fmla="*/ 239508 w 1437022"/>
                    <a:gd name="connsiteY1" fmla="*/ 0 h 3429000"/>
                    <a:gd name="connsiteX2" fmla="*/ 1197514 w 1437022"/>
                    <a:gd name="connsiteY2" fmla="*/ 0 h 3429000"/>
                    <a:gd name="connsiteX3" fmla="*/ 1437022 w 1437022"/>
                    <a:gd name="connsiteY3" fmla="*/ 239508 h 3429000"/>
                    <a:gd name="connsiteX4" fmla="*/ 1437022 w 1437022"/>
                    <a:gd name="connsiteY4" fmla="*/ 3189492 h 3429000"/>
                    <a:gd name="connsiteX5" fmla="*/ 1197514 w 1437022"/>
                    <a:gd name="connsiteY5" fmla="*/ 3429000 h 3429000"/>
                    <a:gd name="connsiteX6" fmla="*/ 239508 w 1437022"/>
                    <a:gd name="connsiteY6" fmla="*/ 3429000 h 3429000"/>
                    <a:gd name="connsiteX7" fmla="*/ 0 w 1437022"/>
                    <a:gd name="connsiteY7" fmla="*/ 3189492 h 3429000"/>
                    <a:gd name="connsiteX8" fmla="*/ 0 w 1437022"/>
                    <a:gd name="connsiteY8" fmla="*/ 239508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022" h="3429000">
                      <a:moveTo>
                        <a:pt x="0" y="239508"/>
                      </a:moveTo>
                      <a:cubicBezTo>
                        <a:pt x="0" y="107231"/>
                        <a:pt x="107231" y="0"/>
                        <a:pt x="239508" y="0"/>
                      </a:cubicBezTo>
                      <a:lnTo>
                        <a:pt x="1197514" y="0"/>
                      </a:lnTo>
                      <a:cubicBezTo>
                        <a:pt x="1329791" y="0"/>
                        <a:pt x="1437022" y="107231"/>
                        <a:pt x="1437022" y="239508"/>
                      </a:cubicBezTo>
                      <a:lnTo>
                        <a:pt x="1437022" y="3189492"/>
                      </a:lnTo>
                      <a:cubicBezTo>
                        <a:pt x="1437022" y="3321769"/>
                        <a:pt x="1329791" y="3429000"/>
                        <a:pt x="1197514" y="3429000"/>
                      </a:cubicBezTo>
                      <a:lnTo>
                        <a:pt x="239508" y="3429000"/>
                      </a:lnTo>
                      <a:cubicBezTo>
                        <a:pt x="107231" y="3429000"/>
                        <a:pt x="0" y="3321769"/>
                        <a:pt x="0" y="3189492"/>
                      </a:cubicBezTo>
                      <a:lnTo>
                        <a:pt x="0" y="2395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527" tIns="58527" rIns="58527" bIns="58527" numCol="1" spcCol="1270" anchor="ctr" anchorCtr="0">
                  <a:noAutofit/>
                </a:bodyPr>
                <a:lstStyle/>
                <a:p>
                  <a:pPr algn="ctr" defTabSz="337542">
                    <a:lnSpc>
                      <a:spcPct val="90000"/>
                    </a:lnSpc>
                    <a:spcBef>
                      <a:spcPct val="0"/>
                    </a:spcBef>
                    <a:spcAft>
                      <a:spcPct val="35000"/>
                    </a:spcAft>
                    <a:defRPr/>
                  </a:pPr>
                  <a:r>
                    <a:rPr lang="en-US" sz="1350" b="1" dirty="0">
                      <a:solidFill>
                        <a:prstClr val="white"/>
                      </a:solidFill>
                      <a:latin typeface="Calibri" panose="020F0502020204030204"/>
                    </a:rPr>
                    <a:t> Transit Market Reassessment</a:t>
                  </a:r>
                </a:p>
              </p:txBody>
            </p:sp>
            <p:sp>
              <p:nvSpPr>
                <p:cNvPr id="4" name="Arrow: Right 3">
                  <a:extLst>
                    <a:ext uri="{FF2B5EF4-FFF2-40B4-BE49-F238E27FC236}">
                      <a16:creationId xmlns:a16="http://schemas.microsoft.com/office/drawing/2014/main" id="{1E226602-D5A2-4D66-8653-2CAD3ADF1B07}"/>
                    </a:ext>
                  </a:extLst>
                </p:cNvPr>
                <p:cNvSpPr/>
                <p:nvPr/>
              </p:nvSpPr>
              <p:spPr>
                <a:xfrm>
                  <a:off x="769112" y="587855"/>
                  <a:ext cx="7689124" cy="4147456"/>
                </a:xfrm>
                <a:prstGeom prst="rightArrow">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590C22E5-79AF-45EE-8167-9FC06B9649A4}"/>
                    </a:ext>
                  </a:extLst>
                </p:cNvPr>
                <p:cNvSpPr/>
                <p:nvPr/>
              </p:nvSpPr>
              <p:spPr>
                <a:xfrm>
                  <a:off x="61889" y="1121251"/>
                  <a:ext cx="1437022" cy="3429017"/>
                </a:xfrm>
                <a:custGeom>
                  <a:avLst/>
                  <a:gdLst>
                    <a:gd name="connsiteX0" fmla="*/ 0 w 1437022"/>
                    <a:gd name="connsiteY0" fmla="*/ 239508 h 3429017"/>
                    <a:gd name="connsiteX1" fmla="*/ 239508 w 1437022"/>
                    <a:gd name="connsiteY1" fmla="*/ 0 h 3429017"/>
                    <a:gd name="connsiteX2" fmla="*/ 1197514 w 1437022"/>
                    <a:gd name="connsiteY2" fmla="*/ 0 h 3429017"/>
                    <a:gd name="connsiteX3" fmla="*/ 1437022 w 1437022"/>
                    <a:gd name="connsiteY3" fmla="*/ 239508 h 3429017"/>
                    <a:gd name="connsiteX4" fmla="*/ 1437022 w 1437022"/>
                    <a:gd name="connsiteY4" fmla="*/ 3189509 h 3429017"/>
                    <a:gd name="connsiteX5" fmla="*/ 1197514 w 1437022"/>
                    <a:gd name="connsiteY5" fmla="*/ 3429017 h 3429017"/>
                    <a:gd name="connsiteX6" fmla="*/ 239508 w 1437022"/>
                    <a:gd name="connsiteY6" fmla="*/ 3429017 h 3429017"/>
                    <a:gd name="connsiteX7" fmla="*/ 0 w 1437022"/>
                    <a:gd name="connsiteY7" fmla="*/ 3189509 h 3429017"/>
                    <a:gd name="connsiteX8" fmla="*/ 0 w 1437022"/>
                    <a:gd name="connsiteY8" fmla="*/ 239508 h 342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022" h="3429017">
                      <a:moveTo>
                        <a:pt x="0" y="239508"/>
                      </a:moveTo>
                      <a:cubicBezTo>
                        <a:pt x="0" y="107231"/>
                        <a:pt x="107231" y="0"/>
                        <a:pt x="239508" y="0"/>
                      </a:cubicBezTo>
                      <a:lnTo>
                        <a:pt x="1197514" y="0"/>
                      </a:lnTo>
                      <a:cubicBezTo>
                        <a:pt x="1329791" y="0"/>
                        <a:pt x="1437022" y="107231"/>
                        <a:pt x="1437022" y="239508"/>
                      </a:cubicBezTo>
                      <a:lnTo>
                        <a:pt x="1437022" y="3189509"/>
                      </a:lnTo>
                      <a:cubicBezTo>
                        <a:pt x="1437022" y="3321786"/>
                        <a:pt x="1329791" y="3429017"/>
                        <a:pt x="1197514" y="3429017"/>
                      </a:cubicBezTo>
                      <a:lnTo>
                        <a:pt x="239508" y="3429017"/>
                      </a:lnTo>
                      <a:cubicBezTo>
                        <a:pt x="107231" y="3429017"/>
                        <a:pt x="0" y="3321786"/>
                        <a:pt x="0" y="3189509"/>
                      </a:cubicBezTo>
                      <a:lnTo>
                        <a:pt x="0" y="2395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527" tIns="58527" rIns="58527" bIns="58527" numCol="1" spcCol="1270" anchor="ctr" anchorCtr="0">
                  <a:noAutofit/>
                </a:bodyPr>
                <a:lstStyle/>
                <a:p>
                  <a:pPr algn="ctr" defTabSz="337542">
                    <a:lnSpc>
                      <a:spcPct val="90000"/>
                    </a:lnSpc>
                    <a:spcBef>
                      <a:spcPct val="0"/>
                    </a:spcBef>
                    <a:spcAft>
                      <a:spcPct val="35000"/>
                    </a:spcAft>
                    <a:defRPr/>
                  </a:pPr>
                  <a:r>
                    <a:rPr lang="en-US" sz="1350" b="1" dirty="0">
                      <a:solidFill>
                        <a:prstClr val="white"/>
                      </a:solidFill>
                      <a:latin typeface="Calibri" panose="020F0502020204030204"/>
                    </a:rPr>
                    <a:t>Refine Original Plan Project Costs/</a:t>
                  </a:r>
                </a:p>
                <a:p>
                  <a:pPr algn="ctr" defTabSz="337542">
                    <a:lnSpc>
                      <a:spcPct val="90000"/>
                    </a:lnSpc>
                    <a:spcBef>
                      <a:spcPct val="0"/>
                    </a:spcBef>
                    <a:spcAft>
                      <a:spcPct val="35000"/>
                    </a:spcAft>
                    <a:defRPr/>
                  </a:pPr>
                  <a:r>
                    <a:rPr lang="en-US" sz="1350" b="1" dirty="0">
                      <a:solidFill>
                        <a:prstClr val="white"/>
                      </a:solidFill>
                      <a:latin typeface="Calibri" panose="020F0502020204030204"/>
                    </a:rPr>
                    <a:t>Schedule</a:t>
                  </a:r>
                </a:p>
              </p:txBody>
            </p:sp>
            <p:sp>
              <p:nvSpPr>
                <p:cNvPr id="9" name="Freeform: Shape 8">
                  <a:extLst>
                    <a:ext uri="{FF2B5EF4-FFF2-40B4-BE49-F238E27FC236}">
                      <a16:creationId xmlns:a16="http://schemas.microsoft.com/office/drawing/2014/main" id="{7E52F0AE-28A1-4FAC-9FB4-CB0F7411A039}"/>
                    </a:ext>
                  </a:extLst>
                </p:cNvPr>
                <p:cNvSpPr/>
                <p:nvPr/>
              </p:nvSpPr>
              <p:spPr>
                <a:xfrm>
                  <a:off x="3095168" y="1121259"/>
                  <a:ext cx="1437022" cy="3429000"/>
                </a:xfrm>
                <a:custGeom>
                  <a:avLst/>
                  <a:gdLst>
                    <a:gd name="connsiteX0" fmla="*/ 0 w 1437022"/>
                    <a:gd name="connsiteY0" fmla="*/ 239508 h 3429000"/>
                    <a:gd name="connsiteX1" fmla="*/ 239508 w 1437022"/>
                    <a:gd name="connsiteY1" fmla="*/ 0 h 3429000"/>
                    <a:gd name="connsiteX2" fmla="*/ 1197514 w 1437022"/>
                    <a:gd name="connsiteY2" fmla="*/ 0 h 3429000"/>
                    <a:gd name="connsiteX3" fmla="*/ 1437022 w 1437022"/>
                    <a:gd name="connsiteY3" fmla="*/ 239508 h 3429000"/>
                    <a:gd name="connsiteX4" fmla="*/ 1437022 w 1437022"/>
                    <a:gd name="connsiteY4" fmla="*/ 3189492 h 3429000"/>
                    <a:gd name="connsiteX5" fmla="*/ 1197514 w 1437022"/>
                    <a:gd name="connsiteY5" fmla="*/ 3429000 h 3429000"/>
                    <a:gd name="connsiteX6" fmla="*/ 239508 w 1437022"/>
                    <a:gd name="connsiteY6" fmla="*/ 3429000 h 3429000"/>
                    <a:gd name="connsiteX7" fmla="*/ 0 w 1437022"/>
                    <a:gd name="connsiteY7" fmla="*/ 3189492 h 3429000"/>
                    <a:gd name="connsiteX8" fmla="*/ 0 w 1437022"/>
                    <a:gd name="connsiteY8" fmla="*/ 239508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022" h="3429000">
                      <a:moveTo>
                        <a:pt x="0" y="239508"/>
                      </a:moveTo>
                      <a:cubicBezTo>
                        <a:pt x="0" y="107231"/>
                        <a:pt x="107231" y="0"/>
                        <a:pt x="239508" y="0"/>
                      </a:cubicBezTo>
                      <a:lnTo>
                        <a:pt x="1197514" y="0"/>
                      </a:lnTo>
                      <a:cubicBezTo>
                        <a:pt x="1329791" y="0"/>
                        <a:pt x="1437022" y="107231"/>
                        <a:pt x="1437022" y="239508"/>
                      </a:cubicBezTo>
                      <a:lnTo>
                        <a:pt x="1437022" y="3189492"/>
                      </a:lnTo>
                      <a:cubicBezTo>
                        <a:pt x="1437022" y="3321769"/>
                        <a:pt x="1329791" y="3429000"/>
                        <a:pt x="1197514" y="3429000"/>
                      </a:cubicBezTo>
                      <a:lnTo>
                        <a:pt x="239508" y="3429000"/>
                      </a:lnTo>
                      <a:cubicBezTo>
                        <a:pt x="107231" y="3429000"/>
                        <a:pt x="0" y="3321769"/>
                        <a:pt x="0" y="3189492"/>
                      </a:cubicBezTo>
                      <a:lnTo>
                        <a:pt x="0" y="2395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527" tIns="58527" rIns="58527" bIns="58527" numCol="1" spcCol="1270" anchor="ctr" anchorCtr="0">
                  <a:noAutofit/>
                </a:bodyPr>
                <a:lstStyle/>
                <a:p>
                  <a:pPr algn="ctr" defTabSz="337542">
                    <a:lnSpc>
                      <a:spcPct val="90000"/>
                    </a:lnSpc>
                    <a:spcBef>
                      <a:spcPct val="0"/>
                    </a:spcBef>
                    <a:spcAft>
                      <a:spcPct val="35000"/>
                    </a:spcAft>
                    <a:defRPr/>
                  </a:pPr>
                  <a:r>
                    <a:rPr lang="en-US" sz="1350" b="1" dirty="0">
                      <a:solidFill>
                        <a:prstClr val="white"/>
                      </a:solidFill>
                      <a:latin typeface="Calibri" panose="020F0502020204030204"/>
                    </a:rPr>
                    <a:t>Assess</a:t>
                  </a:r>
                </a:p>
                <a:p>
                  <a:pPr algn="ctr" defTabSz="337542">
                    <a:lnSpc>
                      <a:spcPct val="90000"/>
                    </a:lnSpc>
                    <a:spcBef>
                      <a:spcPct val="0"/>
                    </a:spcBef>
                    <a:spcAft>
                      <a:spcPct val="35000"/>
                    </a:spcAft>
                    <a:defRPr/>
                  </a:pPr>
                  <a:r>
                    <a:rPr lang="en-US" sz="1350" b="1" dirty="0">
                      <a:solidFill>
                        <a:prstClr val="white"/>
                      </a:solidFill>
                      <a:latin typeface="Calibri" panose="020F0502020204030204"/>
                    </a:rPr>
                    <a:t>Future Financial Capacity</a:t>
                  </a:r>
                </a:p>
              </p:txBody>
            </p:sp>
            <p:sp>
              <p:nvSpPr>
                <p:cNvPr id="10" name="Freeform: Shape 9">
                  <a:extLst>
                    <a:ext uri="{FF2B5EF4-FFF2-40B4-BE49-F238E27FC236}">
                      <a16:creationId xmlns:a16="http://schemas.microsoft.com/office/drawing/2014/main" id="{47763594-76A7-4175-888B-82BC4195387B}"/>
                    </a:ext>
                  </a:extLst>
                </p:cNvPr>
                <p:cNvSpPr/>
                <p:nvPr/>
              </p:nvSpPr>
              <p:spPr>
                <a:xfrm>
                  <a:off x="4611807" y="1121259"/>
                  <a:ext cx="1437022" cy="3429000"/>
                </a:xfrm>
                <a:custGeom>
                  <a:avLst/>
                  <a:gdLst>
                    <a:gd name="connsiteX0" fmla="*/ 0 w 1437022"/>
                    <a:gd name="connsiteY0" fmla="*/ 239508 h 3429000"/>
                    <a:gd name="connsiteX1" fmla="*/ 239508 w 1437022"/>
                    <a:gd name="connsiteY1" fmla="*/ 0 h 3429000"/>
                    <a:gd name="connsiteX2" fmla="*/ 1197514 w 1437022"/>
                    <a:gd name="connsiteY2" fmla="*/ 0 h 3429000"/>
                    <a:gd name="connsiteX3" fmla="*/ 1437022 w 1437022"/>
                    <a:gd name="connsiteY3" fmla="*/ 239508 h 3429000"/>
                    <a:gd name="connsiteX4" fmla="*/ 1437022 w 1437022"/>
                    <a:gd name="connsiteY4" fmla="*/ 3189492 h 3429000"/>
                    <a:gd name="connsiteX5" fmla="*/ 1197514 w 1437022"/>
                    <a:gd name="connsiteY5" fmla="*/ 3429000 h 3429000"/>
                    <a:gd name="connsiteX6" fmla="*/ 239508 w 1437022"/>
                    <a:gd name="connsiteY6" fmla="*/ 3429000 h 3429000"/>
                    <a:gd name="connsiteX7" fmla="*/ 0 w 1437022"/>
                    <a:gd name="connsiteY7" fmla="*/ 3189492 h 3429000"/>
                    <a:gd name="connsiteX8" fmla="*/ 0 w 1437022"/>
                    <a:gd name="connsiteY8" fmla="*/ 239508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022" h="3429000">
                      <a:moveTo>
                        <a:pt x="0" y="239508"/>
                      </a:moveTo>
                      <a:cubicBezTo>
                        <a:pt x="0" y="107231"/>
                        <a:pt x="107231" y="0"/>
                        <a:pt x="239508" y="0"/>
                      </a:cubicBezTo>
                      <a:lnTo>
                        <a:pt x="1197514" y="0"/>
                      </a:lnTo>
                      <a:cubicBezTo>
                        <a:pt x="1329791" y="0"/>
                        <a:pt x="1437022" y="107231"/>
                        <a:pt x="1437022" y="239508"/>
                      </a:cubicBezTo>
                      <a:lnTo>
                        <a:pt x="1437022" y="3189492"/>
                      </a:lnTo>
                      <a:cubicBezTo>
                        <a:pt x="1437022" y="3321769"/>
                        <a:pt x="1329791" y="3429000"/>
                        <a:pt x="1197514" y="3429000"/>
                      </a:cubicBezTo>
                      <a:lnTo>
                        <a:pt x="239508" y="3429000"/>
                      </a:lnTo>
                      <a:cubicBezTo>
                        <a:pt x="107231" y="3429000"/>
                        <a:pt x="0" y="3321769"/>
                        <a:pt x="0" y="3189492"/>
                      </a:cubicBezTo>
                      <a:lnTo>
                        <a:pt x="0" y="2395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527" tIns="58527" rIns="58527" bIns="58527" numCol="1" spcCol="1270" anchor="ctr" anchorCtr="0">
                  <a:noAutofit/>
                </a:bodyPr>
                <a:lstStyle/>
                <a:p>
                  <a:pPr algn="ctr" defTabSz="337542">
                    <a:lnSpc>
                      <a:spcPct val="90000"/>
                    </a:lnSpc>
                    <a:spcBef>
                      <a:spcPct val="0"/>
                    </a:spcBef>
                    <a:spcAft>
                      <a:spcPct val="35000"/>
                    </a:spcAft>
                    <a:defRPr/>
                  </a:pPr>
                  <a:r>
                    <a:rPr lang="en-US" sz="1350" b="1" dirty="0">
                      <a:solidFill>
                        <a:prstClr val="white"/>
                      </a:solidFill>
                      <a:latin typeface="Calibri" panose="020F0502020204030204"/>
                    </a:rPr>
                    <a:t>Reprioritize Planned Investments</a:t>
                  </a:r>
                </a:p>
              </p:txBody>
            </p:sp>
            <p:sp>
              <p:nvSpPr>
                <p:cNvPr id="11" name="Freeform: Shape 10">
                  <a:extLst>
                    <a:ext uri="{FF2B5EF4-FFF2-40B4-BE49-F238E27FC236}">
                      <a16:creationId xmlns:a16="http://schemas.microsoft.com/office/drawing/2014/main" id="{2B4C3F5E-B6F8-43BB-B340-C0CF44B39CBC}"/>
                    </a:ext>
                  </a:extLst>
                </p:cNvPr>
                <p:cNvSpPr/>
                <p:nvPr/>
              </p:nvSpPr>
              <p:spPr>
                <a:xfrm>
                  <a:off x="6128447" y="1121259"/>
                  <a:ext cx="1437022" cy="3429000"/>
                </a:xfrm>
                <a:custGeom>
                  <a:avLst/>
                  <a:gdLst>
                    <a:gd name="connsiteX0" fmla="*/ 0 w 1437022"/>
                    <a:gd name="connsiteY0" fmla="*/ 239508 h 3429000"/>
                    <a:gd name="connsiteX1" fmla="*/ 239508 w 1437022"/>
                    <a:gd name="connsiteY1" fmla="*/ 0 h 3429000"/>
                    <a:gd name="connsiteX2" fmla="*/ 1197514 w 1437022"/>
                    <a:gd name="connsiteY2" fmla="*/ 0 h 3429000"/>
                    <a:gd name="connsiteX3" fmla="*/ 1437022 w 1437022"/>
                    <a:gd name="connsiteY3" fmla="*/ 239508 h 3429000"/>
                    <a:gd name="connsiteX4" fmla="*/ 1437022 w 1437022"/>
                    <a:gd name="connsiteY4" fmla="*/ 3189492 h 3429000"/>
                    <a:gd name="connsiteX5" fmla="*/ 1197514 w 1437022"/>
                    <a:gd name="connsiteY5" fmla="*/ 3429000 h 3429000"/>
                    <a:gd name="connsiteX6" fmla="*/ 239508 w 1437022"/>
                    <a:gd name="connsiteY6" fmla="*/ 3429000 h 3429000"/>
                    <a:gd name="connsiteX7" fmla="*/ 0 w 1437022"/>
                    <a:gd name="connsiteY7" fmla="*/ 3189492 h 3429000"/>
                    <a:gd name="connsiteX8" fmla="*/ 0 w 1437022"/>
                    <a:gd name="connsiteY8" fmla="*/ 239508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022" h="3429000">
                      <a:moveTo>
                        <a:pt x="0" y="239508"/>
                      </a:moveTo>
                      <a:cubicBezTo>
                        <a:pt x="0" y="107231"/>
                        <a:pt x="107231" y="0"/>
                        <a:pt x="239508" y="0"/>
                      </a:cubicBezTo>
                      <a:lnTo>
                        <a:pt x="1197514" y="0"/>
                      </a:lnTo>
                      <a:cubicBezTo>
                        <a:pt x="1329791" y="0"/>
                        <a:pt x="1437022" y="107231"/>
                        <a:pt x="1437022" y="239508"/>
                      </a:cubicBezTo>
                      <a:lnTo>
                        <a:pt x="1437022" y="3189492"/>
                      </a:lnTo>
                      <a:cubicBezTo>
                        <a:pt x="1437022" y="3321769"/>
                        <a:pt x="1329791" y="3429000"/>
                        <a:pt x="1197514" y="3429000"/>
                      </a:cubicBezTo>
                      <a:lnTo>
                        <a:pt x="239508" y="3429000"/>
                      </a:lnTo>
                      <a:cubicBezTo>
                        <a:pt x="107231" y="3429000"/>
                        <a:pt x="0" y="3321769"/>
                        <a:pt x="0" y="3189492"/>
                      </a:cubicBezTo>
                      <a:lnTo>
                        <a:pt x="0" y="2395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527" tIns="58527" rIns="58527" bIns="58527" numCol="1" spcCol="1270" anchor="ctr" anchorCtr="0">
                  <a:noAutofit/>
                </a:bodyPr>
                <a:lstStyle/>
                <a:p>
                  <a:pPr algn="ctr" defTabSz="337542">
                    <a:lnSpc>
                      <a:spcPct val="90000"/>
                    </a:lnSpc>
                    <a:spcBef>
                      <a:spcPct val="0"/>
                    </a:spcBef>
                    <a:spcAft>
                      <a:spcPct val="35000"/>
                    </a:spcAft>
                    <a:defRPr/>
                  </a:pPr>
                  <a:r>
                    <a:rPr lang="en-US" sz="1350" b="1" dirty="0">
                      <a:solidFill>
                        <a:prstClr val="white"/>
                      </a:solidFill>
                      <a:latin typeface="Calibri" panose="020F0502020204030204"/>
                    </a:rPr>
                    <a:t>Reprogram Planned Investments</a:t>
                  </a:r>
                </a:p>
              </p:txBody>
            </p:sp>
            <p:sp>
              <p:nvSpPr>
                <p:cNvPr id="12" name="Freeform: Shape 11">
                  <a:extLst>
                    <a:ext uri="{FF2B5EF4-FFF2-40B4-BE49-F238E27FC236}">
                      <a16:creationId xmlns:a16="http://schemas.microsoft.com/office/drawing/2014/main" id="{1098E98A-02E3-40EA-8E5F-FB30B3F04129}"/>
                    </a:ext>
                  </a:extLst>
                </p:cNvPr>
                <p:cNvSpPr/>
                <p:nvPr/>
              </p:nvSpPr>
              <p:spPr>
                <a:xfrm>
                  <a:off x="7645086" y="1121259"/>
                  <a:ext cx="1437022" cy="3429000"/>
                </a:xfrm>
                <a:custGeom>
                  <a:avLst/>
                  <a:gdLst>
                    <a:gd name="connsiteX0" fmla="*/ 0 w 1437022"/>
                    <a:gd name="connsiteY0" fmla="*/ 239508 h 3429000"/>
                    <a:gd name="connsiteX1" fmla="*/ 239508 w 1437022"/>
                    <a:gd name="connsiteY1" fmla="*/ 0 h 3429000"/>
                    <a:gd name="connsiteX2" fmla="*/ 1197514 w 1437022"/>
                    <a:gd name="connsiteY2" fmla="*/ 0 h 3429000"/>
                    <a:gd name="connsiteX3" fmla="*/ 1437022 w 1437022"/>
                    <a:gd name="connsiteY3" fmla="*/ 239508 h 3429000"/>
                    <a:gd name="connsiteX4" fmla="*/ 1437022 w 1437022"/>
                    <a:gd name="connsiteY4" fmla="*/ 3189492 h 3429000"/>
                    <a:gd name="connsiteX5" fmla="*/ 1197514 w 1437022"/>
                    <a:gd name="connsiteY5" fmla="*/ 3429000 h 3429000"/>
                    <a:gd name="connsiteX6" fmla="*/ 239508 w 1437022"/>
                    <a:gd name="connsiteY6" fmla="*/ 3429000 h 3429000"/>
                    <a:gd name="connsiteX7" fmla="*/ 0 w 1437022"/>
                    <a:gd name="connsiteY7" fmla="*/ 3189492 h 3429000"/>
                    <a:gd name="connsiteX8" fmla="*/ 0 w 1437022"/>
                    <a:gd name="connsiteY8" fmla="*/ 239508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022" h="3429000">
                      <a:moveTo>
                        <a:pt x="0" y="239508"/>
                      </a:moveTo>
                      <a:cubicBezTo>
                        <a:pt x="0" y="107231"/>
                        <a:pt x="107231" y="0"/>
                        <a:pt x="239508" y="0"/>
                      </a:cubicBezTo>
                      <a:lnTo>
                        <a:pt x="1197514" y="0"/>
                      </a:lnTo>
                      <a:cubicBezTo>
                        <a:pt x="1329791" y="0"/>
                        <a:pt x="1437022" y="107231"/>
                        <a:pt x="1437022" y="239508"/>
                      </a:cubicBezTo>
                      <a:lnTo>
                        <a:pt x="1437022" y="3189492"/>
                      </a:lnTo>
                      <a:cubicBezTo>
                        <a:pt x="1437022" y="3321769"/>
                        <a:pt x="1329791" y="3429000"/>
                        <a:pt x="1197514" y="3429000"/>
                      </a:cubicBezTo>
                      <a:lnTo>
                        <a:pt x="239508" y="3429000"/>
                      </a:lnTo>
                      <a:cubicBezTo>
                        <a:pt x="107231" y="3429000"/>
                        <a:pt x="0" y="3321769"/>
                        <a:pt x="0" y="3189492"/>
                      </a:cubicBezTo>
                      <a:lnTo>
                        <a:pt x="0" y="2395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527" tIns="58527" rIns="58527" bIns="58527" numCol="1" spcCol="1270" anchor="ctr" anchorCtr="0">
                  <a:noAutofit/>
                </a:bodyPr>
                <a:lstStyle/>
                <a:p>
                  <a:pPr algn="ctr" defTabSz="337542">
                    <a:lnSpc>
                      <a:spcPct val="90000"/>
                    </a:lnSpc>
                    <a:spcBef>
                      <a:spcPct val="0"/>
                    </a:spcBef>
                    <a:spcAft>
                      <a:spcPct val="35000"/>
                    </a:spcAft>
                    <a:defRPr/>
                  </a:pPr>
                  <a:r>
                    <a:rPr lang="en-US" sz="1350" b="1" dirty="0">
                      <a:solidFill>
                        <a:prstClr val="white"/>
                      </a:solidFill>
                      <a:latin typeface="Calibri" panose="020F0502020204030204"/>
                    </a:rPr>
                    <a:t>Finalize Plan Update</a:t>
                  </a:r>
                </a:p>
              </p:txBody>
            </p:sp>
          </p:grpSp>
          <p:sp>
            <p:nvSpPr>
              <p:cNvPr id="3" name="TextBox 2">
                <a:extLst>
                  <a:ext uri="{FF2B5EF4-FFF2-40B4-BE49-F238E27FC236}">
                    <a16:creationId xmlns:a16="http://schemas.microsoft.com/office/drawing/2014/main" id="{1293FBFE-16FA-41A6-8BA4-24BCF7B5ED74}"/>
                  </a:ext>
                </a:extLst>
              </p:cNvPr>
              <p:cNvSpPr txBox="1"/>
              <p:nvPr/>
            </p:nvSpPr>
            <p:spPr>
              <a:xfrm>
                <a:off x="2886997" y="4207948"/>
                <a:ext cx="974796" cy="217619"/>
              </a:xfrm>
              <a:prstGeom prst="rect">
                <a:avLst/>
              </a:prstGeom>
              <a:noFill/>
            </p:spPr>
            <p:txBody>
              <a:bodyPr wrap="none" rtlCol="0">
                <a:spAutoFit/>
              </a:bodyPr>
              <a:lstStyle/>
              <a:p>
                <a:pPr defTabSz="257175">
                  <a:defRPr/>
                </a:pPr>
                <a:r>
                  <a:rPr lang="en-US" sz="1050" b="1" dirty="0">
                    <a:solidFill>
                      <a:srgbClr val="4472C4">
                        <a:lumMod val="75000"/>
                      </a:srgbClr>
                    </a:solidFill>
                    <a:latin typeface="Calibri" panose="020F0502020204030204"/>
                  </a:rPr>
                  <a:t>Public Outreach</a:t>
                </a:r>
              </a:p>
            </p:txBody>
          </p:sp>
          <p:sp>
            <p:nvSpPr>
              <p:cNvPr id="38" name="TextBox 37">
                <a:extLst>
                  <a:ext uri="{FF2B5EF4-FFF2-40B4-BE49-F238E27FC236}">
                    <a16:creationId xmlns:a16="http://schemas.microsoft.com/office/drawing/2014/main" id="{336025B0-F596-4F1D-A621-C22A7EB06A5E}"/>
                  </a:ext>
                </a:extLst>
              </p:cNvPr>
              <p:cNvSpPr txBox="1"/>
              <p:nvPr/>
            </p:nvSpPr>
            <p:spPr>
              <a:xfrm>
                <a:off x="2727995" y="4641829"/>
                <a:ext cx="1277329" cy="217619"/>
              </a:xfrm>
              <a:prstGeom prst="rect">
                <a:avLst/>
              </a:prstGeom>
              <a:noFill/>
            </p:spPr>
            <p:txBody>
              <a:bodyPr wrap="none" rtlCol="0">
                <a:spAutoFit/>
              </a:bodyPr>
              <a:lstStyle/>
              <a:p>
                <a:pPr defTabSz="257175">
                  <a:defRPr/>
                </a:pPr>
                <a:r>
                  <a:rPr lang="en-US" sz="1050" b="1" dirty="0">
                    <a:solidFill>
                      <a:srgbClr val="4472C4">
                        <a:lumMod val="75000"/>
                      </a:srgbClr>
                    </a:solidFill>
                    <a:latin typeface="Calibri" panose="020F0502020204030204"/>
                  </a:rPr>
                  <a:t>Stakeholder Outreach</a:t>
                </a:r>
              </a:p>
            </p:txBody>
          </p:sp>
          <p:sp>
            <p:nvSpPr>
              <p:cNvPr id="17" name="Star: 5 Points 16">
                <a:extLst>
                  <a:ext uri="{FF2B5EF4-FFF2-40B4-BE49-F238E27FC236}">
                    <a16:creationId xmlns:a16="http://schemas.microsoft.com/office/drawing/2014/main" id="{B4F9A8E1-8D1E-4872-8DD9-5F7E142B6E15}"/>
                  </a:ext>
                </a:extLst>
              </p:cNvPr>
              <p:cNvSpPr/>
              <p:nvPr/>
            </p:nvSpPr>
            <p:spPr>
              <a:xfrm>
                <a:off x="6538296" y="4157837"/>
                <a:ext cx="245213" cy="2500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US" sz="760">
                  <a:solidFill>
                    <a:prstClr val="white"/>
                  </a:solidFill>
                  <a:latin typeface="Calibri" panose="020F0502020204030204"/>
                </a:endParaRPr>
              </a:p>
            </p:txBody>
          </p:sp>
          <p:sp>
            <p:nvSpPr>
              <p:cNvPr id="39" name="Star: 5 Points 38">
                <a:extLst>
                  <a:ext uri="{FF2B5EF4-FFF2-40B4-BE49-F238E27FC236}">
                    <a16:creationId xmlns:a16="http://schemas.microsoft.com/office/drawing/2014/main" id="{341F583E-C054-4C6D-8FD7-952D7BCC9E50}"/>
                  </a:ext>
                </a:extLst>
              </p:cNvPr>
              <p:cNvSpPr/>
              <p:nvPr/>
            </p:nvSpPr>
            <p:spPr>
              <a:xfrm>
                <a:off x="6538296" y="4602560"/>
                <a:ext cx="245213" cy="2500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US" sz="760">
                  <a:solidFill>
                    <a:prstClr val="white"/>
                  </a:solidFill>
                  <a:latin typeface="Calibri" panose="020F0502020204030204"/>
                </a:endParaRPr>
              </a:p>
            </p:txBody>
          </p:sp>
          <p:sp>
            <p:nvSpPr>
              <p:cNvPr id="40" name="Star: 5 Points 39">
                <a:extLst>
                  <a:ext uri="{FF2B5EF4-FFF2-40B4-BE49-F238E27FC236}">
                    <a16:creationId xmlns:a16="http://schemas.microsoft.com/office/drawing/2014/main" id="{BB1F94E9-3480-4FCB-851A-80DB03B716B4}"/>
                  </a:ext>
                </a:extLst>
              </p:cNvPr>
              <p:cNvSpPr/>
              <p:nvPr/>
            </p:nvSpPr>
            <p:spPr>
              <a:xfrm>
                <a:off x="7591029" y="4602559"/>
                <a:ext cx="245213" cy="2500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US" sz="760" dirty="0">
                  <a:solidFill>
                    <a:prstClr val="white"/>
                  </a:solidFill>
                  <a:latin typeface="Calibri" panose="020F0502020204030204"/>
                </a:endParaRPr>
              </a:p>
            </p:txBody>
          </p:sp>
          <p:sp>
            <p:nvSpPr>
              <p:cNvPr id="41" name="Star: 5 Points 40">
                <a:extLst>
                  <a:ext uri="{FF2B5EF4-FFF2-40B4-BE49-F238E27FC236}">
                    <a16:creationId xmlns:a16="http://schemas.microsoft.com/office/drawing/2014/main" id="{A8FF18A2-13D3-4219-AF29-B23EBC36715F}"/>
                  </a:ext>
                </a:extLst>
              </p:cNvPr>
              <p:cNvSpPr/>
              <p:nvPr/>
            </p:nvSpPr>
            <p:spPr>
              <a:xfrm>
                <a:off x="8716993" y="4137248"/>
                <a:ext cx="245213" cy="2500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US" sz="760">
                  <a:solidFill>
                    <a:prstClr val="white"/>
                  </a:solidFill>
                  <a:latin typeface="Calibri" panose="020F0502020204030204"/>
                </a:endParaRPr>
              </a:p>
            </p:txBody>
          </p:sp>
          <p:cxnSp>
            <p:nvCxnSpPr>
              <p:cNvPr id="19" name="Straight Arrow Connector 18">
                <a:extLst>
                  <a:ext uri="{FF2B5EF4-FFF2-40B4-BE49-F238E27FC236}">
                    <a16:creationId xmlns:a16="http://schemas.microsoft.com/office/drawing/2014/main" id="{FBEB188F-E937-468D-A01F-70DF00708D96}"/>
                  </a:ext>
                </a:extLst>
              </p:cNvPr>
              <p:cNvCxnSpPr/>
              <p:nvPr/>
            </p:nvCxnSpPr>
            <p:spPr>
              <a:xfrm>
                <a:off x="3885758" y="4311134"/>
                <a:ext cx="2611910" cy="1045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187DE3F-13BA-4EDE-9A36-18BF4B7BCCE1}"/>
                  </a:ext>
                </a:extLst>
              </p:cNvPr>
              <p:cNvCxnSpPr>
                <a:cxnSpLocks/>
              </p:cNvCxnSpPr>
              <p:nvPr/>
            </p:nvCxnSpPr>
            <p:spPr>
              <a:xfrm>
                <a:off x="6918076" y="4311132"/>
                <a:ext cx="172375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2A53E15-B178-4DA1-9C2A-A706BEC21AF0}"/>
                  </a:ext>
                </a:extLst>
              </p:cNvPr>
              <p:cNvCxnSpPr>
                <a:cxnSpLocks/>
              </p:cNvCxnSpPr>
              <p:nvPr/>
            </p:nvCxnSpPr>
            <p:spPr>
              <a:xfrm flipV="1">
                <a:off x="4004137" y="4741518"/>
                <a:ext cx="2426928" cy="83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9A343A2-0B37-438E-8C52-F94A110C3CF4}"/>
                  </a:ext>
                </a:extLst>
              </p:cNvPr>
              <p:cNvCxnSpPr>
                <a:cxnSpLocks/>
              </p:cNvCxnSpPr>
              <p:nvPr/>
            </p:nvCxnSpPr>
            <p:spPr>
              <a:xfrm>
                <a:off x="6890737" y="4741518"/>
                <a:ext cx="608762" cy="2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8E70CEA-3345-474E-A5F6-BA965FB1944F}"/>
                </a:ext>
              </a:extLst>
            </p:cNvPr>
            <p:cNvGrpSpPr/>
            <p:nvPr/>
          </p:nvGrpSpPr>
          <p:grpSpPr>
            <a:xfrm>
              <a:off x="3036599" y="2208869"/>
              <a:ext cx="6187417" cy="1788298"/>
              <a:chOff x="3036599" y="2208869"/>
              <a:chExt cx="6187417" cy="1788298"/>
            </a:xfrm>
          </p:grpSpPr>
          <p:sp>
            <p:nvSpPr>
              <p:cNvPr id="23" name="Star: 5 Points 22">
                <a:extLst>
                  <a:ext uri="{FF2B5EF4-FFF2-40B4-BE49-F238E27FC236}">
                    <a16:creationId xmlns:a16="http://schemas.microsoft.com/office/drawing/2014/main" id="{C552371E-77BD-43DA-8974-88A55287D2BE}"/>
                  </a:ext>
                </a:extLst>
              </p:cNvPr>
              <p:cNvSpPr/>
              <p:nvPr/>
            </p:nvSpPr>
            <p:spPr>
              <a:xfrm>
                <a:off x="3169379" y="3482817"/>
                <a:ext cx="514350" cy="514350"/>
              </a:xfrm>
              <a:prstGeom prst="star5">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192881">
                  <a:defRPr/>
                </a:pPr>
                <a:endParaRPr lang="en-US" sz="760">
                  <a:solidFill>
                    <a:prstClr val="white"/>
                  </a:solidFill>
                  <a:latin typeface="Calibri" panose="020F0502020204030204"/>
                </a:endParaRPr>
              </a:p>
            </p:txBody>
          </p:sp>
          <p:sp>
            <p:nvSpPr>
              <p:cNvPr id="24" name="Star: 5 Points 23">
                <a:extLst>
                  <a:ext uri="{FF2B5EF4-FFF2-40B4-BE49-F238E27FC236}">
                    <a16:creationId xmlns:a16="http://schemas.microsoft.com/office/drawing/2014/main" id="{C987AA0D-C167-43CB-A9C1-222F1B226CDD}"/>
                  </a:ext>
                </a:extLst>
              </p:cNvPr>
              <p:cNvSpPr/>
              <p:nvPr/>
            </p:nvSpPr>
            <p:spPr>
              <a:xfrm>
                <a:off x="4260382" y="3482817"/>
                <a:ext cx="514350" cy="514350"/>
              </a:xfrm>
              <a:prstGeom prst="star5">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192881">
                  <a:defRPr/>
                </a:pPr>
                <a:endParaRPr lang="en-US" sz="760">
                  <a:solidFill>
                    <a:prstClr val="white"/>
                  </a:solidFill>
                  <a:latin typeface="Calibri" panose="020F0502020204030204"/>
                </a:endParaRPr>
              </a:p>
            </p:txBody>
          </p:sp>
          <p:sp>
            <p:nvSpPr>
              <p:cNvPr id="26" name="Star: 5 Points 25">
                <a:extLst>
                  <a:ext uri="{FF2B5EF4-FFF2-40B4-BE49-F238E27FC236}">
                    <a16:creationId xmlns:a16="http://schemas.microsoft.com/office/drawing/2014/main" id="{1033D302-EE43-4050-A40E-265ED25E463E}"/>
                  </a:ext>
                </a:extLst>
              </p:cNvPr>
              <p:cNvSpPr/>
              <p:nvPr/>
            </p:nvSpPr>
            <p:spPr>
              <a:xfrm>
                <a:off x="6403726" y="3458189"/>
                <a:ext cx="514350" cy="514350"/>
              </a:xfrm>
              <a:prstGeom prst="star5">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192881">
                  <a:defRPr/>
                </a:pPr>
                <a:endParaRPr lang="en-US" sz="760">
                  <a:solidFill>
                    <a:prstClr val="white"/>
                  </a:solidFill>
                  <a:latin typeface="Calibri" panose="020F0502020204030204"/>
                </a:endParaRPr>
              </a:p>
            </p:txBody>
          </p:sp>
          <p:sp>
            <p:nvSpPr>
              <p:cNvPr id="27" name="Star: 5 Points 26">
                <a:extLst>
                  <a:ext uri="{FF2B5EF4-FFF2-40B4-BE49-F238E27FC236}">
                    <a16:creationId xmlns:a16="http://schemas.microsoft.com/office/drawing/2014/main" id="{9543B6B9-5D3A-4200-9297-38DDAE9660D8}"/>
                  </a:ext>
                </a:extLst>
              </p:cNvPr>
              <p:cNvSpPr/>
              <p:nvPr/>
            </p:nvSpPr>
            <p:spPr>
              <a:xfrm>
                <a:off x="7477801" y="3458189"/>
                <a:ext cx="514350" cy="514350"/>
              </a:xfrm>
              <a:prstGeom prst="star5">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192881">
                  <a:defRPr/>
                </a:pPr>
                <a:endParaRPr lang="en-US" sz="760">
                  <a:solidFill>
                    <a:prstClr val="white"/>
                  </a:solidFill>
                  <a:latin typeface="Calibri" panose="020F0502020204030204"/>
                </a:endParaRPr>
              </a:p>
            </p:txBody>
          </p:sp>
          <p:sp>
            <p:nvSpPr>
              <p:cNvPr id="28" name="Star: 5 Points 27">
                <a:extLst>
                  <a:ext uri="{FF2B5EF4-FFF2-40B4-BE49-F238E27FC236}">
                    <a16:creationId xmlns:a16="http://schemas.microsoft.com/office/drawing/2014/main" id="{7DFD61DC-6487-4B0B-980B-2B4F0EEC613C}"/>
                  </a:ext>
                </a:extLst>
              </p:cNvPr>
              <p:cNvSpPr/>
              <p:nvPr/>
            </p:nvSpPr>
            <p:spPr>
              <a:xfrm>
                <a:off x="8582422" y="3456928"/>
                <a:ext cx="514350" cy="514350"/>
              </a:xfrm>
              <a:prstGeom prst="star5">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192881">
                  <a:defRPr/>
                </a:pPr>
                <a:endParaRPr lang="en-US" sz="760">
                  <a:solidFill>
                    <a:prstClr val="white"/>
                  </a:solidFill>
                  <a:latin typeface="Calibri" panose="020F0502020204030204"/>
                </a:endParaRPr>
              </a:p>
            </p:txBody>
          </p:sp>
          <p:grpSp>
            <p:nvGrpSpPr>
              <p:cNvPr id="29" name="Group 28">
                <a:extLst>
                  <a:ext uri="{FF2B5EF4-FFF2-40B4-BE49-F238E27FC236}">
                    <a16:creationId xmlns:a16="http://schemas.microsoft.com/office/drawing/2014/main" id="{42E74065-0809-49F3-B302-6ABFF1C074E5}"/>
                  </a:ext>
                </a:extLst>
              </p:cNvPr>
              <p:cNvGrpSpPr/>
              <p:nvPr/>
            </p:nvGrpSpPr>
            <p:grpSpPr>
              <a:xfrm>
                <a:off x="3036599" y="2208869"/>
                <a:ext cx="6187417" cy="437737"/>
                <a:chOff x="1732917" y="1335176"/>
                <a:chExt cx="8772367" cy="778197"/>
              </a:xfrm>
            </p:grpSpPr>
            <p:sp>
              <p:nvSpPr>
                <p:cNvPr id="30" name="TextBox 29">
                  <a:extLst>
                    <a:ext uri="{FF2B5EF4-FFF2-40B4-BE49-F238E27FC236}">
                      <a16:creationId xmlns:a16="http://schemas.microsoft.com/office/drawing/2014/main" id="{ABF54EF1-7373-448F-A832-04EAF8427A18}"/>
                    </a:ext>
                  </a:extLst>
                </p:cNvPr>
                <p:cNvSpPr txBox="1"/>
                <p:nvPr/>
              </p:nvSpPr>
              <p:spPr>
                <a:xfrm>
                  <a:off x="1732917" y="1339617"/>
                  <a:ext cx="1128398" cy="773756"/>
                </a:xfrm>
                <a:prstGeom prst="rect">
                  <a:avLst/>
                </a:prstGeom>
                <a:noFill/>
              </p:spPr>
              <p:txBody>
                <a:bodyPr wrap="none" rtlCol="0">
                  <a:spAutoFit/>
                </a:bodyPr>
                <a:lstStyle/>
                <a:p>
                  <a:pPr algn="ctr" defTabSz="192881">
                    <a:defRPr/>
                  </a:pPr>
                  <a:r>
                    <a:rPr lang="en-US" sz="1350" b="1" dirty="0">
                      <a:solidFill>
                        <a:srgbClr val="00FF00"/>
                      </a:solidFill>
                      <a:latin typeface="Calibri" panose="020F0502020204030204"/>
                    </a:rPr>
                    <a:t>Oct 2019-</a:t>
                  </a:r>
                </a:p>
                <a:p>
                  <a:pPr algn="ctr" defTabSz="192881">
                    <a:defRPr/>
                  </a:pPr>
                  <a:r>
                    <a:rPr lang="en-US" sz="1350" b="1" dirty="0">
                      <a:solidFill>
                        <a:srgbClr val="00FF00"/>
                      </a:solidFill>
                      <a:latin typeface="Calibri" panose="020F0502020204030204"/>
                    </a:rPr>
                    <a:t>Feb 2020</a:t>
                  </a:r>
                </a:p>
              </p:txBody>
            </p:sp>
            <p:sp>
              <p:nvSpPr>
                <p:cNvPr id="31" name="TextBox 30">
                  <a:extLst>
                    <a:ext uri="{FF2B5EF4-FFF2-40B4-BE49-F238E27FC236}">
                      <a16:creationId xmlns:a16="http://schemas.microsoft.com/office/drawing/2014/main" id="{F25B2D25-AB68-4C01-B0A0-20A68B856C9E}"/>
                    </a:ext>
                  </a:extLst>
                </p:cNvPr>
                <p:cNvSpPr txBox="1"/>
                <p:nvPr/>
              </p:nvSpPr>
              <p:spPr>
                <a:xfrm>
                  <a:off x="3245804" y="1337969"/>
                  <a:ext cx="1128398" cy="773754"/>
                </a:xfrm>
                <a:prstGeom prst="rect">
                  <a:avLst/>
                </a:prstGeom>
                <a:noFill/>
              </p:spPr>
              <p:txBody>
                <a:bodyPr wrap="none" rtlCol="0">
                  <a:spAutoFit/>
                </a:bodyPr>
                <a:lstStyle/>
                <a:p>
                  <a:pPr algn="ctr" defTabSz="192881">
                    <a:defRPr/>
                  </a:pPr>
                  <a:r>
                    <a:rPr lang="en-US" sz="1350" b="1" dirty="0">
                      <a:solidFill>
                        <a:srgbClr val="00FF00"/>
                      </a:solidFill>
                      <a:latin typeface="Calibri" panose="020F0502020204030204"/>
                    </a:rPr>
                    <a:t>Oct 2019-</a:t>
                  </a:r>
                </a:p>
                <a:p>
                  <a:pPr algn="ctr" defTabSz="192881">
                    <a:defRPr/>
                  </a:pPr>
                  <a:r>
                    <a:rPr lang="en-US" sz="1350" b="1" dirty="0">
                      <a:solidFill>
                        <a:srgbClr val="00FF00"/>
                      </a:solidFill>
                      <a:latin typeface="Calibri" panose="020F0502020204030204"/>
                    </a:rPr>
                    <a:t>Dec 2019</a:t>
                  </a:r>
                </a:p>
              </p:txBody>
            </p:sp>
            <p:sp>
              <p:nvSpPr>
                <p:cNvPr id="32" name="TextBox 31">
                  <a:extLst>
                    <a:ext uri="{FF2B5EF4-FFF2-40B4-BE49-F238E27FC236}">
                      <a16:creationId xmlns:a16="http://schemas.microsoft.com/office/drawing/2014/main" id="{2D88AD30-73F5-4956-BF2A-2466804041D7}"/>
                    </a:ext>
                  </a:extLst>
                </p:cNvPr>
                <p:cNvSpPr txBox="1"/>
                <p:nvPr/>
              </p:nvSpPr>
              <p:spPr>
                <a:xfrm>
                  <a:off x="4752715" y="1337967"/>
                  <a:ext cx="1165518" cy="457218"/>
                </a:xfrm>
                <a:prstGeom prst="rect">
                  <a:avLst/>
                </a:prstGeom>
                <a:noFill/>
              </p:spPr>
              <p:txBody>
                <a:bodyPr wrap="none" rtlCol="0">
                  <a:spAutoFit/>
                </a:bodyPr>
                <a:lstStyle/>
                <a:p>
                  <a:pPr algn="ctr" defTabSz="192881">
                    <a:defRPr/>
                  </a:pPr>
                  <a:r>
                    <a:rPr lang="en-US" sz="1350" b="1" dirty="0">
                      <a:solidFill>
                        <a:srgbClr val="00FF00"/>
                      </a:solidFill>
                      <a:latin typeface="Calibri" panose="020F0502020204030204"/>
                    </a:rPr>
                    <a:t>June 2020</a:t>
                  </a:r>
                </a:p>
              </p:txBody>
            </p:sp>
            <p:sp>
              <p:nvSpPr>
                <p:cNvPr id="33" name="TextBox 32">
                  <a:extLst>
                    <a:ext uri="{FF2B5EF4-FFF2-40B4-BE49-F238E27FC236}">
                      <a16:creationId xmlns:a16="http://schemas.microsoft.com/office/drawing/2014/main" id="{D72FEF3B-7D29-450B-A9CB-EA6F5C47C355}"/>
                    </a:ext>
                  </a:extLst>
                </p:cNvPr>
                <p:cNvSpPr txBox="1"/>
                <p:nvPr/>
              </p:nvSpPr>
              <p:spPr>
                <a:xfrm>
                  <a:off x="6112920" y="1337967"/>
                  <a:ext cx="1487210" cy="457218"/>
                </a:xfrm>
                <a:prstGeom prst="rect">
                  <a:avLst/>
                </a:prstGeom>
                <a:noFill/>
              </p:spPr>
              <p:txBody>
                <a:bodyPr wrap="none" rtlCol="0">
                  <a:spAutoFit/>
                </a:bodyPr>
                <a:lstStyle/>
                <a:p>
                  <a:pPr algn="ctr" defTabSz="192881">
                    <a:defRPr/>
                  </a:pPr>
                  <a:r>
                    <a:rPr lang="en-US" sz="1350" b="1" dirty="0">
                      <a:solidFill>
                        <a:srgbClr val="00FF00"/>
                      </a:solidFill>
                      <a:latin typeface="Calibri" panose="020F0502020204030204"/>
                    </a:rPr>
                    <a:t>Aug-Oct 2020</a:t>
                  </a:r>
                </a:p>
              </p:txBody>
            </p:sp>
            <p:sp>
              <p:nvSpPr>
                <p:cNvPr id="34" name="TextBox 33">
                  <a:extLst>
                    <a:ext uri="{FF2B5EF4-FFF2-40B4-BE49-F238E27FC236}">
                      <a16:creationId xmlns:a16="http://schemas.microsoft.com/office/drawing/2014/main" id="{2AB5B104-B195-4D3F-A3E3-62977331B442}"/>
                    </a:ext>
                  </a:extLst>
                </p:cNvPr>
                <p:cNvSpPr txBox="1"/>
                <p:nvPr/>
              </p:nvSpPr>
              <p:spPr>
                <a:xfrm>
                  <a:off x="7808278" y="1337967"/>
                  <a:ext cx="1111241" cy="457218"/>
                </a:xfrm>
                <a:prstGeom prst="rect">
                  <a:avLst/>
                </a:prstGeom>
                <a:noFill/>
              </p:spPr>
              <p:txBody>
                <a:bodyPr wrap="none" rtlCol="0">
                  <a:spAutoFit/>
                </a:bodyPr>
                <a:lstStyle/>
                <a:p>
                  <a:pPr algn="ctr" defTabSz="192881">
                    <a:defRPr/>
                  </a:pPr>
                  <a:r>
                    <a:rPr lang="en-US" sz="1350" b="1" dirty="0">
                      <a:solidFill>
                        <a:srgbClr val="00FF00"/>
                      </a:solidFill>
                      <a:latin typeface="Calibri" panose="020F0502020204030204"/>
                    </a:rPr>
                    <a:t>Nov 2020</a:t>
                  </a:r>
                </a:p>
              </p:txBody>
            </p:sp>
            <p:sp>
              <p:nvSpPr>
                <p:cNvPr id="35" name="TextBox 34">
                  <a:extLst>
                    <a:ext uri="{FF2B5EF4-FFF2-40B4-BE49-F238E27FC236}">
                      <a16:creationId xmlns:a16="http://schemas.microsoft.com/office/drawing/2014/main" id="{CC4A63B6-71F0-4BCD-B91E-CA07F9C46693}"/>
                    </a:ext>
                  </a:extLst>
                </p:cNvPr>
                <p:cNvSpPr txBox="1"/>
                <p:nvPr/>
              </p:nvSpPr>
              <p:spPr>
                <a:xfrm>
                  <a:off x="9253158" y="1335176"/>
                  <a:ext cx="1252126" cy="773754"/>
                </a:xfrm>
                <a:prstGeom prst="rect">
                  <a:avLst/>
                </a:prstGeom>
                <a:noFill/>
              </p:spPr>
              <p:txBody>
                <a:bodyPr wrap="none" rtlCol="0">
                  <a:spAutoFit/>
                </a:bodyPr>
                <a:lstStyle/>
                <a:p>
                  <a:pPr algn="ctr" defTabSz="192881">
                    <a:defRPr/>
                  </a:pPr>
                  <a:r>
                    <a:rPr lang="en-US" sz="1350" b="1" dirty="0">
                      <a:solidFill>
                        <a:srgbClr val="00FF00"/>
                      </a:solidFill>
                      <a:latin typeface="Calibri" panose="020F0502020204030204"/>
                    </a:rPr>
                    <a:t>Dec 2020</a:t>
                  </a:r>
                </a:p>
                <a:p>
                  <a:pPr algn="ctr" defTabSz="192881">
                    <a:defRPr/>
                  </a:pPr>
                  <a:r>
                    <a:rPr lang="en-US" sz="1350" b="1" dirty="0">
                      <a:solidFill>
                        <a:srgbClr val="00FF00"/>
                      </a:solidFill>
                      <a:latin typeface="Calibri" panose="020F0502020204030204"/>
                    </a:rPr>
                    <a:t>-April 2021</a:t>
                  </a:r>
                </a:p>
              </p:txBody>
            </p:sp>
          </p:grpSp>
          <p:sp>
            <p:nvSpPr>
              <p:cNvPr id="36" name="Star: 5 Points 35">
                <a:extLst>
                  <a:ext uri="{FF2B5EF4-FFF2-40B4-BE49-F238E27FC236}">
                    <a16:creationId xmlns:a16="http://schemas.microsoft.com/office/drawing/2014/main" id="{6D14EE62-BCB4-46F4-A840-A3736F4DD822}"/>
                  </a:ext>
                </a:extLst>
              </p:cNvPr>
              <p:cNvSpPr/>
              <p:nvPr/>
            </p:nvSpPr>
            <p:spPr>
              <a:xfrm>
                <a:off x="5325516" y="3477084"/>
                <a:ext cx="514350" cy="514350"/>
              </a:xfrm>
              <a:prstGeom prst="star5">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192881">
                  <a:defRPr/>
                </a:pPr>
                <a:endParaRPr lang="en-US" sz="760">
                  <a:solidFill>
                    <a:prstClr val="white"/>
                  </a:solidFill>
                  <a:latin typeface="Calibri" panose="020F0502020204030204"/>
                </a:endParaRPr>
              </a:p>
            </p:txBody>
          </p:sp>
        </p:grpSp>
      </p:grpSp>
      <p:sp>
        <p:nvSpPr>
          <p:cNvPr id="46" name="Star: 5 Points 45">
            <a:extLst>
              <a:ext uri="{FF2B5EF4-FFF2-40B4-BE49-F238E27FC236}">
                <a16:creationId xmlns:a16="http://schemas.microsoft.com/office/drawing/2014/main" id="{7CE33E50-4F82-439C-AB46-AFF7DA95E326}"/>
              </a:ext>
            </a:extLst>
          </p:cNvPr>
          <p:cNvSpPr/>
          <p:nvPr/>
        </p:nvSpPr>
        <p:spPr>
          <a:xfrm>
            <a:off x="4883391" y="3390148"/>
            <a:ext cx="566871" cy="600138"/>
          </a:xfrm>
          <a:prstGeom prst="star5">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192881">
              <a:defRPr/>
            </a:pPr>
            <a:endParaRPr lang="en-US" sz="760">
              <a:solidFill>
                <a:prstClr val="white"/>
              </a:solidFill>
              <a:latin typeface="Calibri" panose="020F0502020204030204"/>
            </a:endParaRPr>
          </a:p>
        </p:txBody>
      </p:sp>
      <p:sp>
        <p:nvSpPr>
          <p:cNvPr id="44" name="Star: 5 Points 43">
            <a:extLst>
              <a:ext uri="{FF2B5EF4-FFF2-40B4-BE49-F238E27FC236}">
                <a16:creationId xmlns:a16="http://schemas.microsoft.com/office/drawing/2014/main" id="{D17981B2-8CB9-44F9-AC59-43C0646B0720}"/>
              </a:ext>
            </a:extLst>
          </p:cNvPr>
          <p:cNvSpPr/>
          <p:nvPr/>
        </p:nvSpPr>
        <p:spPr>
          <a:xfrm>
            <a:off x="6060824" y="3379120"/>
            <a:ext cx="566871" cy="600138"/>
          </a:xfrm>
          <a:prstGeom prst="star5">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192881">
              <a:defRPr/>
            </a:pPr>
            <a:endParaRPr lang="en-US" sz="760">
              <a:solidFill>
                <a:prstClr val="white"/>
              </a:solidFill>
              <a:latin typeface="Calibri" panose="020F0502020204030204"/>
            </a:endParaRPr>
          </a:p>
        </p:txBody>
      </p:sp>
    </p:spTree>
    <p:extLst>
      <p:ext uri="{BB962C8B-B14F-4D97-AF65-F5344CB8AC3E}">
        <p14:creationId xmlns:p14="http://schemas.microsoft.com/office/powerpoint/2010/main" val="3916292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3AE0BB-27C9-4B6A-8153-A4856934DA4C}"/>
              </a:ext>
            </a:extLst>
          </p:cNvPr>
          <p:cNvSpPr txBox="1"/>
          <p:nvPr/>
        </p:nvSpPr>
        <p:spPr>
          <a:xfrm>
            <a:off x="2278231" y="818014"/>
            <a:ext cx="4606710" cy="438582"/>
          </a:xfrm>
          <a:prstGeom prst="rect">
            <a:avLst/>
          </a:prstGeom>
          <a:noFill/>
        </p:spPr>
        <p:txBody>
          <a:bodyPr wrap="none" rtlCol="0">
            <a:spAutoFit/>
          </a:bodyPr>
          <a:lstStyle/>
          <a:p>
            <a:pPr defTabSz="257175">
              <a:defRPr/>
            </a:pPr>
            <a:r>
              <a:rPr lang="en-US" sz="2250" b="1" dirty="0">
                <a:solidFill>
                  <a:srgbClr val="5B9BD5">
                    <a:lumMod val="50000"/>
                  </a:srgbClr>
                </a:solidFill>
                <a:latin typeface="Calibri" panose="020F0502020204030204"/>
              </a:rPr>
              <a:t>Wake Transit Plan Update Next Steps</a:t>
            </a:r>
          </a:p>
        </p:txBody>
      </p:sp>
      <p:graphicFrame>
        <p:nvGraphicFramePr>
          <p:cNvPr id="3" name="Table 2">
            <a:extLst>
              <a:ext uri="{FF2B5EF4-FFF2-40B4-BE49-F238E27FC236}">
                <a16:creationId xmlns:a16="http://schemas.microsoft.com/office/drawing/2014/main" id="{421132BB-028B-49A5-851E-B1AE5C610281}"/>
              </a:ext>
            </a:extLst>
          </p:cNvPr>
          <p:cNvGraphicFramePr>
            <a:graphicFrameLocks noGrp="1"/>
          </p:cNvGraphicFramePr>
          <p:nvPr/>
        </p:nvGraphicFramePr>
        <p:xfrm>
          <a:off x="67693" y="1376806"/>
          <a:ext cx="9008616" cy="3385131"/>
        </p:xfrm>
        <a:graphic>
          <a:graphicData uri="http://schemas.openxmlformats.org/drawingml/2006/table">
            <a:tbl>
              <a:tblPr firstRow="1" firstCol="1" bandRow="1">
                <a:tableStyleId>{5C22544A-7EE6-4342-B048-85BDC9FD1C3A}</a:tableStyleId>
              </a:tblPr>
              <a:tblGrid>
                <a:gridCol w="2257148">
                  <a:extLst>
                    <a:ext uri="{9D8B030D-6E8A-4147-A177-3AD203B41FA5}">
                      <a16:colId xmlns:a16="http://schemas.microsoft.com/office/drawing/2014/main" val="3232128693"/>
                    </a:ext>
                  </a:extLst>
                </a:gridCol>
                <a:gridCol w="6751468">
                  <a:extLst>
                    <a:ext uri="{9D8B030D-6E8A-4147-A177-3AD203B41FA5}">
                      <a16:colId xmlns:a16="http://schemas.microsoft.com/office/drawing/2014/main" val="1491520384"/>
                    </a:ext>
                  </a:extLst>
                </a:gridCol>
              </a:tblGrid>
              <a:tr h="418904">
                <a:tc>
                  <a:txBody>
                    <a:bodyPr/>
                    <a:lstStyle/>
                    <a:p>
                      <a:pPr marL="0" marR="0" algn="ctr">
                        <a:lnSpc>
                          <a:spcPct val="107000"/>
                        </a:lnSpc>
                        <a:spcBef>
                          <a:spcPts val="0"/>
                        </a:spcBef>
                        <a:spcAft>
                          <a:spcPts val="0"/>
                        </a:spcAft>
                      </a:pPr>
                      <a:r>
                        <a:rPr lang="en-US" sz="1800" dirty="0">
                          <a:effectLst/>
                        </a:rPr>
                        <a:t>DATES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nchor="ctr"/>
                </a:tc>
                <a:tc>
                  <a:txBody>
                    <a:bodyPr/>
                    <a:lstStyle/>
                    <a:p>
                      <a:pPr marL="0" marR="0" algn="ctr">
                        <a:lnSpc>
                          <a:spcPct val="107000"/>
                        </a:lnSpc>
                        <a:spcBef>
                          <a:spcPts val="0"/>
                        </a:spcBef>
                        <a:spcAft>
                          <a:spcPts val="0"/>
                        </a:spcAft>
                      </a:pPr>
                      <a:r>
                        <a:rPr lang="en-US" sz="1800" dirty="0">
                          <a:effectLst/>
                        </a:rPr>
                        <a:t>TASK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nchor="ctr"/>
                </a:tc>
                <a:extLst>
                  <a:ext uri="{0D108BD9-81ED-4DB2-BD59-A6C34878D82A}">
                    <a16:rowId xmlns:a16="http://schemas.microsoft.com/office/drawing/2014/main" val="892917996"/>
                  </a:ext>
                </a:extLst>
              </a:tr>
              <a:tr h="293317">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500" dirty="0">
                          <a:effectLst/>
                          <a:latin typeface="Calibri" panose="020F0502020204030204" pitchFamily="34" charset="0"/>
                          <a:ea typeface="Calibri" panose="020F0502020204030204" pitchFamily="34" charset="0"/>
                          <a:cs typeface="Times New Roman" panose="02020603050405020304" pitchFamily="18" charset="0"/>
                        </a:rPr>
                        <a:t>February 17</a:t>
                      </a:r>
                      <a:r>
                        <a:rPr lang="en-US" sz="15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500" b="1" dirty="0">
                          <a:effectLst/>
                          <a:latin typeface="Calibri" panose="020F0502020204030204" pitchFamily="34" charset="0"/>
                          <a:ea typeface="Calibri" panose="020F0502020204030204" pitchFamily="34" charset="0"/>
                          <a:cs typeface="Times New Roman" panose="02020603050405020304" pitchFamily="18" charset="0"/>
                        </a:rPr>
                        <a:t>TPAC Receives Plan Update as Information</a:t>
                      </a:r>
                    </a:p>
                  </a:txBody>
                  <a:tcPr marL="38576" marR="38576" marT="0" marB="0" anchor="ctr"/>
                </a:tc>
                <a:extLst>
                  <a:ext uri="{0D108BD9-81ED-4DB2-BD59-A6C34878D82A}">
                    <a16:rowId xmlns:a16="http://schemas.microsoft.com/office/drawing/2014/main" val="211406576"/>
                  </a:ext>
                </a:extLst>
              </a:tr>
              <a:tr h="245977">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500" dirty="0">
                          <a:effectLst/>
                          <a:latin typeface="Calibri" panose="020F0502020204030204" pitchFamily="34" charset="0"/>
                          <a:ea typeface="Calibri" panose="020F0502020204030204" pitchFamily="34" charset="0"/>
                          <a:cs typeface="Times New Roman" panose="02020603050405020304" pitchFamily="18" charset="0"/>
                        </a:rPr>
                        <a:t>February 19</a:t>
                      </a:r>
                      <a:r>
                        <a:rPr lang="en-US" sz="15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500" b="1" dirty="0">
                          <a:effectLst/>
                          <a:latin typeface="Calibri" panose="020F0502020204030204" pitchFamily="34" charset="0"/>
                          <a:ea typeface="Calibri" panose="020F0502020204030204" pitchFamily="34" charset="0"/>
                          <a:cs typeface="Times New Roman" panose="02020603050405020304" pitchFamily="18" charset="0"/>
                        </a:rPr>
                        <a:t>Begin 40-Day Public Comment Period</a:t>
                      </a:r>
                    </a:p>
                  </a:txBody>
                  <a:tcPr marL="38576" marR="38576" marT="0" marB="0" anchor="ctr"/>
                </a:tc>
                <a:extLst>
                  <a:ext uri="{0D108BD9-81ED-4DB2-BD59-A6C34878D82A}">
                    <a16:rowId xmlns:a16="http://schemas.microsoft.com/office/drawing/2014/main" val="1900436190"/>
                  </a:ext>
                </a:extLst>
              </a:tr>
              <a:tr h="245977">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500" dirty="0">
                          <a:effectLst/>
                          <a:latin typeface="Calibri" panose="020F0502020204030204" pitchFamily="34" charset="0"/>
                          <a:ea typeface="Calibri" panose="020F0502020204030204" pitchFamily="34" charset="0"/>
                          <a:cs typeface="Times New Roman" panose="02020603050405020304" pitchFamily="18" charset="0"/>
                        </a:rPr>
                        <a:t>February 24</a:t>
                      </a:r>
                      <a:r>
                        <a:rPr lang="en-US" sz="15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500" b="1" dirty="0" err="1">
                          <a:effectLst/>
                          <a:latin typeface="Calibri" panose="020F0502020204030204" pitchFamily="34" charset="0"/>
                          <a:ea typeface="Calibri" panose="020F0502020204030204" pitchFamily="34" charset="0"/>
                          <a:cs typeface="Times New Roman" panose="02020603050405020304" pitchFamily="18" charset="0"/>
                        </a:rPr>
                        <a:t>GoTriangle</a:t>
                      </a:r>
                      <a:r>
                        <a:rPr lang="en-US" sz="1500" b="1" dirty="0">
                          <a:effectLst/>
                          <a:latin typeface="Calibri" panose="020F0502020204030204" pitchFamily="34" charset="0"/>
                          <a:ea typeface="Calibri" panose="020F0502020204030204" pitchFamily="34" charset="0"/>
                          <a:cs typeface="Times New Roman" panose="02020603050405020304" pitchFamily="18" charset="0"/>
                        </a:rPr>
                        <a:t> Board Receives Plan Update as Information</a:t>
                      </a:r>
                    </a:p>
                  </a:txBody>
                  <a:tcPr marL="38576" marR="38576" marT="0" marB="0" anchor="ctr"/>
                </a:tc>
                <a:extLst>
                  <a:ext uri="{0D108BD9-81ED-4DB2-BD59-A6C34878D82A}">
                    <a16:rowId xmlns:a16="http://schemas.microsoft.com/office/drawing/2014/main" val="3396148342"/>
                  </a:ext>
                </a:extLst>
              </a:tr>
              <a:tr h="233744">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March 4</a:t>
                      </a:r>
                      <a:r>
                        <a:rPr lang="en-US" sz="15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nchor="ctr"/>
                </a:tc>
                <a:tc>
                  <a:txBody>
                    <a:bodyPr/>
                    <a:lstStyle/>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CAMPO TCC Receives Plan Update as Information</a:t>
                      </a:r>
                    </a:p>
                  </a:txBody>
                  <a:tcPr marL="38576" marR="38576" marT="0" marB="0" anchor="ctr"/>
                </a:tc>
                <a:extLst>
                  <a:ext uri="{0D108BD9-81ED-4DB2-BD59-A6C34878D82A}">
                    <a16:rowId xmlns:a16="http://schemas.microsoft.com/office/drawing/2014/main" val="3972581457"/>
                  </a:ext>
                </a:extLst>
              </a:tr>
              <a:tr h="233744">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March 10</a:t>
                      </a:r>
                      <a:r>
                        <a:rPr lang="en-US" sz="15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nchor="ctr"/>
                </a:tc>
                <a:tc>
                  <a:txBody>
                    <a:bodyPr/>
                    <a:lstStyle/>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TPAC Considers Action on Plan Update</a:t>
                      </a:r>
                    </a:p>
                  </a:txBody>
                  <a:tcPr marL="38576" marR="38576" marT="0" marB="0" anchor="ctr"/>
                </a:tc>
                <a:extLst>
                  <a:ext uri="{0D108BD9-81ED-4DB2-BD59-A6C34878D82A}">
                    <a16:rowId xmlns:a16="http://schemas.microsoft.com/office/drawing/2014/main" val="1071961550"/>
                  </a:ext>
                </a:extLst>
              </a:tr>
              <a:tr h="478346">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March 17</a:t>
                      </a:r>
                      <a:r>
                        <a:rPr lang="en-US" sz="15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500" b="1" dirty="0">
                          <a:effectLst/>
                          <a:latin typeface="Calibri" panose="020F0502020204030204" pitchFamily="34" charset="0"/>
                          <a:ea typeface="Calibri" panose="020F0502020204030204" pitchFamily="34" charset="0"/>
                          <a:cs typeface="Times New Roman" panose="02020603050405020304" pitchFamily="18" charset="0"/>
                        </a:rPr>
                        <a:t>CAMPO Executive Board Receives Plan Update as Information and Holds Joint Public Hearing with </a:t>
                      </a:r>
                      <a:r>
                        <a:rPr lang="en-US" sz="1500" b="1" dirty="0" err="1">
                          <a:effectLst/>
                          <a:latin typeface="Calibri" panose="020F0502020204030204" pitchFamily="34" charset="0"/>
                          <a:ea typeface="Calibri" panose="020F0502020204030204" pitchFamily="34" charset="0"/>
                          <a:cs typeface="Times New Roman" panose="02020603050405020304" pitchFamily="18" charset="0"/>
                        </a:rPr>
                        <a:t>GoTriangle</a:t>
                      </a:r>
                      <a:r>
                        <a:rPr lang="en-US" sz="1500" b="1" dirty="0">
                          <a:effectLst/>
                          <a:latin typeface="Calibri" panose="020F0502020204030204" pitchFamily="34" charset="0"/>
                          <a:ea typeface="Calibri" panose="020F0502020204030204" pitchFamily="34" charset="0"/>
                          <a:cs typeface="Times New Roman" panose="02020603050405020304" pitchFamily="18" charset="0"/>
                        </a:rPr>
                        <a:t> Board</a:t>
                      </a:r>
                    </a:p>
                  </a:txBody>
                  <a:tcPr marL="38576" marR="38576" marT="0" marB="0" anchor="ctr"/>
                </a:tc>
                <a:extLst>
                  <a:ext uri="{0D108BD9-81ED-4DB2-BD59-A6C34878D82A}">
                    <a16:rowId xmlns:a16="http://schemas.microsoft.com/office/drawing/2014/main" val="210576713"/>
                  </a:ext>
                </a:extLst>
              </a:tr>
              <a:tr h="233744">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March 31</a:t>
                      </a:r>
                      <a:r>
                        <a:rPr lang="en-US" sz="15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nchor="ctr"/>
                </a:tc>
                <a:tc>
                  <a:txBody>
                    <a:bodyPr/>
                    <a:lstStyle/>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End 40-Day Public Comment Period</a:t>
                      </a:r>
                    </a:p>
                  </a:txBody>
                  <a:tcPr marL="38576" marR="38576" marT="0" marB="0" anchor="ctr"/>
                </a:tc>
                <a:extLst>
                  <a:ext uri="{0D108BD9-81ED-4DB2-BD59-A6C34878D82A}">
                    <a16:rowId xmlns:a16="http://schemas.microsoft.com/office/drawing/2014/main" val="2225746871"/>
                  </a:ext>
                </a:extLst>
              </a:tr>
              <a:tr h="233744">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April 1</a:t>
                      </a:r>
                      <a:r>
                        <a:rPr lang="en-US" sz="15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nchor="ctr"/>
                </a:tc>
                <a:tc>
                  <a:txBody>
                    <a:bodyPr/>
                    <a:lstStyle/>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CAMPO TCC Considers Recommendation of Adoption</a:t>
                      </a:r>
                    </a:p>
                  </a:txBody>
                  <a:tcPr marL="38576" marR="38576" marT="0" marB="0" anchor="ctr"/>
                </a:tc>
                <a:extLst>
                  <a:ext uri="{0D108BD9-81ED-4DB2-BD59-A6C34878D82A}">
                    <a16:rowId xmlns:a16="http://schemas.microsoft.com/office/drawing/2014/main" val="740974325"/>
                  </a:ext>
                </a:extLst>
              </a:tr>
              <a:tr h="233744">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April 14</a:t>
                      </a:r>
                      <a:r>
                        <a:rPr lang="en-US" sz="15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nchor="ctr"/>
                </a:tc>
                <a:tc>
                  <a:txBody>
                    <a:bodyPr/>
                    <a:lstStyle/>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DCHC MPO Board Receives Plan Update as Information</a:t>
                      </a:r>
                    </a:p>
                  </a:txBody>
                  <a:tcPr marL="38576" marR="38576" marT="0" marB="0" anchor="ctr"/>
                </a:tc>
                <a:extLst>
                  <a:ext uri="{0D108BD9-81ED-4DB2-BD59-A6C34878D82A}">
                    <a16:rowId xmlns:a16="http://schemas.microsoft.com/office/drawing/2014/main" val="2068592599"/>
                  </a:ext>
                </a:extLst>
              </a:tr>
              <a:tr h="233744">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April 21</a:t>
                      </a:r>
                      <a:r>
                        <a:rPr lang="en-US" sz="15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nchor="ctr"/>
                </a:tc>
                <a:tc>
                  <a:txBody>
                    <a:bodyPr/>
                    <a:lstStyle/>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CAMPO Executive Board Considers Adoption</a:t>
                      </a:r>
                    </a:p>
                  </a:txBody>
                  <a:tcPr marL="38576" marR="38576" marT="0" marB="0" anchor="ctr"/>
                </a:tc>
                <a:extLst>
                  <a:ext uri="{0D108BD9-81ED-4DB2-BD59-A6C34878D82A}">
                    <a16:rowId xmlns:a16="http://schemas.microsoft.com/office/drawing/2014/main" val="2296732027"/>
                  </a:ext>
                </a:extLst>
              </a:tr>
              <a:tr h="300146">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April 28</a:t>
                      </a:r>
                      <a:r>
                        <a:rPr lang="en-US" sz="15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nchor="ctr"/>
                </a:tc>
                <a:tc>
                  <a:txBody>
                    <a:bodyPr/>
                    <a:lstStyle/>
                    <a:p>
                      <a:pPr marL="0" marR="0" algn="ctr">
                        <a:lnSpc>
                          <a:spcPct val="107000"/>
                        </a:lnSpc>
                        <a:spcBef>
                          <a:spcPts val="0"/>
                        </a:spcBef>
                        <a:spcAft>
                          <a:spcPts val="0"/>
                        </a:spcAft>
                      </a:pPr>
                      <a:r>
                        <a:rPr lang="en-US" sz="1500" b="1" dirty="0" err="1">
                          <a:effectLst/>
                          <a:latin typeface="Calibri" panose="020F0502020204030204" pitchFamily="34" charset="0"/>
                          <a:ea typeface="Calibri" panose="020F0502020204030204" pitchFamily="34" charset="0"/>
                          <a:cs typeface="Times New Roman" panose="02020603050405020304" pitchFamily="18" charset="0"/>
                        </a:rPr>
                        <a:t>GoTriangle</a:t>
                      </a:r>
                      <a:r>
                        <a:rPr lang="en-US" sz="1500" b="1" dirty="0">
                          <a:effectLst/>
                          <a:latin typeface="Calibri" panose="020F0502020204030204" pitchFamily="34" charset="0"/>
                          <a:ea typeface="Calibri" panose="020F0502020204030204" pitchFamily="34" charset="0"/>
                          <a:cs typeface="Times New Roman" panose="02020603050405020304" pitchFamily="18" charset="0"/>
                        </a:rPr>
                        <a:t> Board of Trustees Considers Adoption</a:t>
                      </a:r>
                    </a:p>
                  </a:txBody>
                  <a:tcPr marL="38576" marR="38576" marT="0" marB="0" anchor="ctr"/>
                </a:tc>
                <a:extLst>
                  <a:ext uri="{0D108BD9-81ED-4DB2-BD59-A6C34878D82A}">
                    <a16:rowId xmlns:a16="http://schemas.microsoft.com/office/drawing/2014/main" val="2083137458"/>
                  </a:ext>
                </a:extLst>
              </a:tr>
            </a:tbl>
          </a:graphicData>
        </a:graphic>
      </p:graphicFrame>
      <p:pic>
        <p:nvPicPr>
          <p:cNvPr id="5" name="Picture 2" descr="NC Capital Area Metropolitan Planning Organization - Calendar">
            <a:extLst>
              <a:ext uri="{FF2B5EF4-FFF2-40B4-BE49-F238E27FC236}">
                <a16:creationId xmlns:a16="http://schemas.microsoft.com/office/drawing/2014/main" id="{3B0EEAE6-FAC2-4CE8-986B-10485687A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43" y="5974001"/>
            <a:ext cx="1745673" cy="641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748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3DA946-2765-4848-A93A-3799C33ABF14}"/>
              </a:ext>
            </a:extLst>
          </p:cNvPr>
          <p:cNvSpPr>
            <a:spLocks noGrp="1"/>
          </p:cNvSpPr>
          <p:nvPr>
            <p:ph type="body" sz="quarter" idx="13"/>
          </p:nvPr>
        </p:nvSpPr>
        <p:spPr>
          <a:xfrm>
            <a:off x="1125438" y="275176"/>
            <a:ext cx="6893124" cy="695924"/>
          </a:xfrm>
        </p:spPr>
        <p:txBody>
          <a:bodyPr>
            <a:normAutofit/>
          </a:bodyPr>
          <a:lstStyle/>
          <a:p>
            <a:pPr marL="0" indent="0" algn="ctr">
              <a:buNone/>
            </a:pPr>
            <a:r>
              <a:rPr lang="en-US" sz="2250" b="1" dirty="0">
                <a:solidFill>
                  <a:schemeClr val="accent5">
                    <a:lumMod val="50000"/>
                  </a:schemeClr>
                </a:solidFill>
                <a:latin typeface="+mn-lt"/>
              </a:rPr>
              <a:t>Plan Update Document Organization</a:t>
            </a:r>
            <a:endParaRPr lang="en-US" dirty="0"/>
          </a:p>
        </p:txBody>
      </p:sp>
      <p:sp>
        <p:nvSpPr>
          <p:cNvPr id="8" name="TextBox 7">
            <a:extLst>
              <a:ext uri="{FF2B5EF4-FFF2-40B4-BE49-F238E27FC236}">
                <a16:creationId xmlns:a16="http://schemas.microsoft.com/office/drawing/2014/main" id="{D628836C-9740-466F-9312-C49B37FCD0E7}"/>
              </a:ext>
            </a:extLst>
          </p:cNvPr>
          <p:cNvSpPr txBox="1"/>
          <p:nvPr/>
        </p:nvSpPr>
        <p:spPr>
          <a:xfrm>
            <a:off x="323199" y="1918564"/>
            <a:ext cx="3429193" cy="715581"/>
          </a:xfrm>
          <a:prstGeom prst="rect">
            <a:avLst/>
          </a:prstGeom>
          <a:noFill/>
        </p:spPr>
        <p:txBody>
          <a:bodyPr wrap="square" rtlCol="0">
            <a:spAutoFit/>
          </a:bodyPr>
          <a:lstStyle/>
          <a:p>
            <a:pPr algn="ctr" defTabSz="342900">
              <a:defRPr/>
            </a:pPr>
            <a:r>
              <a:rPr lang="en-US" sz="1350" b="1" dirty="0">
                <a:solidFill>
                  <a:prstClr val="black"/>
                </a:solidFill>
                <a:latin typeface="Calibri" panose="020F0502020204030204"/>
              </a:rPr>
              <a:t>Follows General Flow and Present Information at Same Level of Detail and Explanation as Original Plan  </a:t>
            </a:r>
          </a:p>
        </p:txBody>
      </p:sp>
      <p:sp>
        <p:nvSpPr>
          <p:cNvPr id="9" name="TextBox 8">
            <a:extLst>
              <a:ext uri="{FF2B5EF4-FFF2-40B4-BE49-F238E27FC236}">
                <a16:creationId xmlns:a16="http://schemas.microsoft.com/office/drawing/2014/main" id="{643A9867-D382-4ACE-90EB-FAB565D479A3}"/>
              </a:ext>
            </a:extLst>
          </p:cNvPr>
          <p:cNvSpPr txBox="1"/>
          <p:nvPr/>
        </p:nvSpPr>
        <p:spPr>
          <a:xfrm>
            <a:off x="4668971" y="1087568"/>
            <a:ext cx="3889526" cy="2377574"/>
          </a:xfrm>
          <a:prstGeom prst="rect">
            <a:avLst/>
          </a:prstGeom>
          <a:noFill/>
        </p:spPr>
        <p:txBody>
          <a:bodyPr wrap="none" rtlCol="0">
            <a:spAutoFit/>
          </a:bodyPr>
          <a:lstStyle/>
          <a:p>
            <a:pPr algn="ctr" defTabSz="342900">
              <a:defRPr/>
            </a:pPr>
            <a:r>
              <a:rPr lang="en-US" sz="1500" b="1" u="sng" dirty="0">
                <a:solidFill>
                  <a:prstClr val="black"/>
                </a:solidFill>
                <a:latin typeface="Calibri" panose="020F0502020204030204"/>
              </a:rPr>
              <a:t>Four Chapters:</a:t>
            </a:r>
          </a:p>
          <a:p>
            <a:pPr defTabSz="342900">
              <a:defRPr/>
            </a:pPr>
            <a:endParaRPr lang="en-US" sz="1500" b="1" u="sng" dirty="0">
              <a:solidFill>
                <a:prstClr val="black"/>
              </a:solidFill>
              <a:latin typeface="Calibri" panose="020F0502020204030204"/>
            </a:endParaRPr>
          </a:p>
          <a:p>
            <a:pPr marL="257175" indent="-257175" defTabSz="342900">
              <a:buFontTx/>
              <a:buAutoNum type="arabicParenR"/>
              <a:defRPr/>
            </a:pPr>
            <a:r>
              <a:rPr lang="en-US" sz="1500" b="1" dirty="0">
                <a:solidFill>
                  <a:prstClr val="black"/>
                </a:solidFill>
                <a:latin typeface="Calibri" panose="020F0502020204030204"/>
              </a:rPr>
              <a:t>Background and Plan Development Process</a:t>
            </a:r>
          </a:p>
          <a:p>
            <a:pPr marL="257175" indent="-257175" defTabSz="342900">
              <a:buFontTx/>
              <a:buAutoNum type="arabicParenR"/>
              <a:defRPr/>
            </a:pPr>
            <a:endParaRPr lang="en-US" sz="1500" b="1" dirty="0">
              <a:solidFill>
                <a:prstClr val="black"/>
              </a:solidFill>
              <a:latin typeface="Calibri" panose="020F0502020204030204"/>
            </a:endParaRPr>
          </a:p>
          <a:p>
            <a:pPr marL="257175" indent="-257175" defTabSz="342900">
              <a:buFontTx/>
              <a:buAutoNum type="arabicParenR"/>
              <a:defRPr/>
            </a:pPr>
            <a:r>
              <a:rPr lang="en-US" sz="1500" b="1" dirty="0">
                <a:solidFill>
                  <a:prstClr val="black"/>
                </a:solidFill>
                <a:latin typeface="Calibri" panose="020F0502020204030204"/>
              </a:rPr>
              <a:t>Wake County Transit Plan Update</a:t>
            </a:r>
          </a:p>
          <a:p>
            <a:pPr marL="257175" indent="-257175" defTabSz="342900">
              <a:buFontTx/>
              <a:buAutoNum type="arabicParenR"/>
              <a:defRPr/>
            </a:pPr>
            <a:endParaRPr lang="en-US" sz="1500" b="1" dirty="0">
              <a:solidFill>
                <a:prstClr val="black"/>
              </a:solidFill>
              <a:latin typeface="Calibri" panose="020F0502020204030204"/>
            </a:endParaRPr>
          </a:p>
          <a:p>
            <a:pPr marL="257175" indent="-257175" defTabSz="342900">
              <a:buFontTx/>
              <a:buAutoNum type="arabicParenR"/>
              <a:defRPr/>
            </a:pPr>
            <a:r>
              <a:rPr lang="en-US" sz="1500" b="1" dirty="0">
                <a:solidFill>
                  <a:prstClr val="black"/>
                </a:solidFill>
                <a:latin typeface="Calibri" panose="020F0502020204030204"/>
              </a:rPr>
              <a:t>2020 Market Assessment</a:t>
            </a:r>
          </a:p>
          <a:p>
            <a:pPr marL="257175" indent="-257175" defTabSz="342900">
              <a:buFontTx/>
              <a:buAutoNum type="arabicParenR"/>
              <a:defRPr/>
            </a:pPr>
            <a:endParaRPr lang="en-US" sz="1500" b="1" dirty="0">
              <a:solidFill>
                <a:prstClr val="black"/>
              </a:solidFill>
              <a:latin typeface="Calibri" panose="020F0502020204030204"/>
            </a:endParaRPr>
          </a:p>
          <a:p>
            <a:pPr marL="257175" indent="-257175" defTabSz="342900">
              <a:buFontTx/>
              <a:buAutoNum type="arabicParenR"/>
              <a:defRPr/>
            </a:pPr>
            <a:r>
              <a:rPr lang="en-US" sz="1500" b="1" dirty="0">
                <a:solidFill>
                  <a:prstClr val="black"/>
                </a:solidFill>
                <a:latin typeface="Calibri" panose="020F0502020204030204"/>
              </a:rPr>
              <a:t>Financial Plan</a:t>
            </a:r>
          </a:p>
          <a:p>
            <a:pPr defTabSz="342900">
              <a:defRPr/>
            </a:pPr>
            <a:endParaRPr lang="en-US" sz="1350" b="1" dirty="0">
              <a:solidFill>
                <a:prstClr val="black"/>
              </a:solidFill>
              <a:latin typeface="Calibri" panose="020F0502020204030204"/>
            </a:endParaRPr>
          </a:p>
        </p:txBody>
      </p:sp>
      <p:pic>
        <p:nvPicPr>
          <p:cNvPr id="3" name="Picture 2">
            <a:extLst>
              <a:ext uri="{FF2B5EF4-FFF2-40B4-BE49-F238E27FC236}">
                <a16:creationId xmlns:a16="http://schemas.microsoft.com/office/drawing/2014/main" id="{A4C3521F-7C1C-4F12-A584-A2F2021A2EE8}"/>
              </a:ext>
            </a:extLst>
          </p:cNvPr>
          <p:cNvPicPr>
            <a:picLocks noChangeAspect="1"/>
          </p:cNvPicPr>
          <p:nvPr/>
        </p:nvPicPr>
        <p:blipFill>
          <a:blip r:embed="rId2"/>
          <a:stretch>
            <a:fillRect/>
          </a:stretch>
        </p:blipFill>
        <p:spPr>
          <a:xfrm>
            <a:off x="103257" y="2797712"/>
            <a:ext cx="3869079" cy="3006284"/>
          </a:xfrm>
          <a:prstGeom prst="rect">
            <a:avLst/>
          </a:prstGeom>
        </p:spPr>
      </p:pic>
      <p:sp>
        <p:nvSpPr>
          <p:cNvPr id="10" name="TextBox 9">
            <a:extLst>
              <a:ext uri="{FF2B5EF4-FFF2-40B4-BE49-F238E27FC236}">
                <a16:creationId xmlns:a16="http://schemas.microsoft.com/office/drawing/2014/main" id="{41734127-3DA9-463E-A6FD-A3326D065AC6}"/>
              </a:ext>
            </a:extLst>
          </p:cNvPr>
          <p:cNvSpPr txBox="1"/>
          <p:nvPr/>
        </p:nvSpPr>
        <p:spPr>
          <a:xfrm>
            <a:off x="3972336" y="3805852"/>
            <a:ext cx="5132559" cy="2239074"/>
          </a:xfrm>
          <a:prstGeom prst="rect">
            <a:avLst/>
          </a:prstGeom>
          <a:noFill/>
        </p:spPr>
        <p:txBody>
          <a:bodyPr wrap="none" rtlCol="0">
            <a:spAutoFit/>
          </a:bodyPr>
          <a:lstStyle/>
          <a:p>
            <a:pPr algn="ctr" defTabSz="342900">
              <a:defRPr/>
            </a:pPr>
            <a:r>
              <a:rPr lang="en-US" sz="1400" b="1" u="sng" dirty="0">
                <a:solidFill>
                  <a:prstClr val="black"/>
                </a:solidFill>
                <a:latin typeface="Calibri" panose="020F0502020204030204"/>
              </a:rPr>
              <a:t>Appendices:</a:t>
            </a:r>
          </a:p>
          <a:p>
            <a:pPr defTabSz="342900">
              <a:defRPr/>
            </a:pPr>
            <a:endParaRPr lang="en-US" sz="1400" b="1" u="sng" dirty="0">
              <a:solidFill>
                <a:prstClr val="black"/>
              </a:solidFill>
              <a:latin typeface="Calibri" panose="020F0502020204030204"/>
            </a:endParaRPr>
          </a:p>
          <a:p>
            <a:pPr marL="257175" indent="-257175" defTabSz="342900">
              <a:buFontTx/>
              <a:buAutoNum type="arabicParenR"/>
              <a:defRPr/>
            </a:pPr>
            <a:r>
              <a:rPr lang="en-US" sz="1400" b="1" dirty="0">
                <a:solidFill>
                  <a:prstClr val="black"/>
                </a:solidFill>
                <a:latin typeface="Calibri" panose="020F0502020204030204"/>
              </a:rPr>
              <a:t>Major Capital Project Cost and Schedule Feasibility Assessment</a:t>
            </a:r>
          </a:p>
          <a:p>
            <a:pPr marL="257175" indent="-257175" defTabSz="342900">
              <a:buFontTx/>
              <a:buAutoNum type="arabicParenR"/>
              <a:defRPr/>
            </a:pPr>
            <a:r>
              <a:rPr lang="en-US" sz="1400" b="1" dirty="0">
                <a:solidFill>
                  <a:prstClr val="black"/>
                </a:solidFill>
                <a:latin typeface="Calibri" panose="020F0502020204030204"/>
              </a:rPr>
              <a:t>2020 Market Analysis</a:t>
            </a:r>
          </a:p>
          <a:p>
            <a:pPr marL="257175" indent="-257175" defTabSz="342900">
              <a:buFontTx/>
              <a:buAutoNum type="arabicParenR"/>
              <a:defRPr/>
            </a:pPr>
            <a:r>
              <a:rPr lang="en-US" sz="1400" b="1" dirty="0">
                <a:solidFill>
                  <a:prstClr val="black"/>
                </a:solidFill>
                <a:latin typeface="Calibri" panose="020F0502020204030204"/>
              </a:rPr>
              <a:t>Financial Assumptions</a:t>
            </a:r>
          </a:p>
          <a:p>
            <a:pPr marL="257175" indent="-257175" defTabSz="342900">
              <a:buFontTx/>
              <a:buAutoNum type="arabicParenR"/>
              <a:defRPr/>
            </a:pPr>
            <a:r>
              <a:rPr lang="en-US" sz="1400" b="1" dirty="0">
                <a:solidFill>
                  <a:prstClr val="black"/>
                </a:solidFill>
                <a:latin typeface="Calibri" panose="020F0502020204030204"/>
              </a:rPr>
              <a:t>Prioritization/Reprogramming Guidance</a:t>
            </a:r>
          </a:p>
          <a:p>
            <a:pPr marL="257175" indent="-257175" defTabSz="342900">
              <a:buFontTx/>
              <a:buAutoNum type="arabicParenR"/>
              <a:defRPr/>
            </a:pPr>
            <a:r>
              <a:rPr lang="en-US" sz="1400" b="1" dirty="0">
                <a:solidFill>
                  <a:prstClr val="black"/>
                </a:solidFill>
                <a:latin typeface="Calibri" panose="020F0502020204030204"/>
              </a:rPr>
              <a:t>FYs 21-30 </a:t>
            </a:r>
            <a:r>
              <a:rPr lang="en-US" sz="1400" b="1" dirty="0" err="1">
                <a:solidFill>
                  <a:prstClr val="black"/>
                </a:solidFill>
                <a:latin typeface="Calibri" panose="020F0502020204030204"/>
              </a:rPr>
              <a:t>Reprogrammin</a:t>
            </a:r>
            <a:r>
              <a:rPr lang="en-US" sz="1400" b="1" dirty="0">
                <a:solidFill>
                  <a:prstClr val="black"/>
                </a:solidFill>
                <a:latin typeface="Calibri" panose="020F0502020204030204"/>
              </a:rPr>
              <a:t>g of Investments</a:t>
            </a:r>
          </a:p>
          <a:p>
            <a:pPr marL="257175" indent="-257175" defTabSz="342900">
              <a:buFontTx/>
              <a:buAutoNum type="arabicParenR"/>
              <a:defRPr/>
            </a:pPr>
            <a:r>
              <a:rPr lang="en-US" sz="1400" b="1" dirty="0">
                <a:solidFill>
                  <a:prstClr val="black"/>
                </a:solidFill>
                <a:latin typeface="Calibri" panose="020F0502020204030204"/>
              </a:rPr>
              <a:t>Community Engagement Report</a:t>
            </a:r>
          </a:p>
          <a:p>
            <a:pPr marL="257175" indent="-257175" defTabSz="342900">
              <a:buFontTx/>
              <a:buAutoNum type="arabicParenR"/>
              <a:defRPr/>
            </a:pPr>
            <a:r>
              <a:rPr lang="en-US" sz="1400" b="1" dirty="0">
                <a:solidFill>
                  <a:prstClr val="black"/>
                </a:solidFill>
                <a:latin typeface="Calibri" panose="020F0502020204030204"/>
              </a:rPr>
              <a:t>Post-2030 Unconstrained High-Capacity Transit Corridors</a:t>
            </a:r>
          </a:p>
          <a:p>
            <a:pPr defTabSz="342900">
              <a:defRPr/>
            </a:pPr>
            <a:endParaRPr lang="en-US" sz="1350" b="1" dirty="0">
              <a:solidFill>
                <a:prstClr val="black"/>
              </a:solidFill>
              <a:latin typeface="Calibri" panose="020F0502020204030204"/>
            </a:endParaRPr>
          </a:p>
        </p:txBody>
      </p:sp>
    </p:spTree>
    <p:extLst>
      <p:ext uri="{BB962C8B-B14F-4D97-AF65-F5344CB8AC3E}">
        <p14:creationId xmlns:p14="http://schemas.microsoft.com/office/powerpoint/2010/main" val="3123391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3DA946-2765-4848-A93A-3799C33ABF14}"/>
              </a:ext>
            </a:extLst>
          </p:cNvPr>
          <p:cNvSpPr>
            <a:spLocks noGrp="1"/>
          </p:cNvSpPr>
          <p:nvPr>
            <p:ph type="body" sz="quarter" idx="13"/>
          </p:nvPr>
        </p:nvSpPr>
        <p:spPr>
          <a:xfrm>
            <a:off x="1125438" y="113529"/>
            <a:ext cx="6893124" cy="695924"/>
          </a:xfrm>
        </p:spPr>
        <p:txBody>
          <a:bodyPr>
            <a:normAutofit/>
          </a:bodyPr>
          <a:lstStyle/>
          <a:p>
            <a:pPr marL="0" indent="0" algn="ctr">
              <a:buNone/>
            </a:pPr>
            <a:r>
              <a:rPr lang="en-US" sz="2250" b="1" dirty="0">
                <a:solidFill>
                  <a:schemeClr val="accent5">
                    <a:lumMod val="50000"/>
                  </a:schemeClr>
                </a:solidFill>
                <a:latin typeface="+mn-lt"/>
              </a:rPr>
              <a:t>Plan Update Document Content</a:t>
            </a:r>
            <a:endParaRPr lang="en-US" dirty="0"/>
          </a:p>
        </p:txBody>
      </p:sp>
      <p:pic>
        <p:nvPicPr>
          <p:cNvPr id="5" name="Picture 4">
            <a:extLst>
              <a:ext uri="{FF2B5EF4-FFF2-40B4-BE49-F238E27FC236}">
                <a16:creationId xmlns:a16="http://schemas.microsoft.com/office/drawing/2014/main" id="{A2FF98EC-0CEB-494C-9DD2-9C4926BCC546}"/>
              </a:ext>
            </a:extLst>
          </p:cNvPr>
          <p:cNvPicPr>
            <a:picLocks noChangeAspect="1"/>
          </p:cNvPicPr>
          <p:nvPr/>
        </p:nvPicPr>
        <p:blipFill>
          <a:blip r:embed="rId2"/>
          <a:stretch>
            <a:fillRect/>
          </a:stretch>
        </p:blipFill>
        <p:spPr>
          <a:xfrm>
            <a:off x="0" y="963900"/>
            <a:ext cx="3686980" cy="1970309"/>
          </a:xfrm>
          <a:prstGeom prst="rect">
            <a:avLst/>
          </a:prstGeom>
        </p:spPr>
      </p:pic>
      <p:pic>
        <p:nvPicPr>
          <p:cNvPr id="6" name="Picture 5">
            <a:extLst>
              <a:ext uri="{FF2B5EF4-FFF2-40B4-BE49-F238E27FC236}">
                <a16:creationId xmlns:a16="http://schemas.microsoft.com/office/drawing/2014/main" id="{28508D2A-F79F-4426-BEA8-8DFEA48D4245}"/>
              </a:ext>
            </a:extLst>
          </p:cNvPr>
          <p:cNvPicPr>
            <a:picLocks noChangeAspect="1"/>
          </p:cNvPicPr>
          <p:nvPr/>
        </p:nvPicPr>
        <p:blipFill>
          <a:blip r:embed="rId3"/>
          <a:stretch>
            <a:fillRect/>
          </a:stretch>
        </p:blipFill>
        <p:spPr>
          <a:xfrm>
            <a:off x="354772" y="2826855"/>
            <a:ext cx="2977436" cy="1795742"/>
          </a:xfrm>
          <a:prstGeom prst="rect">
            <a:avLst/>
          </a:prstGeom>
        </p:spPr>
      </p:pic>
      <p:sp>
        <p:nvSpPr>
          <p:cNvPr id="7" name="TextBox 6">
            <a:extLst>
              <a:ext uri="{FF2B5EF4-FFF2-40B4-BE49-F238E27FC236}">
                <a16:creationId xmlns:a16="http://schemas.microsoft.com/office/drawing/2014/main" id="{F4A7CB3A-5AC3-46CB-AB3C-5E426CF4A058}"/>
              </a:ext>
            </a:extLst>
          </p:cNvPr>
          <p:cNvSpPr txBox="1"/>
          <p:nvPr/>
        </p:nvSpPr>
        <p:spPr>
          <a:xfrm>
            <a:off x="3724183" y="1574592"/>
            <a:ext cx="5246196" cy="553998"/>
          </a:xfrm>
          <a:prstGeom prst="rect">
            <a:avLst/>
          </a:prstGeom>
          <a:noFill/>
        </p:spPr>
        <p:txBody>
          <a:bodyPr wrap="square" rtlCol="0">
            <a:spAutoFit/>
          </a:bodyPr>
          <a:lstStyle/>
          <a:p>
            <a:pPr defTabSz="685800"/>
            <a:r>
              <a:rPr lang="en-US" sz="1500" b="1" dirty="0">
                <a:solidFill>
                  <a:prstClr val="black"/>
                </a:solidFill>
                <a:latin typeface="Calibri" panose="020F0502020204030204"/>
              </a:rPr>
              <a:t>Explains Plan Update Development Purpose and Recurrence Every 4 Years</a:t>
            </a:r>
          </a:p>
        </p:txBody>
      </p:sp>
      <p:sp>
        <p:nvSpPr>
          <p:cNvPr id="9" name="TextBox 8">
            <a:extLst>
              <a:ext uri="{FF2B5EF4-FFF2-40B4-BE49-F238E27FC236}">
                <a16:creationId xmlns:a16="http://schemas.microsoft.com/office/drawing/2014/main" id="{484A0C3E-9274-4784-BBCF-C428636A4819}"/>
              </a:ext>
            </a:extLst>
          </p:cNvPr>
          <p:cNvSpPr txBox="1"/>
          <p:nvPr/>
        </p:nvSpPr>
        <p:spPr>
          <a:xfrm>
            <a:off x="3724183" y="3447727"/>
            <a:ext cx="5046955" cy="553998"/>
          </a:xfrm>
          <a:prstGeom prst="rect">
            <a:avLst/>
          </a:prstGeom>
          <a:noFill/>
        </p:spPr>
        <p:txBody>
          <a:bodyPr wrap="square" rtlCol="0">
            <a:spAutoFit/>
          </a:bodyPr>
          <a:lstStyle/>
          <a:p>
            <a:pPr defTabSz="685800"/>
            <a:r>
              <a:rPr lang="en-US" sz="1500" b="1" dirty="0">
                <a:solidFill>
                  <a:prstClr val="black"/>
                </a:solidFill>
                <a:latin typeface="Calibri" panose="020F0502020204030204"/>
              </a:rPr>
              <a:t>Explains Original Plan Development Process and Important Points That Carry Over to Plan Update</a:t>
            </a:r>
          </a:p>
        </p:txBody>
      </p:sp>
      <p:pic>
        <p:nvPicPr>
          <p:cNvPr id="10" name="Picture 9">
            <a:extLst>
              <a:ext uri="{FF2B5EF4-FFF2-40B4-BE49-F238E27FC236}">
                <a16:creationId xmlns:a16="http://schemas.microsoft.com/office/drawing/2014/main" id="{1E3895FB-135A-45AB-834A-A9B84723AF6C}"/>
              </a:ext>
            </a:extLst>
          </p:cNvPr>
          <p:cNvPicPr>
            <a:picLocks noChangeAspect="1"/>
          </p:cNvPicPr>
          <p:nvPr/>
        </p:nvPicPr>
        <p:blipFill>
          <a:blip r:embed="rId4"/>
          <a:stretch>
            <a:fillRect/>
          </a:stretch>
        </p:blipFill>
        <p:spPr>
          <a:xfrm>
            <a:off x="392911" y="4904072"/>
            <a:ext cx="3097285" cy="1727698"/>
          </a:xfrm>
          <a:prstGeom prst="rect">
            <a:avLst/>
          </a:prstGeom>
        </p:spPr>
      </p:pic>
      <p:sp>
        <p:nvSpPr>
          <p:cNvPr id="11" name="TextBox 10">
            <a:extLst>
              <a:ext uri="{FF2B5EF4-FFF2-40B4-BE49-F238E27FC236}">
                <a16:creationId xmlns:a16="http://schemas.microsoft.com/office/drawing/2014/main" id="{8F98CD20-2C7C-45DF-BFEC-B038B291F13A}"/>
              </a:ext>
            </a:extLst>
          </p:cNvPr>
          <p:cNvSpPr txBox="1"/>
          <p:nvPr/>
        </p:nvSpPr>
        <p:spPr>
          <a:xfrm>
            <a:off x="3724183" y="5490922"/>
            <a:ext cx="5246196" cy="553998"/>
          </a:xfrm>
          <a:prstGeom prst="rect">
            <a:avLst/>
          </a:prstGeom>
          <a:noFill/>
        </p:spPr>
        <p:txBody>
          <a:bodyPr wrap="square" rtlCol="0">
            <a:spAutoFit/>
          </a:bodyPr>
          <a:lstStyle/>
          <a:p>
            <a:pPr defTabSz="685800"/>
            <a:r>
              <a:rPr lang="en-US" sz="1500" b="1" dirty="0">
                <a:solidFill>
                  <a:prstClr val="black"/>
                </a:solidFill>
                <a:latin typeface="Calibri" panose="020F0502020204030204"/>
              </a:rPr>
              <a:t>Explains Plan Update Development Themes and Steps, Engagement Efforts, and Outcomes</a:t>
            </a:r>
          </a:p>
        </p:txBody>
      </p:sp>
    </p:spTree>
    <p:extLst>
      <p:ext uri="{BB962C8B-B14F-4D97-AF65-F5344CB8AC3E}">
        <p14:creationId xmlns:p14="http://schemas.microsoft.com/office/powerpoint/2010/main" val="3723563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3DA946-2765-4848-A93A-3799C33ABF14}"/>
              </a:ext>
            </a:extLst>
          </p:cNvPr>
          <p:cNvSpPr>
            <a:spLocks noGrp="1"/>
          </p:cNvSpPr>
          <p:nvPr>
            <p:ph type="body" sz="quarter" idx="13"/>
          </p:nvPr>
        </p:nvSpPr>
        <p:spPr>
          <a:xfrm>
            <a:off x="1125438" y="172839"/>
            <a:ext cx="6893124" cy="695924"/>
          </a:xfrm>
        </p:spPr>
        <p:txBody>
          <a:bodyPr>
            <a:normAutofit/>
          </a:bodyPr>
          <a:lstStyle/>
          <a:p>
            <a:pPr marL="0" indent="0" algn="ctr">
              <a:buNone/>
            </a:pPr>
            <a:r>
              <a:rPr lang="en-US" sz="2250" b="1" dirty="0">
                <a:solidFill>
                  <a:schemeClr val="accent5">
                    <a:lumMod val="50000"/>
                  </a:schemeClr>
                </a:solidFill>
                <a:latin typeface="+mn-lt"/>
              </a:rPr>
              <a:t>Plan Update Document Content</a:t>
            </a:r>
            <a:endParaRPr lang="en-US" dirty="0"/>
          </a:p>
        </p:txBody>
      </p:sp>
      <p:sp>
        <p:nvSpPr>
          <p:cNvPr id="7" name="TextBox 6">
            <a:extLst>
              <a:ext uri="{FF2B5EF4-FFF2-40B4-BE49-F238E27FC236}">
                <a16:creationId xmlns:a16="http://schemas.microsoft.com/office/drawing/2014/main" id="{F4A7CB3A-5AC3-46CB-AB3C-5E426CF4A058}"/>
              </a:ext>
            </a:extLst>
          </p:cNvPr>
          <p:cNvSpPr txBox="1"/>
          <p:nvPr/>
        </p:nvSpPr>
        <p:spPr>
          <a:xfrm>
            <a:off x="230563" y="1416225"/>
            <a:ext cx="5246196" cy="553998"/>
          </a:xfrm>
          <a:prstGeom prst="rect">
            <a:avLst/>
          </a:prstGeom>
          <a:noFill/>
        </p:spPr>
        <p:txBody>
          <a:bodyPr wrap="square" rtlCol="0">
            <a:spAutoFit/>
          </a:bodyPr>
          <a:lstStyle/>
          <a:p>
            <a:pPr defTabSz="685800"/>
            <a:r>
              <a:rPr lang="en-US" sz="1500" b="1" dirty="0">
                <a:solidFill>
                  <a:prstClr val="black"/>
                </a:solidFill>
                <a:latin typeface="Calibri" panose="020F0502020204030204"/>
              </a:rPr>
              <a:t>Explains Plan Implementation Governance, Annual Work Plans, and Implementation Planning to Date</a:t>
            </a:r>
          </a:p>
        </p:txBody>
      </p:sp>
      <p:sp>
        <p:nvSpPr>
          <p:cNvPr id="9" name="TextBox 8">
            <a:extLst>
              <a:ext uri="{FF2B5EF4-FFF2-40B4-BE49-F238E27FC236}">
                <a16:creationId xmlns:a16="http://schemas.microsoft.com/office/drawing/2014/main" id="{484A0C3E-9274-4784-BBCF-C428636A4819}"/>
              </a:ext>
            </a:extLst>
          </p:cNvPr>
          <p:cNvSpPr txBox="1"/>
          <p:nvPr/>
        </p:nvSpPr>
        <p:spPr>
          <a:xfrm>
            <a:off x="230563" y="3616174"/>
            <a:ext cx="4662527" cy="553998"/>
          </a:xfrm>
          <a:prstGeom prst="rect">
            <a:avLst/>
          </a:prstGeom>
          <a:noFill/>
        </p:spPr>
        <p:txBody>
          <a:bodyPr wrap="square" rtlCol="0">
            <a:spAutoFit/>
          </a:bodyPr>
          <a:lstStyle/>
          <a:p>
            <a:pPr defTabSz="685800"/>
            <a:r>
              <a:rPr lang="en-US" sz="1500" b="1" dirty="0">
                <a:solidFill>
                  <a:prstClr val="black"/>
                </a:solidFill>
                <a:latin typeface="Calibri" panose="020F0502020204030204"/>
              </a:rPr>
              <a:t>Recaps 4 Big Moves, Progress to Date, and Any Changes to Associated Investments</a:t>
            </a:r>
          </a:p>
        </p:txBody>
      </p:sp>
      <p:sp>
        <p:nvSpPr>
          <p:cNvPr id="11" name="TextBox 10">
            <a:extLst>
              <a:ext uri="{FF2B5EF4-FFF2-40B4-BE49-F238E27FC236}">
                <a16:creationId xmlns:a16="http://schemas.microsoft.com/office/drawing/2014/main" id="{8F98CD20-2C7C-45DF-BFEC-B038B291F13A}"/>
              </a:ext>
            </a:extLst>
          </p:cNvPr>
          <p:cNvSpPr txBox="1"/>
          <p:nvPr/>
        </p:nvSpPr>
        <p:spPr>
          <a:xfrm>
            <a:off x="230563" y="5538153"/>
            <a:ext cx="5167248" cy="553998"/>
          </a:xfrm>
          <a:prstGeom prst="rect">
            <a:avLst/>
          </a:prstGeom>
          <a:noFill/>
        </p:spPr>
        <p:txBody>
          <a:bodyPr wrap="none" rtlCol="0">
            <a:spAutoFit/>
          </a:bodyPr>
          <a:lstStyle/>
          <a:p>
            <a:pPr defTabSz="685800"/>
            <a:r>
              <a:rPr lang="en-US" sz="1500" b="1" dirty="0">
                <a:solidFill>
                  <a:prstClr val="black"/>
                </a:solidFill>
                <a:latin typeface="Calibri" panose="020F0502020204030204"/>
              </a:rPr>
              <a:t>More Detailed Explanation of Investment Priorities, Tradeoffs, </a:t>
            </a:r>
          </a:p>
          <a:p>
            <a:pPr defTabSz="685800"/>
            <a:r>
              <a:rPr lang="en-US" sz="1500" b="1" dirty="0">
                <a:solidFill>
                  <a:prstClr val="black"/>
                </a:solidFill>
                <a:latin typeface="Calibri" panose="020F0502020204030204"/>
              </a:rPr>
              <a:t>and Transit Modes/Investments That Address Those Priorities</a:t>
            </a:r>
          </a:p>
        </p:txBody>
      </p:sp>
      <p:pic>
        <p:nvPicPr>
          <p:cNvPr id="3" name="Picture 2">
            <a:extLst>
              <a:ext uri="{FF2B5EF4-FFF2-40B4-BE49-F238E27FC236}">
                <a16:creationId xmlns:a16="http://schemas.microsoft.com/office/drawing/2014/main" id="{8A0E73E6-48E2-48A9-B559-0FB0DBD9DC24}"/>
              </a:ext>
            </a:extLst>
          </p:cNvPr>
          <p:cNvPicPr>
            <a:picLocks noChangeAspect="1"/>
          </p:cNvPicPr>
          <p:nvPr/>
        </p:nvPicPr>
        <p:blipFill>
          <a:blip r:embed="rId2"/>
          <a:stretch>
            <a:fillRect/>
          </a:stretch>
        </p:blipFill>
        <p:spPr>
          <a:xfrm>
            <a:off x="5978332" y="691210"/>
            <a:ext cx="2877097" cy="2034626"/>
          </a:xfrm>
          <a:prstGeom prst="rect">
            <a:avLst/>
          </a:prstGeom>
        </p:spPr>
      </p:pic>
      <p:pic>
        <p:nvPicPr>
          <p:cNvPr id="4" name="Picture 3">
            <a:extLst>
              <a:ext uri="{FF2B5EF4-FFF2-40B4-BE49-F238E27FC236}">
                <a16:creationId xmlns:a16="http://schemas.microsoft.com/office/drawing/2014/main" id="{B7EEBDE1-7E25-4846-9719-4CD950AA737E}"/>
              </a:ext>
            </a:extLst>
          </p:cNvPr>
          <p:cNvPicPr>
            <a:picLocks noChangeAspect="1"/>
          </p:cNvPicPr>
          <p:nvPr/>
        </p:nvPicPr>
        <p:blipFill>
          <a:blip r:embed="rId3"/>
          <a:stretch>
            <a:fillRect/>
          </a:stretch>
        </p:blipFill>
        <p:spPr>
          <a:xfrm>
            <a:off x="5978332" y="2816745"/>
            <a:ext cx="2711437" cy="2055907"/>
          </a:xfrm>
          <a:prstGeom prst="rect">
            <a:avLst/>
          </a:prstGeom>
        </p:spPr>
      </p:pic>
      <p:pic>
        <p:nvPicPr>
          <p:cNvPr id="8" name="Picture 7">
            <a:extLst>
              <a:ext uri="{FF2B5EF4-FFF2-40B4-BE49-F238E27FC236}">
                <a16:creationId xmlns:a16="http://schemas.microsoft.com/office/drawing/2014/main" id="{BA6688A9-7957-458C-BECF-34B86D8D45E5}"/>
              </a:ext>
            </a:extLst>
          </p:cNvPr>
          <p:cNvPicPr>
            <a:picLocks noChangeAspect="1"/>
          </p:cNvPicPr>
          <p:nvPr/>
        </p:nvPicPr>
        <p:blipFill>
          <a:blip r:embed="rId4"/>
          <a:stretch>
            <a:fillRect/>
          </a:stretch>
        </p:blipFill>
        <p:spPr>
          <a:xfrm>
            <a:off x="5948564" y="4994633"/>
            <a:ext cx="2906865" cy="1641039"/>
          </a:xfrm>
          <a:prstGeom prst="rect">
            <a:avLst/>
          </a:prstGeom>
        </p:spPr>
      </p:pic>
    </p:spTree>
    <p:extLst>
      <p:ext uri="{BB962C8B-B14F-4D97-AF65-F5344CB8AC3E}">
        <p14:creationId xmlns:p14="http://schemas.microsoft.com/office/powerpoint/2010/main" val="2698075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3DA946-2765-4848-A93A-3799C33ABF14}"/>
              </a:ext>
            </a:extLst>
          </p:cNvPr>
          <p:cNvSpPr>
            <a:spLocks noGrp="1"/>
          </p:cNvSpPr>
          <p:nvPr>
            <p:ph type="body" sz="quarter" idx="13"/>
          </p:nvPr>
        </p:nvSpPr>
        <p:spPr>
          <a:xfrm>
            <a:off x="1125438" y="175024"/>
            <a:ext cx="6893124" cy="695924"/>
          </a:xfrm>
        </p:spPr>
        <p:txBody>
          <a:bodyPr>
            <a:normAutofit/>
          </a:bodyPr>
          <a:lstStyle/>
          <a:p>
            <a:pPr marL="0" indent="0" algn="ctr">
              <a:buNone/>
            </a:pPr>
            <a:r>
              <a:rPr lang="en-US" sz="2250" b="1" dirty="0">
                <a:solidFill>
                  <a:schemeClr val="accent5">
                    <a:lumMod val="50000"/>
                  </a:schemeClr>
                </a:solidFill>
                <a:latin typeface="+mn-lt"/>
              </a:rPr>
              <a:t>Plan Update Document Content</a:t>
            </a:r>
            <a:endParaRPr lang="en-US" dirty="0"/>
          </a:p>
        </p:txBody>
      </p:sp>
      <p:sp>
        <p:nvSpPr>
          <p:cNvPr id="7" name="TextBox 6">
            <a:extLst>
              <a:ext uri="{FF2B5EF4-FFF2-40B4-BE49-F238E27FC236}">
                <a16:creationId xmlns:a16="http://schemas.microsoft.com/office/drawing/2014/main" id="{F4A7CB3A-5AC3-46CB-AB3C-5E426CF4A058}"/>
              </a:ext>
            </a:extLst>
          </p:cNvPr>
          <p:cNvSpPr txBox="1"/>
          <p:nvPr/>
        </p:nvSpPr>
        <p:spPr>
          <a:xfrm>
            <a:off x="4258158" y="1231558"/>
            <a:ext cx="5246196" cy="553998"/>
          </a:xfrm>
          <a:prstGeom prst="rect">
            <a:avLst/>
          </a:prstGeom>
          <a:noFill/>
        </p:spPr>
        <p:txBody>
          <a:bodyPr wrap="square" rtlCol="0">
            <a:spAutoFit/>
          </a:bodyPr>
          <a:lstStyle/>
          <a:p>
            <a:pPr defTabSz="685800"/>
            <a:r>
              <a:rPr lang="en-US" sz="1500" b="1" dirty="0">
                <a:solidFill>
                  <a:prstClr val="black"/>
                </a:solidFill>
                <a:latin typeface="Calibri" panose="020F0502020204030204"/>
              </a:rPr>
              <a:t>Recap of Community Goals and Measuring Success of Investments </a:t>
            </a:r>
          </a:p>
        </p:txBody>
      </p:sp>
      <p:sp>
        <p:nvSpPr>
          <p:cNvPr id="9" name="TextBox 8">
            <a:extLst>
              <a:ext uri="{FF2B5EF4-FFF2-40B4-BE49-F238E27FC236}">
                <a16:creationId xmlns:a16="http://schemas.microsoft.com/office/drawing/2014/main" id="{484A0C3E-9274-4784-BBCF-C428636A4819}"/>
              </a:ext>
            </a:extLst>
          </p:cNvPr>
          <p:cNvSpPr txBox="1"/>
          <p:nvPr/>
        </p:nvSpPr>
        <p:spPr>
          <a:xfrm>
            <a:off x="6052777" y="3419616"/>
            <a:ext cx="2961856" cy="553998"/>
          </a:xfrm>
          <a:prstGeom prst="rect">
            <a:avLst/>
          </a:prstGeom>
          <a:noFill/>
        </p:spPr>
        <p:txBody>
          <a:bodyPr wrap="square" rtlCol="0">
            <a:spAutoFit/>
          </a:bodyPr>
          <a:lstStyle/>
          <a:p>
            <a:pPr defTabSz="685800"/>
            <a:r>
              <a:rPr lang="en-US" sz="1500" b="1" dirty="0">
                <a:solidFill>
                  <a:prstClr val="black"/>
                </a:solidFill>
                <a:latin typeface="Calibri" panose="020F0502020204030204"/>
              </a:rPr>
              <a:t>Vision for Beyond 2030/What’s Next?</a:t>
            </a:r>
          </a:p>
        </p:txBody>
      </p:sp>
      <p:sp>
        <p:nvSpPr>
          <p:cNvPr id="11" name="TextBox 10">
            <a:extLst>
              <a:ext uri="{FF2B5EF4-FFF2-40B4-BE49-F238E27FC236}">
                <a16:creationId xmlns:a16="http://schemas.microsoft.com/office/drawing/2014/main" id="{8F98CD20-2C7C-45DF-BFEC-B038B291F13A}"/>
              </a:ext>
            </a:extLst>
          </p:cNvPr>
          <p:cNvSpPr txBox="1"/>
          <p:nvPr/>
        </p:nvSpPr>
        <p:spPr>
          <a:xfrm>
            <a:off x="3073637" y="5376843"/>
            <a:ext cx="1752018" cy="323165"/>
          </a:xfrm>
          <a:prstGeom prst="rect">
            <a:avLst/>
          </a:prstGeom>
          <a:noFill/>
        </p:spPr>
        <p:txBody>
          <a:bodyPr wrap="none" rtlCol="0">
            <a:spAutoFit/>
          </a:bodyPr>
          <a:lstStyle/>
          <a:p>
            <a:pPr defTabSz="685800"/>
            <a:r>
              <a:rPr lang="en-US" sz="1500" b="1" dirty="0">
                <a:solidFill>
                  <a:prstClr val="black"/>
                </a:solidFill>
                <a:latin typeface="Calibri" panose="020F0502020204030204"/>
              </a:rPr>
              <a:t>Market Assessment</a:t>
            </a:r>
          </a:p>
        </p:txBody>
      </p:sp>
      <p:pic>
        <p:nvPicPr>
          <p:cNvPr id="5" name="Picture 4">
            <a:extLst>
              <a:ext uri="{FF2B5EF4-FFF2-40B4-BE49-F238E27FC236}">
                <a16:creationId xmlns:a16="http://schemas.microsoft.com/office/drawing/2014/main" id="{14E3A0FD-4448-4FA8-8937-BE430E459E4D}"/>
              </a:ext>
            </a:extLst>
          </p:cNvPr>
          <p:cNvPicPr>
            <a:picLocks noChangeAspect="1"/>
          </p:cNvPicPr>
          <p:nvPr/>
        </p:nvPicPr>
        <p:blipFill>
          <a:blip r:embed="rId2"/>
          <a:stretch>
            <a:fillRect/>
          </a:stretch>
        </p:blipFill>
        <p:spPr>
          <a:xfrm>
            <a:off x="317227" y="715893"/>
            <a:ext cx="3202824" cy="1827005"/>
          </a:xfrm>
          <a:prstGeom prst="rect">
            <a:avLst/>
          </a:prstGeom>
        </p:spPr>
      </p:pic>
      <p:pic>
        <p:nvPicPr>
          <p:cNvPr id="6" name="Picture 5">
            <a:extLst>
              <a:ext uri="{FF2B5EF4-FFF2-40B4-BE49-F238E27FC236}">
                <a16:creationId xmlns:a16="http://schemas.microsoft.com/office/drawing/2014/main" id="{237152AA-C688-44CF-88BD-44AE377598DD}"/>
              </a:ext>
            </a:extLst>
          </p:cNvPr>
          <p:cNvPicPr>
            <a:picLocks noChangeAspect="1"/>
          </p:cNvPicPr>
          <p:nvPr/>
        </p:nvPicPr>
        <p:blipFill>
          <a:blip r:embed="rId3"/>
          <a:stretch>
            <a:fillRect/>
          </a:stretch>
        </p:blipFill>
        <p:spPr>
          <a:xfrm>
            <a:off x="2869706" y="2542898"/>
            <a:ext cx="2961855" cy="2076603"/>
          </a:xfrm>
          <a:prstGeom prst="rect">
            <a:avLst/>
          </a:prstGeom>
        </p:spPr>
      </p:pic>
      <p:pic>
        <p:nvPicPr>
          <p:cNvPr id="10" name="Picture 9">
            <a:extLst>
              <a:ext uri="{FF2B5EF4-FFF2-40B4-BE49-F238E27FC236}">
                <a16:creationId xmlns:a16="http://schemas.microsoft.com/office/drawing/2014/main" id="{D65B64E5-C6F6-4814-A53C-2C94C8BEB254}"/>
              </a:ext>
            </a:extLst>
          </p:cNvPr>
          <p:cNvPicPr>
            <a:picLocks noChangeAspect="1"/>
          </p:cNvPicPr>
          <p:nvPr/>
        </p:nvPicPr>
        <p:blipFill>
          <a:blip r:embed="rId4"/>
          <a:stretch>
            <a:fillRect/>
          </a:stretch>
        </p:blipFill>
        <p:spPr>
          <a:xfrm>
            <a:off x="317227" y="4495722"/>
            <a:ext cx="2372707" cy="2187497"/>
          </a:xfrm>
          <a:prstGeom prst="rect">
            <a:avLst/>
          </a:prstGeom>
        </p:spPr>
      </p:pic>
    </p:spTree>
    <p:extLst>
      <p:ext uri="{BB962C8B-B14F-4D97-AF65-F5344CB8AC3E}">
        <p14:creationId xmlns:p14="http://schemas.microsoft.com/office/powerpoint/2010/main" val="1434553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3">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141514" y="168488"/>
            <a:ext cx="9372599" cy="644056"/>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857250" marR="0" lvl="0" indent="-857250" algn="ctr" defTabSz="457200" rtl="0" eaLnBrk="1" fontAlgn="auto" latinLnBrk="0" hangingPunct="1">
              <a:lnSpc>
                <a:spcPct val="100000"/>
              </a:lnSpc>
              <a:spcBef>
                <a:spcPct val="0"/>
              </a:spcBef>
              <a:spcAft>
                <a:spcPts val="0"/>
              </a:spcAft>
              <a:buClrTx/>
              <a:buSzTx/>
              <a:buFontTx/>
              <a:buAutoNum type="romanUcPeriod" startAt="4"/>
              <a:tabLst/>
              <a:defRPr/>
            </a:pPr>
            <a:r>
              <a:rPr lang="en-US" sz="4000" dirty="0">
                <a:solidFill>
                  <a:srgbClr val="132880"/>
                </a:solidFill>
                <a:latin typeface="Calibri"/>
              </a:rPr>
              <a:t>2021 TPAC Subcommittee Chair    </a:t>
            </a:r>
          </a:p>
          <a:p>
            <a:pPr marR="0" lvl="0" algn="ctr" defTabSz="457200" rtl="0" eaLnBrk="1" fontAlgn="auto" latinLnBrk="0" hangingPunct="1">
              <a:lnSpc>
                <a:spcPct val="100000"/>
              </a:lnSpc>
              <a:spcBef>
                <a:spcPct val="0"/>
              </a:spcBef>
              <a:spcAft>
                <a:spcPts val="0"/>
              </a:spcAft>
              <a:buClrTx/>
              <a:buSzTx/>
              <a:tabLst/>
              <a:defRPr/>
            </a:pPr>
            <a:r>
              <a:rPr lang="en-US" sz="4000" dirty="0">
                <a:solidFill>
                  <a:srgbClr val="132880"/>
                </a:solidFill>
                <a:latin typeface="Calibri"/>
              </a:rPr>
              <a:t>and Vice Chair Elections</a:t>
            </a:r>
          </a:p>
        </p:txBody>
      </p:sp>
      <p:sp>
        <p:nvSpPr>
          <p:cNvPr id="8" name="Content Placeholder 5">
            <a:extLst>
              <a:ext uri="{FF2B5EF4-FFF2-40B4-BE49-F238E27FC236}">
                <a16:creationId xmlns:a16="http://schemas.microsoft.com/office/drawing/2014/main" id="{A9D3FCF5-9655-4940-9B43-20C679010E10}"/>
              </a:ext>
            </a:extLst>
          </p:cNvPr>
          <p:cNvSpPr txBox="1">
            <a:spLocks/>
          </p:cNvSpPr>
          <p:nvPr/>
        </p:nvSpPr>
        <p:spPr>
          <a:xfrm>
            <a:off x="479851" y="5115767"/>
            <a:ext cx="8129868" cy="644056"/>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ctr" defTabSz="457200" rtl="0" eaLnBrk="1" fontAlgn="auto" latinLnBrk="0" hangingPunct="1">
              <a:lnSpc>
                <a:spcPct val="100000"/>
              </a:lnSpc>
              <a:spcBef>
                <a:spcPct val="20000"/>
              </a:spcBef>
              <a:spcAft>
                <a:spcPts val="0"/>
              </a:spcAft>
              <a:buClrTx/>
              <a:buSzTx/>
              <a:tabLst/>
              <a:defRPr/>
            </a:pPr>
            <a:r>
              <a:rPr lang="en-US" sz="3400" b="0" dirty="0">
                <a:solidFill>
                  <a:srgbClr val="132880"/>
                </a:solidFill>
                <a:latin typeface="Lato" panose="020F0502020204030203" pitchFamily="34" charset="0"/>
              </a:rPr>
              <a:t>Stephanie Plancich, TPAC Administrator</a:t>
            </a:r>
          </a:p>
          <a:p>
            <a:pPr marR="0" lvl="0" algn="ctr" defTabSz="457200" rtl="0" eaLnBrk="1" fontAlgn="auto" latinLnBrk="0" hangingPunct="1">
              <a:lnSpc>
                <a:spcPct val="100000"/>
              </a:lnSpc>
              <a:spcBef>
                <a:spcPct val="20000"/>
              </a:spcBef>
              <a:spcAft>
                <a:spcPts val="0"/>
              </a:spcAft>
              <a:buClrTx/>
              <a:buSzTx/>
              <a:tabLst/>
              <a:defRPr/>
            </a:pPr>
            <a:endParaRPr lang="en-US" sz="1800" b="0" dirty="0">
              <a:solidFill>
                <a:srgbClr val="132880"/>
              </a:solidFill>
              <a:latin typeface="Lato" panose="020F0502020204030203" pitchFamily="34" charset="0"/>
            </a:endParaRPr>
          </a:p>
        </p:txBody>
      </p:sp>
    </p:spTree>
    <p:extLst>
      <p:ext uri="{BB962C8B-B14F-4D97-AF65-F5344CB8AC3E}">
        <p14:creationId xmlns:p14="http://schemas.microsoft.com/office/powerpoint/2010/main" val="38139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3DA946-2765-4848-A93A-3799C33ABF14}"/>
              </a:ext>
            </a:extLst>
          </p:cNvPr>
          <p:cNvSpPr>
            <a:spLocks noGrp="1"/>
          </p:cNvSpPr>
          <p:nvPr>
            <p:ph type="body" sz="quarter" idx="13"/>
          </p:nvPr>
        </p:nvSpPr>
        <p:spPr>
          <a:xfrm>
            <a:off x="1125438" y="109400"/>
            <a:ext cx="6893124" cy="695924"/>
          </a:xfrm>
        </p:spPr>
        <p:txBody>
          <a:bodyPr>
            <a:normAutofit/>
          </a:bodyPr>
          <a:lstStyle/>
          <a:p>
            <a:pPr marL="0" indent="0" algn="ctr">
              <a:buNone/>
            </a:pPr>
            <a:r>
              <a:rPr lang="en-US" sz="2250" b="1" dirty="0">
                <a:solidFill>
                  <a:schemeClr val="accent5">
                    <a:lumMod val="50000"/>
                  </a:schemeClr>
                </a:solidFill>
                <a:latin typeface="+mn-lt"/>
              </a:rPr>
              <a:t>Plan Update Document Content</a:t>
            </a:r>
            <a:endParaRPr lang="en-US" dirty="0"/>
          </a:p>
        </p:txBody>
      </p:sp>
      <p:sp>
        <p:nvSpPr>
          <p:cNvPr id="7" name="TextBox 6">
            <a:extLst>
              <a:ext uri="{FF2B5EF4-FFF2-40B4-BE49-F238E27FC236}">
                <a16:creationId xmlns:a16="http://schemas.microsoft.com/office/drawing/2014/main" id="{F4A7CB3A-5AC3-46CB-AB3C-5E426CF4A058}"/>
              </a:ext>
            </a:extLst>
          </p:cNvPr>
          <p:cNvSpPr txBox="1"/>
          <p:nvPr/>
        </p:nvSpPr>
        <p:spPr>
          <a:xfrm>
            <a:off x="229362" y="2174133"/>
            <a:ext cx="5246196" cy="323165"/>
          </a:xfrm>
          <a:prstGeom prst="rect">
            <a:avLst/>
          </a:prstGeom>
          <a:noFill/>
        </p:spPr>
        <p:txBody>
          <a:bodyPr wrap="square" rtlCol="0">
            <a:spAutoFit/>
          </a:bodyPr>
          <a:lstStyle/>
          <a:p>
            <a:pPr defTabSz="685800"/>
            <a:r>
              <a:rPr lang="en-US" sz="1500" b="1" dirty="0">
                <a:solidFill>
                  <a:prstClr val="black"/>
                </a:solidFill>
                <a:latin typeface="Calibri" panose="020F0502020204030204"/>
              </a:rPr>
              <a:t>Financial Assumptions for Original Transit Plan</a:t>
            </a:r>
          </a:p>
        </p:txBody>
      </p:sp>
      <p:sp>
        <p:nvSpPr>
          <p:cNvPr id="9" name="TextBox 8">
            <a:extLst>
              <a:ext uri="{FF2B5EF4-FFF2-40B4-BE49-F238E27FC236}">
                <a16:creationId xmlns:a16="http://schemas.microsoft.com/office/drawing/2014/main" id="{484A0C3E-9274-4784-BBCF-C428636A4819}"/>
              </a:ext>
            </a:extLst>
          </p:cNvPr>
          <p:cNvSpPr txBox="1"/>
          <p:nvPr/>
        </p:nvSpPr>
        <p:spPr>
          <a:xfrm>
            <a:off x="229362" y="4538948"/>
            <a:ext cx="4662527" cy="323165"/>
          </a:xfrm>
          <a:prstGeom prst="rect">
            <a:avLst/>
          </a:prstGeom>
          <a:noFill/>
        </p:spPr>
        <p:txBody>
          <a:bodyPr wrap="square" rtlCol="0">
            <a:spAutoFit/>
          </a:bodyPr>
          <a:lstStyle/>
          <a:p>
            <a:pPr defTabSz="685800"/>
            <a:r>
              <a:rPr lang="en-US" sz="1500" b="1" dirty="0">
                <a:solidFill>
                  <a:prstClr val="black"/>
                </a:solidFill>
                <a:latin typeface="Calibri" panose="020F0502020204030204"/>
              </a:rPr>
              <a:t>Updated Assumptions and Comparison to Original Plan</a:t>
            </a:r>
          </a:p>
        </p:txBody>
      </p:sp>
      <p:pic>
        <p:nvPicPr>
          <p:cNvPr id="3" name="Picture 2">
            <a:extLst>
              <a:ext uri="{FF2B5EF4-FFF2-40B4-BE49-F238E27FC236}">
                <a16:creationId xmlns:a16="http://schemas.microsoft.com/office/drawing/2014/main" id="{82083EF3-7AF5-4589-A158-3433B34D1A3C}"/>
              </a:ext>
            </a:extLst>
          </p:cNvPr>
          <p:cNvPicPr>
            <a:picLocks noChangeAspect="1"/>
          </p:cNvPicPr>
          <p:nvPr/>
        </p:nvPicPr>
        <p:blipFill>
          <a:blip r:embed="rId2"/>
          <a:stretch>
            <a:fillRect/>
          </a:stretch>
        </p:blipFill>
        <p:spPr>
          <a:xfrm>
            <a:off x="5274744" y="958788"/>
            <a:ext cx="3728186" cy="2470211"/>
          </a:xfrm>
          <a:prstGeom prst="rect">
            <a:avLst/>
          </a:prstGeom>
        </p:spPr>
      </p:pic>
      <p:pic>
        <p:nvPicPr>
          <p:cNvPr id="8" name="Picture 7">
            <a:extLst>
              <a:ext uri="{FF2B5EF4-FFF2-40B4-BE49-F238E27FC236}">
                <a16:creationId xmlns:a16="http://schemas.microsoft.com/office/drawing/2014/main" id="{A540B619-B336-4F19-AAED-F0BDE9E96F32}"/>
              </a:ext>
            </a:extLst>
          </p:cNvPr>
          <p:cNvPicPr>
            <a:picLocks noChangeAspect="1"/>
          </p:cNvPicPr>
          <p:nvPr/>
        </p:nvPicPr>
        <p:blipFill>
          <a:blip r:embed="rId3"/>
          <a:stretch>
            <a:fillRect/>
          </a:stretch>
        </p:blipFill>
        <p:spPr>
          <a:xfrm>
            <a:off x="5347229" y="3676086"/>
            <a:ext cx="3650813" cy="2058889"/>
          </a:xfrm>
          <a:prstGeom prst="rect">
            <a:avLst/>
          </a:prstGeom>
        </p:spPr>
      </p:pic>
    </p:spTree>
    <p:extLst>
      <p:ext uri="{BB962C8B-B14F-4D97-AF65-F5344CB8AC3E}">
        <p14:creationId xmlns:p14="http://schemas.microsoft.com/office/powerpoint/2010/main" val="1141584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0FDF07-EC3B-459F-AF6F-1AB857AE5B48}"/>
              </a:ext>
            </a:extLst>
          </p:cNvPr>
          <p:cNvSpPr/>
          <p:nvPr/>
        </p:nvSpPr>
        <p:spPr>
          <a:xfrm>
            <a:off x="235993" y="931920"/>
            <a:ext cx="8428094" cy="5840060"/>
          </a:xfrm>
          <a:prstGeom prst="rect">
            <a:avLst/>
          </a:prstGeom>
        </p:spPr>
        <p:txBody>
          <a:bodyPr wrap="square">
            <a:spAutoFit/>
          </a:bodyPr>
          <a:lstStyle/>
          <a:p>
            <a:pPr marL="214313" indent="-214313" defTabSz="342900">
              <a:buFont typeface="Arial" panose="020B0604020202020204" pitchFamily="34" charset="0"/>
              <a:buChar char="•"/>
              <a:defRPr/>
            </a:pPr>
            <a:r>
              <a:rPr lang="en-US" sz="1500" b="1" dirty="0">
                <a:solidFill>
                  <a:prstClr val="black"/>
                </a:solidFill>
                <a:latin typeface="Calibri" panose="020F0502020204030204"/>
              </a:rPr>
              <a:t>Extending Planning Horizon from 2027 to 2030 = 3 Additional Years of Revenue Collections and Investment Implementation</a:t>
            </a:r>
          </a:p>
          <a:p>
            <a:pPr marL="214313" indent="-214313" defTabSz="342900">
              <a:buFont typeface="Arial" panose="020B0604020202020204" pitchFamily="34" charset="0"/>
              <a:buChar char="•"/>
              <a:defRPr/>
            </a:pPr>
            <a:endParaRPr lang="en-US" sz="1500" b="1" dirty="0">
              <a:solidFill>
                <a:prstClr val="black"/>
              </a:solidFill>
              <a:latin typeface="Calibri" panose="020F0502020204030204"/>
            </a:endParaRPr>
          </a:p>
          <a:p>
            <a:pPr marL="214313" indent="-214313" defTabSz="342900">
              <a:buFont typeface="Arial" panose="020B0604020202020204" pitchFamily="34" charset="0"/>
              <a:buChar char="•"/>
              <a:defRPr/>
            </a:pPr>
            <a:r>
              <a:rPr lang="en-US" sz="1500" b="1" dirty="0">
                <a:solidFill>
                  <a:prstClr val="black"/>
                </a:solidFill>
                <a:latin typeface="Calibri" panose="020F0502020204030204"/>
              </a:rPr>
              <a:t>Some Assumed Revenue Reductions Compared to Early 2020 But Still Slightly Higher Than Original Plan</a:t>
            </a:r>
          </a:p>
          <a:p>
            <a:pPr defTabSz="342900">
              <a:defRPr/>
            </a:pPr>
            <a:endParaRPr lang="en-US" sz="1500" b="1" dirty="0">
              <a:solidFill>
                <a:prstClr val="black"/>
              </a:solidFill>
              <a:latin typeface="Calibri" panose="020F0502020204030204"/>
            </a:endParaRPr>
          </a:p>
          <a:p>
            <a:pPr marL="214313" indent="-214313" defTabSz="342900">
              <a:buFont typeface="Arial" panose="020B0604020202020204" pitchFamily="34" charset="0"/>
              <a:buChar char="•"/>
              <a:defRPr/>
            </a:pPr>
            <a:r>
              <a:rPr lang="en-US" sz="1500" b="1" dirty="0">
                <a:solidFill>
                  <a:prstClr val="black"/>
                </a:solidFill>
                <a:latin typeface="Calibri" panose="020F0502020204030204"/>
              </a:rPr>
              <a:t>Carrying Forward Original Investments Under 4 Big Moves</a:t>
            </a:r>
          </a:p>
          <a:p>
            <a:pPr marL="214313" indent="-214313" defTabSz="342900">
              <a:buFont typeface="Arial" panose="020B0604020202020204" pitchFamily="34" charset="0"/>
              <a:buChar char="•"/>
              <a:defRPr/>
            </a:pPr>
            <a:endParaRPr lang="en-US" sz="1500" b="1" dirty="0">
              <a:solidFill>
                <a:prstClr val="black"/>
              </a:solidFill>
              <a:latin typeface="Calibri" panose="020F0502020204030204"/>
            </a:endParaRPr>
          </a:p>
          <a:p>
            <a:pPr marL="214313" indent="-214313" defTabSz="342900">
              <a:buFont typeface="Arial" panose="020B0604020202020204" pitchFamily="34" charset="0"/>
              <a:buChar char="•"/>
              <a:defRPr/>
            </a:pPr>
            <a:r>
              <a:rPr lang="en-US" sz="1500" b="1" dirty="0">
                <a:solidFill>
                  <a:prstClr val="black"/>
                </a:solidFill>
                <a:latin typeface="Calibri" panose="020F0502020204030204"/>
              </a:rPr>
              <a:t>Project Cost Assumptions for BRT and CRT Have Increased With Further Study and Schedules Elongated to Match Feasibility Findings</a:t>
            </a:r>
          </a:p>
          <a:p>
            <a:pPr defTabSz="342900">
              <a:defRPr/>
            </a:pPr>
            <a:endParaRPr lang="en-US" sz="1500" b="1" dirty="0">
              <a:solidFill>
                <a:prstClr val="black"/>
              </a:solidFill>
              <a:latin typeface="Calibri" panose="020F0502020204030204"/>
            </a:endParaRPr>
          </a:p>
          <a:p>
            <a:pPr marL="557213" lvl="1" indent="-214313" defTabSz="342900">
              <a:buFont typeface="Arial" panose="020B0604020202020204" pitchFamily="34" charset="0"/>
              <a:buChar char="•"/>
              <a:defRPr/>
            </a:pPr>
            <a:r>
              <a:rPr lang="en-US" sz="1500" b="1" dirty="0">
                <a:solidFill>
                  <a:prstClr val="black"/>
                </a:solidFill>
                <a:latin typeface="Calibri" panose="020F0502020204030204"/>
              </a:rPr>
              <a:t>BRT to Assume More Dedicated Infrastructure</a:t>
            </a:r>
          </a:p>
          <a:p>
            <a:pPr defTabSz="342900">
              <a:defRPr/>
            </a:pPr>
            <a:endParaRPr lang="en-US" sz="1500" b="1" dirty="0">
              <a:solidFill>
                <a:prstClr val="black"/>
              </a:solidFill>
              <a:latin typeface="Calibri" panose="020F0502020204030204"/>
            </a:endParaRPr>
          </a:p>
          <a:p>
            <a:pPr marL="214313" indent="-214313" defTabSz="342900">
              <a:buFont typeface="Arial" panose="020B0604020202020204" pitchFamily="34" charset="0"/>
              <a:buChar char="•"/>
              <a:defRPr/>
            </a:pPr>
            <a:r>
              <a:rPr lang="en-US" sz="1500" b="1" dirty="0">
                <a:solidFill>
                  <a:prstClr val="black"/>
                </a:solidFill>
                <a:latin typeface="Calibri" panose="020F0502020204030204"/>
              </a:rPr>
              <a:t>New Projects = BRT Extensions to RTP and Clayton (Funded By Newly Assumed State Revenue)</a:t>
            </a:r>
          </a:p>
          <a:p>
            <a:pPr defTabSz="342900">
              <a:defRPr/>
            </a:pPr>
            <a:endParaRPr lang="en-US" sz="1500" b="1" dirty="0">
              <a:solidFill>
                <a:prstClr val="black"/>
              </a:solidFill>
              <a:latin typeface="Calibri" panose="020F0502020204030204"/>
            </a:endParaRPr>
          </a:p>
          <a:p>
            <a:pPr marL="214313" indent="-214313" defTabSz="342900">
              <a:buFont typeface="Arial" panose="020B0604020202020204" pitchFamily="34" charset="0"/>
              <a:buChar char="•"/>
              <a:defRPr/>
            </a:pPr>
            <a:r>
              <a:rPr lang="en-US" sz="1500" b="1" dirty="0">
                <a:solidFill>
                  <a:prstClr val="black"/>
                </a:solidFill>
                <a:latin typeface="Calibri" panose="020F0502020204030204"/>
              </a:rPr>
              <a:t>Investment Mix Under 4 Big Moves (Including Prioritization and Programming Thereof) Still Supports Community Priorities and Goals</a:t>
            </a:r>
          </a:p>
          <a:p>
            <a:pPr marL="214313" indent="-214313" defTabSz="342900">
              <a:buFont typeface="Arial" panose="020B0604020202020204" pitchFamily="34" charset="0"/>
              <a:buChar char="•"/>
              <a:defRPr/>
            </a:pPr>
            <a:endParaRPr lang="en-US" sz="1500" b="1" dirty="0">
              <a:solidFill>
                <a:prstClr val="black"/>
              </a:solidFill>
              <a:latin typeface="Calibri" panose="020F0502020204030204"/>
            </a:endParaRPr>
          </a:p>
          <a:p>
            <a:pPr marL="214313" indent="-214313" defTabSz="342900">
              <a:buFont typeface="Arial" panose="020B0604020202020204" pitchFamily="34" charset="0"/>
              <a:buChar char="•"/>
              <a:defRPr/>
            </a:pPr>
            <a:r>
              <a:rPr lang="en-US" sz="1500" b="1" dirty="0">
                <a:solidFill>
                  <a:prstClr val="black"/>
                </a:solidFill>
                <a:latin typeface="Calibri" panose="020F0502020204030204"/>
              </a:rPr>
              <a:t>Transit Market Supports Original Transit Plan Investments and Supports Investments Identified for Beyond 2030</a:t>
            </a:r>
          </a:p>
          <a:p>
            <a:pPr defTabSz="342900">
              <a:defRPr/>
            </a:pPr>
            <a:r>
              <a:rPr lang="en-US" sz="1500" b="1" dirty="0">
                <a:solidFill>
                  <a:prstClr val="black"/>
                </a:solidFill>
                <a:latin typeface="Calibri" panose="020F0502020204030204"/>
              </a:rPr>
              <a:t> </a:t>
            </a:r>
          </a:p>
          <a:p>
            <a:pPr marL="214313" indent="-214313" defTabSz="342900">
              <a:buFont typeface="Arial" panose="020B0604020202020204" pitchFamily="34" charset="0"/>
              <a:buChar char="•"/>
              <a:defRPr/>
            </a:pPr>
            <a:r>
              <a:rPr lang="en-US" sz="1500" b="1" dirty="0">
                <a:solidFill>
                  <a:prstClr val="black"/>
                </a:solidFill>
                <a:latin typeface="Calibri" panose="020F0502020204030204"/>
              </a:rPr>
              <a:t>Overall, Some Minor Reduction to Ability to Implement Originally Planned/Programmed Bus Service Expansion By 2030</a:t>
            </a:r>
          </a:p>
          <a:p>
            <a:pPr marL="214313" indent="-214313" defTabSz="342900">
              <a:buFont typeface="Arial" panose="020B0604020202020204" pitchFamily="34" charset="0"/>
              <a:buChar char="•"/>
              <a:defRPr/>
            </a:pPr>
            <a:endParaRPr lang="en-US" sz="1425" b="1" dirty="0">
              <a:solidFill>
                <a:prstClr val="black"/>
              </a:solidFill>
              <a:latin typeface="Calibri" panose="020F0502020204030204"/>
            </a:endParaRPr>
          </a:p>
          <a:p>
            <a:pPr marL="214313" indent="-214313" defTabSz="342900">
              <a:buFont typeface="Arial" panose="020B0604020202020204" pitchFamily="34" charset="0"/>
              <a:buChar char="•"/>
              <a:defRPr/>
            </a:pPr>
            <a:endParaRPr lang="en-US" sz="1425" b="1" dirty="0">
              <a:solidFill>
                <a:prstClr val="black"/>
              </a:solidFill>
              <a:latin typeface="Calibri" panose="020F0502020204030204"/>
            </a:endParaRPr>
          </a:p>
        </p:txBody>
      </p:sp>
      <p:sp>
        <p:nvSpPr>
          <p:cNvPr id="7" name="Title 4">
            <a:extLst>
              <a:ext uri="{FF2B5EF4-FFF2-40B4-BE49-F238E27FC236}">
                <a16:creationId xmlns:a16="http://schemas.microsoft.com/office/drawing/2014/main" id="{56758E0E-AFD8-4209-8BE2-23A9C3F9D307}"/>
              </a:ext>
            </a:extLst>
          </p:cNvPr>
          <p:cNvSpPr txBox="1">
            <a:spLocks/>
          </p:cNvSpPr>
          <p:nvPr/>
        </p:nvSpPr>
        <p:spPr>
          <a:xfrm>
            <a:off x="1150894" y="226935"/>
            <a:ext cx="6598292" cy="483042"/>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defRPr/>
            </a:pPr>
            <a:r>
              <a:rPr lang="en-US" sz="2250" b="1" dirty="0">
                <a:solidFill>
                  <a:srgbClr val="5B9BD5">
                    <a:lumMod val="50000"/>
                  </a:srgbClr>
                </a:solidFill>
                <a:latin typeface="Calibri"/>
              </a:rPr>
              <a:t>Plan Update Takeaways </a:t>
            </a:r>
          </a:p>
        </p:txBody>
      </p:sp>
    </p:spTree>
    <p:extLst>
      <p:ext uri="{BB962C8B-B14F-4D97-AF65-F5344CB8AC3E}">
        <p14:creationId xmlns:p14="http://schemas.microsoft.com/office/powerpoint/2010/main" val="2770534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56758E0E-AFD8-4209-8BE2-23A9C3F9D307}"/>
              </a:ext>
            </a:extLst>
          </p:cNvPr>
          <p:cNvSpPr txBox="1">
            <a:spLocks/>
          </p:cNvSpPr>
          <p:nvPr/>
        </p:nvSpPr>
        <p:spPr>
          <a:xfrm>
            <a:off x="737356" y="930491"/>
            <a:ext cx="7363009" cy="483042"/>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defRPr/>
            </a:pPr>
            <a:r>
              <a:rPr lang="en-US" sz="2250" b="1" dirty="0">
                <a:solidFill>
                  <a:srgbClr val="5B9BD5">
                    <a:lumMod val="50000"/>
                  </a:srgbClr>
                </a:solidFill>
                <a:latin typeface="Calibri"/>
              </a:rPr>
              <a:t>Final Impact on Bus Service Expansion and Infrastructure</a:t>
            </a:r>
          </a:p>
        </p:txBody>
      </p:sp>
      <p:graphicFrame>
        <p:nvGraphicFramePr>
          <p:cNvPr id="2" name="Table 1">
            <a:extLst>
              <a:ext uri="{FF2B5EF4-FFF2-40B4-BE49-F238E27FC236}">
                <a16:creationId xmlns:a16="http://schemas.microsoft.com/office/drawing/2014/main" id="{0E3BBD3B-9E08-488A-B25E-3CEBD90AE0FF}"/>
              </a:ext>
            </a:extLst>
          </p:cNvPr>
          <p:cNvGraphicFramePr>
            <a:graphicFrameLocks noGrp="1"/>
          </p:cNvGraphicFramePr>
          <p:nvPr/>
        </p:nvGraphicFramePr>
        <p:xfrm>
          <a:off x="1096393" y="2095685"/>
          <a:ext cx="6738152" cy="2445297"/>
        </p:xfrm>
        <a:graphic>
          <a:graphicData uri="http://schemas.openxmlformats.org/drawingml/2006/table">
            <a:tbl>
              <a:tblPr firstRow="1" firstCol="1" bandRow="1">
                <a:tableStyleId>{5C22544A-7EE6-4342-B048-85BDC9FD1C3A}</a:tableStyleId>
              </a:tblPr>
              <a:tblGrid>
                <a:gridCol w="1684178">
                  <a:extLst>
                    <a:ext uri="{9D8B030D-6E8A-4147-A177-3AD203B41FA5}">
                      <a16:colId xmlns:a16="http://schemas.microsoft.com/office/drawing/2014/main" val="1810483967"/>
                    </a:ext>
                  </a:extLst>
                </a:gridCol>
                <a:gridCol w="1684178">
                  <a:extLst>
                    <a:ext uri="{9D8B030D-6E8A-4147-A177-3AD203B41FA5}">
                      <a16:colId xmlns:a16="http://schemas.microsoft.com/office/drawing/2014/main" val="2366028883"/>
                    </a:ext>
                  </a:extLst>
                </a:gridCol>
                <a:gridCol w="1684898">
                  <a:extLst>
                    <a:ext uri="{9D8B030D-6E8A-4147-A177-3AD203B41FA5}">
                      <a16:colId xmlns:a16="http://schemas.microsoft.com/office/drawing/2014/main" val="978455938"/>
                    </a:ext>
                  </a:extLst>
                </a:gridCol>
                <a:gridCol w="1684898">
                  <a:extLst>
                    <a:ext uri="{9D8B030D-6E8A-4147-A177-3AD203B41FA5}">
                      <a16:colId xmlns:a16="http://schemas.microsoft.com/office/drawing/2014/main" val="2112073292"/>
                    </a:ext>
                  </a:extLst>
                </a:gridCol>
              </a:tblGrid>
              <a:tr h="1090865">
                <a:tc>
                  <a:txBody>
                    <a:bodyPr/>
                    <a:lstStyle/>
                    <a:p>
                      <a:pPr marL="0" marR="0" algn="ctr">
                        <a:lnSpc>
                          <a:spcPct val="107000"/>
                        </a:lnSpc>
                        <a:spcBef>
                          <a:spcPts val="0"/>
                        </a:spcBef>
                        <a:spcAft>
                          <a:spcPts val="0"/>
                        </a:spcAft>
                      </a:pPr>
                      <a:r>
                        <a:rPr lang="en-US" sz="1400" dirty="0">
                          <a:effectLst/>
                        </a:rPr>
                        <a:t>Investment Type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dirty="0">
                          <a:effectLst/>
                        </a:rPr>
                        <a:t>Prior Investment Amount in Early 2020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dirty="0">
                          <a:effectLst/>
                        </a:rPr>
                        <a:t>Investment Amount for Final Reprogramming/Plan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400" dirty="0">
                          <a:effectLst/>
                        </a:rPr>
                        <a:t>% Change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203804017"/>
                  </a:ext>
                </a:extLst>
              </a:tr>
              <a:tr h="815099">
                <a:tc>
                  <a:txBody>
                    <a:bodyPr/>
                    <a:lstStyle/>
                    <a:p>
                      <a:pPr marL="0" marR="0" algn="ctr">
                        <a:lnSpc>
                          <a:spcPct val="107000"/>
                        </a:lnSpc>
                        <a:spcBef>
                          <a:spcPts val="0"/>
                        </a:spcBef>
                        <a:spcAft>
                          <a:spcPts val="0"/>
                        </a:spcAft>
                      </a:pPr>
                      <a:r>
                        <a:rPr lang="en-US" sz="1200" dirty="0">
                          <a:effectLst/>
                        </a:rPr>
                        <a:t>Bus Service Expansion (Excluding ADA)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dirty="0">
                          <a:effectLst/>
                        </a:rPr>
                        <a:t>$43,277,308</a:t>
                      </a:r>
                    </a:p>
                    <a:p>
                      <a:pPr marL="0" marR="0" algn="ctr">
                        <a:lnSpc>
                          <a:spcPct val="107000"/>
                        </a:lnSpc>
                        <a:spcBef>
                          <a:spcPts val="0"/>
                        </a:spcBef>
                        <a:spcAft>
                          <a:spcPts val="0"/>
                        </a:spcAft>
                      </a:pPr>
                      <a:r>
                        <a:rPr lang="en-US" sz="1200" b="1" dirty="0">
                          <a:effectLst/>
                        </a:rPr>
                        <a:t>(in 2030 YOE)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dirty="0">
                          <a:effectLst/>
                        </a:rPr>
                        <a:t>$39,309,000</a:t>
                      </a:r>
                    </a:p>
                    <a:p>
                      <a:pPr marL="0" marR="0" algn="ctr">
                        <a:lnSpc>
                          <a:spcPct val="107000"/>
                        </a:lnSpc>
                        <a:spcBef>
                          <a:spcPts val="0"/>
                        </a:spcBef>
                        <a:spcAft>
                          <a:spcPts val="0"/>
                        </a:spcAft>
                      </a:pPr>
                      <a:r>
                        <a:rPr lang="en-US" sz="1200" b="1" dirty="0">
                          <a:effectLst/>
                        </a:rPr>
                        <a:t>(in 2030 YOE)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a:effectLst/>
                        </a:rPr>
                        <a:t>-9%</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223678175"/>
                  </a:ext>
                </a:extLst>
              </a:tr>
              <a:tr h="539334">
                <a:tc>
                  <a:txBody>
                    <a:bodyPr/>
                    <a:lstStyle/>
                    <a:p>
                      <a:pPr marL="0" marR="0" algn="ctr">
                        <a:lnSpc>
                          <a:spcPct val="107000"/>
                        </a:lnSpc>
                        <a:spcBef>
                          <a:spcPts val="0"/>
                        </a:spcBef>
                        <a:spcAft>
                          <a:spcPts val="0"/>
                        </a:spcAft>
                      </a:pPr>
                      <a:r>
                        <a:rPr lang="en-US" sz="1200" dirty="0">
                          <a:effectLst/>
                        </a:rPr>
                        <a:t>Bus Stop Improvements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dirty="0">
                          <a:effectLst/>
                        </a:rPr>
                        <a:t>$19,581,314 </a:t>
                      </a:r>
                    </a:p>
                    <a:p>
                      <a:pPr marL="0" marR="0" algn="ctr">
                        <a:lnSpc>
                          <a:spcPct val="107000"/>
                        </a:lnSpc>
                        <a:spcBef>
                          <a:spcPts val="0"/>
                        </a:spcBef>
                        <a:spcAft>
                          <a:spcPts val="0"/>
                        </a:spcAft>
                      </a:pPr>
                      <a:r>
                        <a:rPr lang="en-US" sz="1200" b="1" dirty="0">
                          <a:effectLst/>
                        </a:rPr>
                        <a:t>(through FY 27 in YOE)</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200" b="1" dirty="0">
                          <a:effectLst/>
                        </a:rPr>
                        <a:t>$30,359,901</a:t>
                      </a: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(through FY 30 in YOE)</a:t>
                      </a:r>
                    </a:p>
                  </a:txBody>
                  <a:tcPr marL="51435" marR="51435" marT="0" marB="0" anchor="ctr"/>
                </a:tc>
                <a:tc>
                  <a:txBody>
                    <a:bodyPr/>
                    <a:lstStyle/>
                    <a:p>
                      <a:pPr marL="0" marR="0" algn="ctr">
                        <a:lnSpc>
                          <a:spcPct val="107000"/>
                        </a:lnSpc>
                        <a:spcBef>
                          <a:spcPts val="0"/>
                        </a:spcBef>
                        <a:spcAft>
                          <a:spcPts val="0"/>
                        </a:spcAft>
                      </a:pPr>
                      <a:r>
                        <a:rPr lang="en-US" sz="1200" b="1" dirty="0">
                          <a:effectLst/>
                        </a:rPr>
                        <a:t>+55%</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473001846"/>
                  </a:ext>
                </a:extLst>
              </a:tr>
            </a:tbl>
          </a:graphicData>
        </a:graphic>
      </p:graphicFrame>
      <p:sp>
        <p:nvSpPr>
          <p:cNvPr id="3" name="Rectangle 2">
            <a:extLst>
              <a:ext uri="{FF2B5EF4-FFF2-40B4-BE49-F238E27FC236}">
                <a16:creationId xmlns:a16="http://schemas.microsoft.com/office/drawing/2014/main" id="{3884333C-1651-4997-8217-2325B528B2AB}"/>
              </a:ext>
            </a:extLst>
          </p:cNvPr>
          <p:cNvSpPr/>
          <p:nvPr/>
        </p:nvSpPr>
        <p:spPr>
          <a:xfrm>
            <a:off x="1096393" y="4540983"/>
            <a:ext cx="6786977" cy="527132"/>
          </a:xfrm>
          <a:prstGeom prst="rect">
            <a:avLst/>
          </a:prstGeom>
        </p:spPr>
        <p:txBody>
          <a:bodyPr wrap="square">
            <a:spAutoFit/>
          </a:bodyPr>
          <a:lstStyle/>
          <a:p>
            <a:pPr defTabSz="685800">
              <a:lnSpc>
                <a:spcPct val="107000"/>
              </a:lnSpc>
            </a:pPr>
            <a:r>
              <a:rPr lang="en-US" sz="135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Note:</a:t>
            </a:r>
            <a:r>
              <a:rPr lang="en-US" sz="135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Investments in park-and-rides, transit centers and transfer points, and maintenance facilities generally stayed the same</a:t>
            </a:r>
            <a:endParaRPr lang="en-US" sz="13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4364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3DA946-2765-4848-A93A-3799C33ABF14}"/>
              </a:ext>
            </a:extLst>
          </p:cNvPr>
          <p:cNvSpPr>
            <a:spLocks noGrp="1"/>
          </p:cNvSpPr>
          <p:nvPr>
            <p:ph type="body" sz="quarter" idx="13"/>
          </p:nvPr>
        </p:nvSpPr>
        <p:spPr>
          <a:xfrm>
            <a:off x="843476" y="936386"/>
            <a:ext cx="7457049" cy="695924"/>
          </a:xfrm>
        </p:spPr>
        <p:txBody>
          <a:bodyPr>
            <a:normAutofit/>
          </a:bodyPr>
          <a:lstStyle/>
          <a:p>
            <a:pPr marL="0" indent="0" algn="ctr">
              <a:lnSpc>
                <a:spcPct val="100000"/>
              </a:lnSpc>
              <a:spcBef>
                <a:spcPts val="0"/>
              </a:spcBef>
              <a:buNone/>
            </a:pPr>
            <a:r>
              <a:rPr lang="en-US" sz="2250" b="1" dirty="0">
                <a:solidFill>
                  <a:schemeClr val="accent5">
                    <a:lumMod val="50000"/>
                  </a:schemeClr>
                </a:solidFill>
                <a:latin typeface="+mn-lt"/>
              </a:rPr>
              <a:t>Final Impact on Major Capital Projects</a:t>
            </a:r>
          </a:p>
          <a:p>
            <a:pPr marL="0" indent="0" algn="ctr">
              <a:lnSpc>
                <a:spcPct val="100000"/>
              </a:lnSpc>
              <a:spcBef>
                <a:spcPts val="0"/>
              </a:spcBef>
              <a:buNone/>
            </a:pPr>
            <a:endParaRPr lang="en-US" sz="1350" b="1" dirty="0">
              <a:solidFill>
                <a:schemeClr val="accent5">
                  <a:lumMod val="50000"/>
                </a:schemeClr>
              </a:solidFill>
              <a:latin typeface="+mn-lt"/>
            </a:endParaRPr>
          </a:p>
          <a:p>
            <a:pPr marL="0" indent="0" algn="ctr">
              <a:buNone/>
            </a:pPr>
            <a:endParaRPr lang="en-US" u="sng" dirty="0"/>
          </a:p>
        </p:txBody>
      </p:sp>
      <p:graphicFrame>
        <p:nvGraphicFramePr>
          <p:cNvPr id="6" name="Table 5">
            <a:extLst>
              <a:ext uri="{FF2B5EF4-FFF2-40B4-BE49-F238E27FC236}">
                <a16:creationId xmlns:a16="http://schemas.microsoft.com/office/drawing/2014/main" id="{296559B5-D070-46A0-8C6A-F6DBD46940C5}"/>
              </a:ext>
            </a:extLst>
          </p:cNvPr>
          <p:cNvGraphicFramePr>
            <a:graphicFrameLocks noGrp="1"/>
          </p:cNvGraphicFramePr>
          <p:nvPr/>
        </p:nvGraphicFramePr>
        <p:xfrm>
          <a:off x="545977" y="2028326"/>
          <a:ext cx="8003219" cy="2485620"/>
        </p:xfrm>
        <a:graphic>
          <a:graphicData uri="http://schemas.openxmlformats.org/drawingml/2006/table">
            <a:tbl>
              <a:tblPr firstRow="1" firstCol="1" bandRow="1">
                <a:tableStyleId>{5C22544A-7EE6-4342-B048-85BDC9FD1C3A}</a:tableStyleId>
              </a:tblPr>
              <a:tblGrid>
                <a:gridCol w="1783772">
                  <a:extLst>
                    <a:ext uri="{9D8B030D-6E8A-4147-A177-3AD203B41FA5}">
                      <a16:colId xmlns:a16="http://schemas.microsoft.com/office/drawing/2014/main" val="1241322983"/>
                    </a:ext>
                  </a:extLst>
                </a:gridCol>
                <a:gridCol w="3109724">
                  <a:extLst>
                    <a:ext uri="{9D8B030D-6E8A-4147-A177-3AD203B41FA5}">
                      <a16:colId xmlns:a16="http://schemas.microsoft.com/office/drawing/2014/main" val="2516286872"/>
                    </a:ext>
                  </a:extLst>
                </a:gridCol>
                <a:gridCol w="3109724">
                  <a:extLst>
                    <a:ext uri="{9D8B030D-6E8A-4147-A177-3AD203B41FA5}">
                      <a16:colId xmlns:a16="http://schemas.microsoft.com/office/drawing/2014/main" val="4292619090"/>
                    </a:ext>
                  </a:extLst>
                </a:gridCol>
              </a:tblGrid>
              <a:tr h="457110">
                <a:tc>
                  <a:txBody>
                    <a:bodyPr/>
                    <a:lstStyle/>
                    <a:p>
                      <a:pPr marL="0" marR="0" algn="ctr">
                        <a:lnSpc>
                          <a:spcPct val="107000"/>
                        </a:lnSpc>
                        <a:spcBef>
                          <a:spcPts val="0"/>
                        </a:spcBef>
                        <a:spcAft>
                          <a:spcPts val="0"/>
                        </a:spcAft>
                      </a:pPr>
                      <a:r>
                        <a:rPr lang="en-US" sz="1500" dirty="0">
                          <a:effectLst/>
                        </a:rPr>
                        <a:t>BRT/CRT Corridor</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500" dirty="0">
                          <a:effectLst/>
                        </a:rPr>
                        <a:t>Prior Start Year (FY 20 Work Plan)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500">
                          <a:effectLst/>
                        </a:rPr>
                        <a:t>Updated Start Year</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114706234"/>
                  </a:ext>
                </a:extLst>
              </a:tr>
              <a:tr h="322682">
                <a:tc>
                  <a:txBody>
                    <a:bodyPr/>
                    <a:lstStyle/>
                    <a:p>
                      <a:pPr marL="0" marR="0" algn="ctr">
                        <a:lnSpc>
                          <a:spcPct val="107000"/>
                        </a:lnSpc>
                        <a:spcBef>
                          <a:spcPts val="0"/>
                        </a:spcBef>
                        <a:spcAft>
                          <a:spcPts val="0"/>
                        </a:spcAft>
                      </a:pPr>
                      <a:r>
                        <a:rPr lang="en-US" sz="1500" dirty="0">
                          <a:effectLst/>
                        </a:rPr>
                        <a:t>New Bern BRT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500" b="1" dirty="0">
                          <a:effectLst/>
                        </a:rPr>
                        <a:t>FY 24</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500" b="1">
                          <a:effectLst/>
                        </a:rPr>
                        <a:t>FY 24</a:t>
                      </a:r>
                      <a:endParaRPr lang="en-US" sz="15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816587742"/>
                  </a:ext>
                </a:extLst>
              </a:tr>
              <a:tr h="299621">
                <a:tc>
                  <a:txBody>
                    <a:bodyPr/>
                    <a:lstStyle/>
                    <a:p>
                      <a:pPr marL="0" marR="0" algn="ctr">
                        <a:lnSpc>
                          <a:spcPct val="107000"/>
                        </a:lnSpc>
                        <a:spcBef>
                          <a:spcPts val="0"/>
                        </a:spcBef>
                        <a:spcAft>
                          <a:spcPts val="0"/>
                        </a:spcAft>
                      </a:pPr>
                      <a:r>
                        <a:rPr lang="en-US" sz="1500" dirty="0">
                          <a:effectLst/>
                        </a:rPr>
                        <a:t>Western BRT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500" b="1" dirty="0">
                          <a:effectLst/>
                        </a:rPr>
                        <a:t>FY 25</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500" b="1">
                          <a:effectLst/>
                        </a:rPr>
                        <a:t>FY 27</a:t>
                      </a:r>
                      <a:endParaRPr lang="en-US" sz="15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060057462"/>
                  </a:ext>
                </a:extLst>
              </a:tr>
              <a:tr h="332913">
                <a:tc>
                  <a:txBody>
                    <a:bodyPr/>
                    <a:lstStyle/>
                    <a:p>
                      <a:pPr marL="0" marR="0" algn="ctr">
                        <a:lnSpc>
                          <a:spcPct val="107000"/>
                        </a:lnSpc>
                        <a:spcBef>
                          <a:spcPts val="0"/>
                        </a:spcBef>
                        <a:spcAft>
                          <a:spcPts val="0"/>
                        </a:spcAft>
                      </a:pPr>
                      <a:r>
                        <a:rPr lang="en-US" sz="1500" dirty="0">
                          <a:effectLst/>
                        </a:rPr>
                        <a:t>Southern BRT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500" b="1" dirty="0">
                          <a:effectLst/>
                        </a:rPr>
                        <a:t>FY 25</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500" b="1" dirty="0">
                          <a:effectLst/>
                        </a:rPr>
                        <a:t>FY 28</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384298986"/>
                  </a:ext>
                </a:extLst>
              </a:tr>
              <a:tr h="279647">
                <a:tc>
                  <a:txBody>
                    <a:bodyPr/>
                    <a:lstStyle/>
                    <a:p>
                      <a:pPr marL="0" marR="0" algn="ctr">
                        <a:lnSpc>
                          <a:spcPct val="107000"/>
                        </a:lnSpc>
                        <a:spcBef>
                          <a:spcPts val="0"/>
                        </a:spcBef>
                        <a:spcAft>
                          <a:spcPts val="0"/>
                        </a:spcAft>
                      </a:pPr>
                      <a:r>
                        <a:rPr lang="en-US" sz="1500" dirty="0">
                          <a:effectLst/>
                        </a:rPr>
                        <a:t>Northern BRT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500" b="1">
                          <a:effectLst/>
                        </a:rPr>
                        <a:t>FY 27</a:t>
                      </a:r>
                      <a:endParaRPr lang="en-US" sz="15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500" b="1" dirty="0">
                          <a:effectLst/>
                        </a:rPr>
                        <a:t>FY 29</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032467548"/>
                  </a:ext>
                </a:extLst>
              </a:tr>
              <a:tr h="259672">
                <a:tc>
                  <a:txBody>
                    <a:bodyPr/>
                    <a:lstStyle/>
                    <a:p>
                      <a:pPr marL="0" marR="0" algn="ctr">
                        <a:lnSpc>
                          <a:spcPct val="107000"/>
                        </a:lnSpc>
                        <a:spcBef>
                          <a:spcPts val="0"/>
                        </a:spcBef>
                        <a:spcAft>
                          <a:spcPts val="0"/>
                        </a:spcAft>
                      </a:pPr>
                      <a:r>
                        <a:rPr lang="en-US" sz="1500" dirty="0">
                          <a:effectLst/>
                        </a:rPr>
                        <a:t>Cary-RTP BRT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500" b="1">
                          <a:effectLst/>
                        </a:rPr>
                        <a:t>N/A</a:t>
                      </a:r>
                      <a:endParaRPr lang="en-US" sz="15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500" b="1" dirty="0">
                          <a:effectLst/>
                        </a:rPr>
                        <a:t>FY 27</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35712087"/>
                  </a:ext>
                </a:extLst>
              </a:tr>
              <a:tr h="266988">
                <a:tc>
                  <a:txBody>
                    <a:bodyPr/>
                    <a:lstStyle/>
                    <a:p>
                      <a:pPr marL="0" marR="0" algn="ctr">
                        <a:lnSpc>
                          <a:spcPct val="107000"/>
                        </a:lnSpc>
                        <a:spcBef>
                          <a:spcPts val="0"/>
                        </a:spcBef>
                        <a:spcAft>
                          <a:spcPts val="0"/>
                        </a:spcAft>
                      </a:pPr>
                      <a:r>
                        <a:rPr lang="en-US" sz="1500" dirty="0">
                          <a:effectLst/>
                        </a:rPr>
                        <a:t>Garner-Clayton BRT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500" b="1" dirty="0">
                          <a:effectLst/>
                        </a:rPr>
                        <a:t>N/A</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500" b="1" dirty="0">
                          <a:effectLst/>
                        </a:rPr>
                        <a:t>TBD</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783804813"/>
                  </a:ext>
                </a:extLst>
              </a:tr>
              <a:tr h="266988">
                <a:tc>
                  <a:txBody>
                    <a:bodyPr/>
                    <a:lstStyle/>
                    <a:p>
                      <a:pPr marL="0" marR="0" algn="ctr">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Durham-Garner CRT</a:t>
                      </a:r>
                    </a:p>
                  </a:txBody>
                  <a:tcPr marL="51435" marR="51435" marT="0" marB="0" anchor="ctr"/>
                </a:tc>
                <a:tc>
                  <a:txBody>
                    <a:bodyPr/>
                    <a:lstStyle/>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FY 27</a:t>
                      </a:r>
                    </a:p>
                  </a:txBody>
                  <a:tcPr marL="51435" marR="51435" marT="0" marB="0" anchor="ctr"/>
                </a:tc>
                <a:tc>
                  <a:txBody>
                    <a:bodyPr/>
                    <a:lstStyle/>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FY 29</a:t>
                      </a:r>
                    </a:p>
                  </a:txBody>
                  <a:tcPr marL="51435" marR="51435" marT="0" marB="0" anchor="ctr"/>
                </a:tc>
                <a:extLst>
                  <a:ext uri="{0D108BD9-81ED-4DB2-BD59-A6C34878D82A}">
                    <a16:rowId xmlns:a16="http://schemas.microsoft.com/office/drawing/2014/main" val="992215223"/>
                  </a:ext>
                </a:extLst>
              </a:tr>
            </a:tbl>
          </a:graphicData>
        </a:graphic>
      </p:graphicFrame>
      <p:sp>
        <p:nvSpPr>
          <p:cNvPr id="7" name="TextBox 6">
            <a:extLst>
              <a:ext uri="{FF2B5EF4-FFF2-40B4-BE49-F238E27FC236}">
                <a16:creationId xmlns:a16="http://schemas.microsoft.com/office/drawing/2014/main" id="{68E0E4A0-E84D-421E-B700-D0738A028C5C}"/>
              </a:ext>
            </a:extLst>
          </p:cNvPr>
          <p:cNvSpPr txBox="1"/>
          <p:nvPr/>
        </p:nvSpPr>
        <p:spPr>
          <a:xfrm flipH="1">
            <a:off x="2974825" y="1623896"/>
            <a:ext cx="3225425" cy="369332"/>
          </a:xfrm>
          <a:prstGeom prst="rect">
            <a:avLst/>
          </a:prstGeom>
          <a:noFill/>
        </p:spPr>
        <p:txBody>
          <a:bodyPr wrap="square" rtlCol="0">
            <a:spAutoFit/>
          </a:bodyPr>
          <a:lstStyle/>
          <a:p>
            <a:pPr algn="ctr" defTabSz="342900">
              <a:defRPr/>
            </a:pPr>
            <a:r>
              <a:rPr lang="en-US" b="1" dirty="0">
                <a:solidFill>
                  <a:prstClr val="black"/>
                </a:solidFill>
                <a:latin typeface="Calibri" panose="020F0502020204030204"/>
              </a:rPr>
              <a:t>Start of BRT/CRT Operations</a:t>
            </a:r>
          </a:p>
        </p:txBody>
      </p:sp>
    </p:spTree>
    <p:extLst>
      <p:ext uri="{BB962C8B-B14F-4D97-AF65-F5344CB8AC3E}">
        <p14:creationId xmlns:p14="http://schemas.microsoft.com/office/powerpoint/2010/main" val="1320671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3DA946-2765-4848-A93A-3799C33ABF14}"/>
              </a:ext>
            </a:extLst>
          </p:cNvPr>
          <p:cNvSpPr>
            <a:spLocks noGrp="1"/>
          </p:cNvSpPr>
          <p:nvPr>
            <p:ph type="body" sz="quarter" idx="13"/>
          </p:nvPr>
        </p:nvSpPr>
        <p:spPr>
          <a:xfrm>
            <a:off x="839037" y="243607"/>
            <a:ext cx="7457049" cy="695924"/>
          </a:xfrm>
        </p:spPr>
        <p:txBody>
          <a:bodyPr>
            <a:normAutofit/>
          </a:bodyPr>
          <a:lstStyle/>
          <a:p>
            <a:pPr marL="0" indent="0" algn="ctr">
              <a:lnSpc>
                <a:spcPct val="100000"/>
              </a:lnSpc>
              <a:spcBef>
                <a:spcPts val="0"/>
              </a:spcBef>
              <a:buNone/>
            </a:pPr>
            <a:r>
              <a:rPr lang="en-US" sz="2250" b="1" dirty="0">
                <a:solidFill>
                  <a:schemeClr val="accent5">
                    <a:lumMod val="50000"/>
                  </a:schemeClr>
                </a:solidFill>
                <a:latin typeface="+mn-lt"/>
              </a:rPr>
              <a:t>Review of Most Significant Programming Changes</a:t>
            </a:r>
          </a:p>
          <a:p>
            <a:pPr marL="0" indent="0" algn="ctr">
              <a:lnSpc>
                <a:spcPct val="100000"/>
              </a:lnSpc>
              <a:spcBef>
                <a:spcPts val="0"/>
              </a:spcBef>
              <a:buNone/>
            </a:pPr>
            <a:endParaRPr lang="en-US" sz="1350" b="1" dirty="0">
              <a:solidFill>
                <a:schemeClr val="accent5">
                  <a:lumMod val="50000"/>
                </a:schemeClr>
              </a:solidFill>
              <a:latin typeface="+mn-lt"/>
            </a:endParaRPr>
          </a:p>
          <a:p>
            <a:pPr marL="0" indent="0" algn="ctr">
              <a:buNone/>
            </a:pPr>
            <a:endParaRPr lang="en-US" u="sng" dirty="0"/>
          </a:p>
        </p:txBody>
      </p:sp>
      <p:sp>
        <p:nvSpPr>
          <p:cNvPr id="7" name="TextBox 6">
            <a:extLst>
              <a:ext uri="{FF2B5EF4-FFF2-40B4-BE49-F238E27FC236}">
                <a16:creationId xmlns:a16="http://schemas.microsoft.com/office/drawing/2014/main" id="{68E0E4A0-E84D-421E-B700-D0738A028C5C}"/>
              </a:ext>
            </a:extLst>
          </p:cNvPr>
          <p:cNvSpPr txBox="1"/>
          <p:nvPr/>
        </p:nvSpPr>
        <p:spPr>
          <a:xfrm flipH="1">
            <a:off x="2645947" y="971505"/>
            <a:ext cx="3843228" cy="369332"/>
          </a:xfrm>
          <a:prstGeom prst="rect">
            <a:avLst/>
          </a:prstGeom>
          <a:noFill/>
        </p:spPr>
        <p:txBody>
          <a:bodyPr wrap="square" rtlCol="0">
            <a:spAutoFit/>
          </a:bodyPr>
          <a:lstStyle/>
          <a:p>
            <a:pPr algn="ctr" defTabSz="342900">
              <a:defRPr/>
            </a:pPr>
            <a:r>
              <a:rPr lang="en-US" b="1" dirty="0">
                <a:solidFill>
                  <a:prstClr val="black"/>
                </a:solidFill>
                <a:latin typeface="Calibri" panose="020F0502020204030204"/>
              </a:rPr>
              <a:t>Changes in Capital Cost Assumptions</a:t>
            </a:r>
          </a:p>
        </p:txBody>
      </p:sp>
      <p:graphicFrame>
        <p:nvGraphicFramePr>
          <p:cNvPr id="3" name="Table 2">
            <a:extLst>
              <a:ext uri="{FF2B5EF4-FFF2-40B4-BE49-F238E27FC236}">
                <a16:creationId xmlns:a16="http://schemas.microsoft.com/office/drawing/2014/main" id="{C911FBFC-41BF-47CF-8821-CFEB49C406D8}"/>
              </a:ext>
            </a:extLst>
          </p:cNvPr>
          <p:cNvGraphicFramePr>
            <a:graphicFrameLocks noGrp="1"/>
          </p:cNvGraphicFramePr>
          <p:nvPr>
            <p:extLst>
              <p:ext uri="{D42A27DB-BD31-4B8C-83A1-F6EECF244321}">
                <p14:modId xmlns:p14="http://schemas.microsoft.com/office/powerpoint/2010/main" val="4107456903"/>
              </p:ext>
            </p:extLst>
          </p:nvPr>
        </p:nvGraphicFramePr>
        <p:xfrm>
          <a:off x="330693" y="1372811"/>
          <a:ext cx="8336132" cy="2158040"/>
        </p:xfrm>
        <a:graphic>
          <a:graphicData uri="http://schemas.openxmlformats.org/drawingml/2006/table">
            <a:tbl>
              <a:tblPr firstRow="1" firstCol="1" bandRow="1">
                <a:tableStyleId>{5C22544A-7EE6-4342-B048-85BDC9FD1C3A}</a:tableStyleId>
              </a:tblPr>
              <a:tblGrid>
                <a:gridCol w="3002872">
                  <a:extLst>
                    <a:ext uri="{9D8B030D-6E8A-4147-A177-3AD203B41FA5}">
                      <a16:colId xmlns:a16="http://schemas.microsoft.com/office/drawing/2014/main" val="2100279992"/>
                    </a:ext>
                  </a:extLst>
                </a:gridCol>
                <a:gridCol w="2077375">
                  <a:extLst>
                    <a:ext uri="{9D8B030D-6E8A-4147-A177-3AD203B41FA5}">
                      <a16:colId xmlns:a16="http://schemas.microsoft.com/office/drawing/2014/main" val="364988431"/>
                    </a:ext>
                  </a:extLst>
                </a:gridCol>
                <a:gridCol w="1964184">
                  <a:extLst>
                    <a:ext uri="{9D8B030D-6E8A-4147-A177-3AD203B41FA5}">
                      <a16:colId xmlns:a16="http://schemas.microsoft.com/office/drawing/2014/main" val="635232762"/>
                    </a:ext>
                  </a:extLst>
                </a:gridCol>
                <a:gridCol w="1291701">
                  <a:extLst>
                    <a:ext uri="{9D8B030D-6E8A-4147-A177-3AD203B41FA5}">
                      <a16:colId xmlns:a16="http://schemas.microsoft.com/office/drawing/2014/main" val="4168382585"/>
                    </a:ext>
                  </a:extLst>
                </a:gridCol>
              </a:tblGrid>
              <a:tr h="526256">
                <a:tc>
                  <a:txBody>
                    <a:bodyPr/>
                    <a:lstStyle/>
                    <a:p>
                      <a:pPr marL="0" marR="0" algn="ctr">
                        <a:lnSpc>
                          <a:spcPct val="107000"/>
                        </a:lnSpc>
                        <a:spcBef>
                          <a:spcPts val="0"/>
                        </a:spcBef>
                        <a:spcAft>
                          <a:spcPts val="0"/>
                        </a:spcAft>
                      </a:pPr>
                      <a:r>
                        <a:rPr lang="en-US" sz="1700" dirty="0">
                          <a:effectLst/>
                        </a:rPr>
                        <a:t>Project Category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dirty="0">
                          <a:effectLst/>
                        </a:rPr>
                        <a:t>Prior Cost Assumption</a:t>
                      </a:r>
                    </a:p>
                    <a:p>
                      <a:pPr marL="0" marR="0" algn="ctr">
                        <a:lnSpc>
                          <a:spcPct val="107000"/>
                        </a:lnSpc>
                        <a:spcBef>
                          <a:spcPts val="0"/>
                        </a:spcBef>
                        <a:spcAft>
                          <a:spcPts val="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(2016 Plan)</a:t>
                      </a:r>
                    </a:p>
                  </a:txBody>
                  <a:tcPr marL="51435" marR="51435" marT="0" marB="0" anchor="ctr"/>
                </a:tc>
                <a:tc>
                  <a:txBody>
                    <a:bodyPr/>
                    <a:lstStyle/>
                    <a:p>
                      <a:pPr marL="0" marR="0" algn="ctr">
                        <a:lnSpc>
                          <a:spcPct val="107000"/>
                        </a:lnSpc>
                        <a:spcBef>
                          <a:spcPts val="0"/>
                        </a:spcBef>
                        <a:spcAft>
                          <a:spcPts val="0"/>
                        </a:spcAft>
                      </a:pPr>
                      <a:r>
                        <a:rPr lang="en-US" sz="1700">
                          <a:effectLst/>
                        </a:rPr>
                        <a:t>New Cost Assumption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a:effectLst/>
                        </a:rPr>
                        <a:t>% Change</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25637682"/>
                  </a:ext>
                </a:extLst>
              </a:tr>
              <a:tr h="334643">
                <a:tc>
                  <a:txBody>
                    <a:bodyPr/>
                    <a:lstStyle/>
                    <a:p>
                      <a:pPr marL="0" marR="0" algn="ctr">
                        <a:lnSpc>
                          <a:spcPct val="107000"/>
                        </a:lnSpc>
                        <a:spcBef>
                          <a:spcPts val="0"/>
                        </a:spcBef>
                        <a:spcAft>
                          <a:spcPts val="0"/>
                        </a:spcAft>
                      </a:pPr>
                      <a:r>
                        <a:rPr lang="en-US" sz="1700" dirty="0">
                          <a:effectLst/>
                        </a:rPr>
                        <a:t>Total BRT Program of Projects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$347 million</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$511 million</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+47%</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671916943"/>
                  </a:ext>
                </a:extLst>
              </a:tr>
              <a:tr h="334643">
                <a:tc>
                  <a:txBody>
                    <a:bodyPr/>
                    <a:lstStyle/>
                    <a:p>
                      <a:pPr marL="0" marR="0" algn="ctr">
                        <a:lnSpc>
                          <a:spcPct val="107000"/>
                        </a:lnSpc>
                        <a:spcBef>
                          <a:spcPts val="0"/>
                        </a:spcBef>
                        <a:spcAft>
                          <a:spcPts val="0"/>
                        </a:spcAft>
                      </a:pPr>
                      <a:r>
                        <a:rPr lang="en-US" sz="1700">
                          <a:effectLst/>
                        </a:rPr>
                        <a:t>CRT Project</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$887</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$1,200 million</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a:effectLst/>
                        </a:rPr>
                        <a:t>+35%</a:t>
                      </a:r>
                      <a:endParaRPr lang="en-US" sz="17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34965554"/>
                  </a:ext>
                </a:extLst>
              </a:tr>
              <a:tr h="334643">
                <a:tc>
                  <a:txBody>
                    <a:bodyPr/>
                    <a:lstStyle/>
                    <a:p>
                      <a:pPr marL="0" marR="0" algn="ctr">
                        <a:lnSpc>
                          <a:spcPct val="107000"/>
                        </a:lnSpc>
                        <a:spcBef>
                          <a:spcPts val="0"/>
                        </a:spcBef>
                        <a:spcAft>
                          <a:spcPts val="0"/>
                        </a:spcAft>
                      </a:pPr>
                      <a:r>
                        <a:rPr lang="en-US" sz="1700">
                          <a:effectLst/>
                        </a:rPr>
                        <a:t>Bus Infrastructure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$208 million</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$174 million</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-16%</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971429946"/>
                  </a:ext>
                </a:extLst>
              </a:tr>
              <a:tr h="334643">
                <a:tc>
                  <a:txBody>
                    <a:bodyPr/>
                    <a:lstStyle/>
                    <a:p>
                      <a:pPr marL="0" marR="0" algn="ctr">
                        <a:lnSpc>
                          <a:spcPct val="107000"/>
                        </a:lnSpc>
                        <a:spcBef>
                          <a:spcPts val="0"/>
                        </a:spcBef>
                        <a:spcAft>
                          <a:spcPts val="0"/>
                        </a:spcAft>
                      </a:pPr>
                      <a:r>
                        <a:rPr lang="en-US" sz="1700">
                          <a:effectLst/>
                        </a:rPr>
                        <a:t>Vehicle Acquisition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a:effectLst/>
                        </a:rPr>
                        <a:t>$115 million</a:t>
                      </a:r>
                      <a:endParaRPr lang="en-US" sz="17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$161 million</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+40%</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752193141"/>
                  </a:ext>
                </a:extLst>
              </a:tr>
            </a:tbl>
          </a:graphicData>
        </a:graphic>
      </p:graphicFrame>
      <p:sp>
        <p:nvSpPr>
          <p:cNvPr id="4" name="TextBox 3">
            <a:extLst>
              <a:ext uri="{FF2B5EF4-FFF2-40B4-BE49-F238E27FC236}">
                <a16:creationId xmlns:a16="http://schemas.microsoft.com/office/drawing/2014/main" id="{71E58BC0-FD31-438C-A2A1-3EA4FE86EFF2}"/>
              </a:ext>
            </a:extLst>
          </p:cNvPr>
          <p:cNvSpPr txBox="1"/>
          <p:nvPr/>
        </p:nvSpPr>
        <p:spPr>
          <a:xfrm>
            <a:off x="434436" y="5711890"/>
            <a:ext cx="8709564" cy="461665"/>
          </a:xfrm>
          <a:prstGeom prst="rect">
            <a:avLst/>
          </a:prstGeom>
          <a:noFill/>
        </p:spPr>
        <p:txBody>
          <a:bodyPr wrap="none" rtlCol="0">
            <a:spAutoFit/>
          </a:bodyPr>
          <a:lstStyle/>
          <a:p>
            <a:pPr defTabSz="342900">
              <a:defRPr/>
            </a:pPr>
            <a:r>
              <a:rPr lang="en-US" sz="1200" b="1" u="sng" dirty="0">
                <a:solidFill>
                  <a:srgbClr val="FF0000"/>
                </a:solidFill>
                <a:latin typeface="Calibri" panose="020F0502020204030204"/>
              </a:rPr>
              <a:t>Note:</a:t>
            </a:r>
            <a:r>
              <a:rPr lang="en-US" sz="1200" dirty="0">
                <a:solidFill>
                  <a:srgbClr val="FF0000"/>
                </a:solidFill>
                <a:latin typeface="Calibri" panose="020F0502020204030204"/>
              </a:rPr>
              <a:t> </a:t>
            </a:r>
            <a:r>
              <a:rPr lang="en-US" sz="1200" b="1" dirty="0">
                <a:solidFill>
                  <a:srgbClr val="FF0000"/>
                </a:solidFill>
                <a:latin typeface="Calibri" panose="020F0502020204030204"/>
              </a:rPr>
              <a:t>Some cost increase is due to changes in YOE and some is due to changes in project assumptions and further study of cost </a:t>
            </a:r>
          </a:p>
          <a:p>
            <a:pPr defTabSz="342900">
              <a:defRPr/>
            </a:pPr>
            <a:r>
              <a:rPr lang="en-US" sz="1200" b="1" dirty="0">
                <a:solidFill>
                  <a:srgbClr val="FF0000"/>
                </a:solidFill>
                <a:latin typeface="Calibri" panose="020F0502020204030204"/>
              </a:rPr>
              <a:t>feasibility. New cost assumption for BRT also includes extensions to RTP and Clayton, which were not included in original transit plan.</a:t>
            </a:r>
          </a:p>
        </p:txBody>
      </p:sp>
      <p:graphicFrame>
        <p:nvGraphicFramePr>
          <p:cNvPr id="5" name="Table 4">
            <a:extLst>
              <a:ext uri="{FF2B5EF4-FFF2-40B4-BE49-F238E27FC236}">
                <a16:creationId xmlns:a16="http://schemas.microsoft.com/office/drawing/2014/main" id="{CD05F66F-6C0F-43AE-B5C9-7823088A8C53}"/>
              </a:ext>
            </a:extLst>
          </p:cNvPr>
          <p:cNvGraphicFramePr>
            <a:graphicFrameLocks noGrp="1"/>
          </p:cNvGraphicFramePr>
          <p:nvPr/>
        </p:nvGraphicFramePr>
        <p:xfrm>
          <a:off x="330693" y="4343701"/>
          <a:ext cx="8336130" cy="1265159"/>
        </p:xfrm>
        <a:graphic>
          <a:graphicData uri="http://schemas.openxmlformats.org/drawingml/2006/table">
            <a:tbl>
              <a:tblPr firstRow="1" firstCol="1" bandRow="1">
                <a:tableStyleId>{5C22544A-7EE6-4342-B048-85BDC9FD1C3A}</a:tableStyleId>
              </a:tblPr>
              <a:tblGrid>
                <a:gridCol w="2106227">
                  <a:extLst>
                    <a:ext uri="{9D8B030D-6E8A-4147-A177-3AD203B41FA5}">
                      <a16:colId xmlns:a16="http://schemas.microsoft.com/office/drawing/2014/main" val="2855566546"/>
                    </a:ext>
                  </a:extLst>
                </a:gridCol>
                <a:gridCol w="2962922">
                  <a:extLst>
                    <a:ext uri="{9D8B030D-6E8A-4147-A177-3AD203B41FA5}">
                      <a16:colId xmlns:a16="http://schemas.microsoft.com/office/drawing/2014/main" val="1737271576"/>
                    </a:ext>
                  </a:extLst>
                </a:gridCol>
                <a:gridCol w="2004134">
                  <a:extLst>
                    <a:ext uri="{9D8B030D-6E8A-4147-A177-3AD203B41FA5}">
                      <a16:colId xmlns:a16="http://schemas.microsoft.com/office/drawing/2014/main" val="3688449751"/>
                    </a:ext>
                  </a:extLst>
                </a:gridCol>
                <a:gridCol w="1262847">
                  <a:extLst>
                    <a:ext uri="{9D8B030D-6E8A-4147-A177-3AD203B41FA5}">
                      <a16:colId xmlns:a16="http://schemas.microsoft.com/office/drawing/2014/main" val="2757275778"/>
                    </a:ext>
                  </a:extLst>
                </a:gridCol>
              </a:tblGrid>
              <a:tr h="526256">
                <a:tc>
                  <a:txBody>
                    <a:bodyPr/>
                    <a:lstStyle/>
                    <a:p>
                      <a:pPr marL="0" marR="0" algn="ctr">
                        <a:lnSpc>
                          <a:spcPct val="107000"/>
                        </a:lnSpc>
                        <a:spcBef>
                          <a:spcPts val="0"/>
                        </a:spcBef>
                        <a:spcAft>
                          <a:spcPts val="0"/>
                        </a:spcAft>
                      </a:pPr>
                      <a:r>
                        <a:rPr lang="en-US" sz="1700" dirty="0">
                          <a:effectLst/>
                        </a:rPr>
                        <a:t>Project Category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dirty="0">
                          <a:effectLst/>
                        </a:rPr>
                        <a:t>Prior FY 27 Cost Assumption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a:effectLst/>
                        </a:rPr>
                        <a:t>New FY 27 Cost Assumption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dirty="0">
                          <a:effectLst/>
                        </a:rPr>
                        <a:t>% Change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96192176"/>
                  </a:ext>
                </a:extLst>
              </a:tr>
              <a:tr h="361466">
                <a:tc>
                  <a:txBody>
                    <a:bodyPr/>
                    <a:lstStyle/>
                    <a:p>
                      <a:pPr marL="0" marR="0" algn="ctr">
                        <a:lnSpc>
                          <a:spcPct val="107000"/>
                        </a:lnSpc>
                        <a:spcBef>
                          <a:spcPts val="0"/>
                        </a:spcBef>
                        <a:spcAft>
                          <a:spcPts val="0"/>
                        </a:spcAft>
                      </a:pPr>
                      <a:r>
                        <a:rPr lang="en-US" sz="1700">
                          <a:effectLst/>
                        </a:rPr>
                        <a:t>BRT Operations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$15 million</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$15 million</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195663525"/>
                  </a:ext>
                </a:extLst>
              </a:tr>
              <a:tr h="361466">
                <a:tc>
                  <a:txBody>
                    <a:bodyPr/>
                    <a:lstStyle/>
                    <a:p>
                      <a:pPr marL="0" marR="0" algn="ctr">
                        <a:lnSpc>
                          <a:spcPct val="107000"/>
                        </a:lnSpc>
                        <a:spcBef>
                          <a:spcPts val="0"/>
                        </a:spcBef>
                        <a:spcAft>
                          <a:spcPts val="0"/>
                        </a:spcAft>
                      </a:pPr>
                      <a:r>
                        <a:rPr lang="en-US" sz="1700" dirty="0">
                          <a:effectLst/>
                        </a:rPr>
                        <a:t>CRT Operations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$20 million</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$25 million</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1700" b="1" dirty="0">
                          <a:effectLst/>
                        </a:rPr>
                        <a:t>+25%</a:t>
                      </a:r>
                      <a:endParaRPr lang="en-US"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400848187"/>
                  </a:ext>
                </a:extLst>
              </a:tr>
            </a:tbl>
          </a:graphicData>
        </a:graphic>
      </p:graphicFrame>
      <p:sp>
        <p:nvSpPr>
          <p:cNvPr id="8" name="TextBox 7">
            <a:extLst>
              <a:ext uri="{FF2B5EF4-FFF2-40B4-BE49-F238E27FC236}">
                <a16:creationId xmlns:a16="http://schemas.microsoft.com/office/drawing/2014/main" id="{65FB9FFC-8990-4FCD-9CC0-2AA687160597}"/>
              </a:ext>
            </a:extLst>
          </p:cNvPr>
          <p:cNvSpPr txBox="1"/>
          <p:nvPr/>
        </p:nvSpPr>
        <p:spPr>
          <a:xfrm flipH="1">
            <a:off x="2645947" y="3682529"/>
            <a:ext cx="3919090" cy="646331"/>
          </a:xfrm>
          <a:prstGeom prst="rect">
            <a:avLst/>
          </a:prstGeom>
          <a:noFill/>
        </p:spPr>
        <p:txBody>
          <a:bodyPr wrap="square" rtlCol="0">
            <a:spAutoFit/>
          </a:bodyPr>
          <a:lstStyle/>
          <a:p>
            <a:pPr algn="ctr" defTabSz="342900">
              <a:defRPr/>
            </a:pPr>
            <a:r>
              <a:rPr lang="en-US" b="1" dirty="0">
                <a:solidFill>
                  <a:prstClr val="black"/>
                </a:solidFill>
                <a:latin typeface="Calibri" panose="020F0502020204030204"/>
              </a:rPr>
              <a:t>Changes in Operating Cost Assumptions</a:t>
            </a:r>
          </a:p>
        </p:txBody>
      </p:sp>
    </p:spTree>
    <p:extLst>
      <p:ext uri="{BB962C8B-B14F-4D97-AF65-F5344CB8AC3E}">
        <p14:creationId xmlns:p14="http://schemas.microsoft.com/office/powerpoint/2010/main" val="189010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453395" y="168488"/>
            <a:ext cx="8233079" cy="2731730"/>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endParaRPr lang="en-US" sz="4000" dirty="0">
              <a:solidFill>
                <a:srgbClr val="132880"/>
              </a:solidFill>
              <a:latin typeface="+mn-lt"/>
            </a:endParaRPr>
          </a:p>
        </p:txBody>
      </p:sp>
      <p:sp>
        <p:nvSpPr>
          <p:cNvPr id="8" name="Content Placeholder 5">
            <a:extLst>
              <a:ext uri="{FF2B5EF4-FFF2-40B4-BE49-F238E27FC236}">
                <a16:creationId xmlns:a16="http://schemas.microsoft.com/office/drawing/2014/main" id="{A9D3FCF5-9655-4940-9B43-20C679010E10}"/>
              </a:ext>
            </a:extLst>
          </p:cNvPr>
          <p:cNvSpPr txBox="1">
            <a:spLocks/>
          </p:cNvSpPr>
          <p:nvPr/>
        </p:nvSpPr>
        <p:spPr>
          <a:xfrm>
            <a:off x="453395" y="2142836"/>
            <a:ext cx="8129868" cy="3540788"/>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endParaRPr lang="en-US" sz="2400" b="0" u="sng" dirty="0">
              <a:solidFill>
                <a:srgbClr val="132880"/>
              </a:solidFill>
            </a:endParaRPr>
          </a:p>
          <a:p>
            <a:pPr lvl="0" algn="ctr">
              <a:defRPr/>
            </a:pPr>
            <a:endParaRPr lang="en-US" sz="2400" b="0" u="sng" dirty="0">
              <a:solidFill>
                <a:srgbClr val="132880"/>
              </a:solidFill>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1600" b="0" dirty="0">
              <a:solidFill>
                <a:srgbClr val="132880"/>
              </a:solidFill>
              <a:latin typeface="Lato" panose="020F0502020204030203" pitchFamily="34" charset="0"/>
            </a:endParaRPr>
          </a:p>
        </p:txBody>
      </p:sp>
      <p:sp>
        <p:nvSpPr>
          <p:cNvPr id="3" name="Rectangle 2">
            <a:extLst>
              <a:ext uri="{FF2B5EF4-FFF2-40B4-BE49-F238E27FC236}">
                <a16:creationId xmlns:a16="http://schemas.microsoft.com/office/drawing/2014/main" id="{B0EE33C0-C1A2-4215-956F-6A34B56AD761}"/>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4" name="Rectangle 3">
            <a:extLst>
              <a:ext uri="{FF2B5EF4-FFF2-40B4-BE49-F238E27FC236}">
                <a16:creationId xmlns:a16="http://schemas.microsoft.com/office/drawing/2014/main" id="{E90F2FF5-F602-4425-9F22-E8C6B61B18FF}"/>
              </a:ext>
            </a:extLst>
          </p:cNvPr>
          <p:cNvSpPr/>
          <p:nvPr/>
        </p:nvSpPr>
        <p:spPr>
          <a:xfrm>
            <a:off x="4453217" y="3244334"/>
            <a:ext cx="237566" cy="369332"/>
          </a:xfrm>
          <a:prstGeom prst="rect">
            <a:avLst/>
          </a:prstGeom>
        </p:spPr>
        <p:txBody>
          <a:bodyPr wrap="none">
            <a:spAutoFit/>
          </a:bodyPr>
          <a:lstStyle/>
          <a:p>
            <a:r>
              <a:rPr lang="en-US" dirty="0"/>
              <a:t> </a:t>
            </a:r>
          </a:p>
        </p:txBody>
      </p:sp>
      <p:sp>
        <p:nvSpPr>
          <p:cNvPr id="9" name="Rectangle 8">
            <a:extLst>
              <a:ext uri="{FF2B5EF4-FFF2-40B4-BE49-F238E27FC236}">
                <a16:creationId xmlns:a16="http://schemas.microsoft.com/office/drawing/2014/main" id="{DC3C48E1-D86E-4AD2-9074-6691FE0A5A42}"/>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1" name="Rectangle 10">
            <a:extLst>
              <a:ext uri="{FF2B5EF4-FFF2-40B4-BE49-F238E27FC236}">
                <a16:creationId xmlns:a16="http://schemas.microsoft.com/office/drawing/2014/main" id="{0AAF8032-8E8C-4D53-BC74-90E8A3466D38}"/>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2" name="Rectangle 11">
            <a:extLst>
              <a:ext uri="{FF2B5EF4-FFF2-40B4-BE49-F238E27FC236}">
                <a16:creationId xmlns:a16="http://schemas.microsoft.com/office/drawing/2014/main" id="{DFD670C1-5CA0-4021-90A2-8F74005FE487}"/>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5" name="Rectangle 14">
            <a:extLst>
              <a:ext uri="{FF2B5EF4-FFF2-40B4-BE49-F238E27FC236}">
                <a16:creationId xmlns:a16="http://schemas.microsoft.com/office/drawing/2014/main" id="{C4872BDF-FE5A-4103-824F-BEB1989FE233}"/>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3" name="Title 1">
            <a:extLst>
              <a:ext uri="{FF2B5EF4-FFF2-40B4-BE49-F238E27FC236}">
                <a16:creationId xmlns:a16="http://schemas.microsoft.com/office/drawing/2014/main" id="{0F180437-6349-4313-9762-B62543090213}"/>
              </a:ext>
            </a:extLst>
          </p:cNvPr>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32880"/>
                </a:solidFill>
              </a:rPr>
              <a:t>VIII. FY2021-2030 Wake Transit Plan Update Progress Report</a:t>
            </a:r>
          </a:p>
          <a:p>
            <a:pPr algn="ctr"/>
            <a:br>
              <a:rPr lang="en-US" dirty="0">
                <a:solidFill>
                  <a:srgbClr val="132880"/>
                </a:solidFill>
              </a:rPr>
            </a:br>
            <a:endParaRPr lang="en-US" dirty="0"/>
          </a:p>
        </p:txBody>
      </p:sp>
      <p:sp>
        <p:nvSpPr>
          <p:cNvPr id="14" name="Content Placeholder 5">
            <a:extLst>
              <a:ext uri="{FF2B5EF4-FFF2-40B4-BE49-F238E27FC236}">
                <a16:creationId xmlns:a16="http://schemas.microsoft.com/office/drawing/2014/main" id="{EB1133B1-9EE3-400D-9FCA-C6DBA6E9CEAF}"/>
              </a:ext>
            </a:extLst>
          </p:cNvPr>
          <p:cNvSpPr txBox="1">
            <a:spLocks/>
          </p:cNvSpPr>
          <p:nvPr/>
        </p:nvSpPr>
        <p:spPr>
          <a:xfrm>
            <a:off x="500882" y="2647860"/>
            <a:ext cx="8129868" cy="1113650"/>
          </a:xfrm>
          <a:prstGeom prst="rect">
            <a:avLst/>
          </a:prstGeom>
          <a:solidFill>
            <a:schemeClr val="bg2"/>
          </a:solidFill>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ctr" defTabSz="457200" rtl="0" eaLnBrk="1" fontAlgn="auto" latinLnBrk="0" hangingPunct="1">
              <a:lnSpc>
                <a:spcPct val="100000"/>
              </a:lnSpc>
              <a:spcBef>
                <a:spcPct val="20000"/>
              </a:spcBef>
              <a:spcAft>
                <a:spcPts val="0"/>
              </a:spcAft>
              <a:buClrTx/>
              <a:buSzTx/>
              <a:tabLst/>
              <a:defRPr/>
            </a:pPr>
            <a:r>
              <a:rPr lang="en-US" sz="2400" u="sng" dirty="0">
                <a:solidFill>
                  <a:srgbClr val="132880"/>
                </a:solidFill>
                <a:latin typeface="Lato" panose="020F0502020204030203" pitchFamily="34" charset="0"/>
              </a:rPr>
              <a:t>Requested Action</a:t>
            </a:r>
            <a:r>
              <a:rPr lang="en-US" sz="2400" dirty="0">
                <a:solidFill>
                  <a:srgbClr val="132880"/>
                </a:solidFill>
                <a:latin typeface="Lato" panose="020F0502020204030203" pitchFamily="34" charset="0"/>
              </a:rPr>
              <a:t>: </a:t>
            </a:r>
          </a:p>
          <a:p>
            <a:pPr algn="ctr">
              <a:defRPr/>
            </a:pPr>
            <a:r>
              <a:rPr lang="en-US" sz="2400" b="0" dirty="0">
                <a:solidFill>
                  <a:srgbClr val="132880"/>
                </a:solidFill>
                <a:latin typeface="Lato" panose="020F0502020204030203" pitchFamily="34" charset="0"/>
              </a:rPr>
              <a:t>Receive as Information</a:t>
            </a:r>
            <a:endParaRPr lang="en-US" sz="3600" b="0" dirty="0">
              <a:solidFill>
                <a:srgbClr val="132880"/>
              </a:solidFill>
              <a:latin typeface="Lato" panose="020F0502020204030203" pitchFamily="34" charset="0"/>
            </a:endParaRPr>
          </a:p>
          <a:p>
            <a:pPr marR="0" lvl="0" algn="ctr" defTabSz="457200" rtl="0" eaLnBrk="1" fontAlgn="auto" latinLnBrk="0" hangingPunct="1">
              <a:lnSpc>
                <a:spcPct val="100000"/>
              </a:lnSpc>
              <a:spcBef>
                <a:spcPct val="20000"/>
              </a:spcBef>
              <a:spcAft>
                <a:spcPts val="0"/>
              </a:spcAft>
              <a:buClrTx/>
              <a:buSzTx/>
              <a:tabLst/>
              <a:defRPr/>
            </a:pPr>
            <a:endParaRPr lang="en-US" sz="3100" b="0" dirty="0">
              <a:solidFill>
                <a:srgbClr val="132880"/>
              </a:solidFill>
              <a:latin typeface="Lato" panose="020F0502020204030203" pitchFamily="34" charset="0"/>
            </a:endParaRPr>
          </a:p>
          <a:p>
            <a:pPr marR="0" lvl="0" algn="ctr" defTabSz="457200" rtl="0" eaLnBrk="1" fontAlgn="auto" latinLnBrk="0" hangingPunct="1">
              <a:lnSpc>
                <a:spcPct val="100000"/>
              </a:lnSpc>
              <a:spcBef>
                <a:spcPct val="20000"/>
              </a:spcBef>
              <a:spcAft>
                <a:spcPts val="0"/>
              </a:spcAft>
              <a:buClrTx/>
              <a:buSzTx/>
              <a:tabLst/>
              <a:defRPr/>
            </a:pPr>
            <a:endParaRPr lang="en-US" sz="3100" b="0" dirty="0">
              <a:solidFill>
                <a:srgbClr val="132880"/>
              </a:solidFill>
              <a:latin typeface="Lato" panose="020F0502020204030203" pitchFamily="34" charset="0"/>
            </a:endParaRPr>
          </a:p>
        </p:txBody>
      </p:sp>
    </p:spTree>
    <p:extLst>
      <p:ext uri="{BB962C8B-B14F-4D97-AF65-F5344CB8AC3E}">
        <p14:creationId xmlns:p14="http://schemas.microsoft.com/office/powerpoint/2010/main" val="12356554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453395" y="168488"/>
            <a:ext cx="8233079" cy="2731730"/>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endParaRPr lang="en-US" sz="4000" dirty="0">
              <a:solidFill>
                <a:srgbClr val="132880"/>
              </a:solidFill>
              <a:latin typeface="+mn-lt"/>
            </a:endParaRPr>
          </a:p>
        </p:txBody>
      </p:sp>
      <p:sp>
        <p:nvSpPr>
          <p:cNvPr id="8" name="Content Placeholder 5">
            <a:extLst>
              <a:ext uri="{FF2B5EF4-FFF2-40B4-BE49-F238E27FC236}">
                <a16:creationId xmlns:a16="http://schemas.microsoft.com/office/drawing/2014/main" id="{A9D3FCF5-9655-4940-9B43-20C679010E10}"/>
              </a:ext>
            </a:extLst>
          </p:cNvPr>
          <p:cNvSpPr txBox="1">
            <a:spLocks/>
          </p:cNvSpPr>
          <p:nvPr/>
        </p:nvSpPr>
        <p:spPr>
          <a:xfrm>
            <a:off x="453395" y="2142836"/>
            <a:ext cx="8129868" cy="3540788"/>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endParaRPr lang="en-US" sz="2400" b="0" u="sng" dirty="0">
              <a:solidFill>
                <a:srgbClr val="132880"/>
              </a:solidFill>
            </a:endParaRPr>
          </a:p>
          <a:p>
            <a:pPr lvl="0" algn="ctr">
              <a:defRPr/>
            </a:pPr>
            <a:endParaRPr lang="en-US" sz="2400" b="0" u="sng" dirty="0">
              <a:solidFill>
                <a:srgbClr val="132880"/>
              </a:solidFill>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1600" b="0" dirty="0">
              <a:solidFill>
                <a:srgbClr val="132880"/>
              </a:solidFill>
              <a:latin typeface="Lato" panose="020F0502020204030203" pitchFamily="34" charset="0"/>
            </a:endParaRPr>
          </a:p>
        </p:txBody>
      </p:sp>
      <p:sp>
        <p:nvSpPr>
          <p:cNvPr id="3" name="Rectangle 2">
            <a:extLst>
              <a:ext uri="{FF2B5EF4-FFF2-40B4-BE49-F238E27FC236}">
                <a16:creationId xmlns:a16="http://schemas.microsoft.com/office/drawing/2014/main" id="{B0EE33C0-C1A2-4215-956F-6A34B56AD761}"/>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4" name="Rectangle 3">
            <a:extLst>
              <a:ext uri="{FF2B5EF4-FFF2-40B4-BE49-F238E27FC236}">
                <a16:creationId xmlns:a16="http://schemas.microsoft.com/office/drawing/2014/main" id="{E90F2FF5-F602-4425-9F22-E8C6B61B18FF}"/>
              </a:ext>
            </a:extLst>
          </p:cNvPr>
          <p:cNvSpPr/>
          <p:nvPr/>
        </p:nvSpPr>
        <p:spPr>
          <a:xfrm>
            <a:off x="4453217" y="3244334"/>
            <a:ext cx="237566" cy="369332"/>
          </a:xfrm>
          <a:prstGeom prst="rect">
            <a:avLst/>
          </a:prstGeom>
        </p:spPr>
        <p:txBody>
          <a:bodyPr wrap="none">
            <a:spAutoFit/>
          </a:bodyPr>
          <a:lstStyle/>
          <a:p>
            <a:r>
              <a:rPr lang="en-US" dirty="0"/>
              <a:t> </a:t>
            </a:r>
          </a:p>
        </p:txBody>
      </p:sp>
      <p:sp>
        <p:nvSpPr>
          <p:cNvPr id="9" name="Rectangle 8">
            <a:extLst>
              <a:ext uri="{FF2B5EF4-FFF2-40B4-BE49-F238E27FC236}">
                <a16:creationId xmlns:a16="http://schemas.microsoft.com/office/drawing/2014/main" id="{DC3C48E1-D86E-4AD2-9074-6691FE0A5A42}"/>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1" name="Rectangle 10">
            <a:extLst>
              <a:ext uri="{FF2B5EF4-FFF2-40B4-BE49-F238E27FC236}">
                <a16:creationId xmlns:a16="http://schemas.microsoft.com/office/drawing/2014/main" id="{0AAF8032-8E8C-4D53-BC74-90E8A3466D38}"/>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2" name="Rectangle 11">
            <a:extLst>
              <a:ext uri="{FF2B5EF4-FFF2-40B4-BE49-F238E27FC236}">
                <a16:creationId xmlns:a16="http://schemas.microsoft.com/office/drawing/2014/main" id="{DFD670C1-5CA0-4021-90A2-8F74005FE487}"/>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3" name="Title 1">
            <a:extLst>
              <a:ext uri="{FF2B5EF4-FFF2-40B4-BE49-F238E27FC236}">
                <a16:creationId xmlns:a16="http://schemas.microsoft.com/office/drawing/2014/main" id="{0F180437-6349-4313-9762-B62543090213}"/>
              </a:ext>
            </a:extLst>
          </p:cNvPr>
          <p:cNvSpPr txBox="1">
            <a:spLocks/>
          </p:cNvSpPr>
          <p:nvPr/>
        </p:nvSpPr>
        <p:spPr>
          <a:xfrm>
            <a:off x="507463" y="397723"/>
            <a:ext cx="7886700" cy="18051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32880"/>
                </a:solidFill>
              </a:rPr>
              <a:t>IX. Combined Wake Transit Engagement Strategy- Spring 2021 </a:t>
            </a:r>
            <a:r>
              <a:rPr lang="en-US" sz="3400" dirty="0">
                <a:solidFill>
                  <a:srgbClr val="92D050"/>
                </a:solidFill>
                <a:latin typeface="Lato" panose="020F0502020204030203" pitchFamily="34" charset="0"/>
              </a:rPr>
              <a:t>Attachment E – H</a:t>
            </a:r>
            <a:br>
              <a:rPr lang="en-US" dirty="0">
                <a:solidFill>
                  <a:srgbClr val="132880"/>
                </a:solidFill>
              </a:rPr>
            </a:br>
            <a:endParaRPr lang="en-US" dirty="0"/>
          </a:p>
        </p:txBody>
      </p:sp>
      <p:sp>
        <p:nvSpPr>
          <p:cNvPr id="16" name="Content Placeholder 5">
            <a:extLst>
              <a:ext uri="{FF2B5EF4-FFF2-40B4-BE49-F238E27FC236}">
                <a16:creationId xmlns:a16="http://schemas.microsoft.com/office/drawing/2014/main" id="{77084A29-D6DE-4EF1-A219-9EDA45D2EAC0}"/>
              </a:ext>
            </a:extLst>
          </p:cNvPr>
          <p:cNvSpPr txBox="1">
            <a:spLocks/>
          </p:cNvSpPr>
          <p:nvPr/>
        </p:nvSpPr>
        <p:spPr>
          <a:xfrm>
            <a:off x="560737" y="5213071"/>
            <a:ext cx="8129868" cy="700962"/>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3400" b="0" dirty="0">
                <a:solidFill>
                  <a:srgbClr val="132880"/>
                </a:solidFill>
                <a:latin typeface="Lato" panose="020F0502020204030203" pitchFamily="34" charset="0"/>
              </a:rPr>
              <a:t>Liz Raskopf, GoTriangle</a:t>
            </a:r>
          </a:p>
        </p:txBody>
      </p:sp>
      <p:sp>
        <p:nvSpPr>
          <p:cNvPr id="14" name="Title 1">
            <a:extLst>
              <a:ext uri="{FF2B5EF4-FFF2-40B4-BE49-F238E27FC236}">
                <a16:creationId xmlns:a16="http://schemas.microsoft.com/office/drawing/2014/main" id="{149D1A8A-E820-46E8-9152-C370049DDEA3}"/>
              </a:ext>
            </a:extLst>
          </p:cNvPr>
          <p:cNvSpPr txBox="1">
            <a:spLocks/>
          </p:cNvSpPr>
          <p:nvPr/>
        </p:nvSpPr>
        <p:spPr>
          <a:xfrm>
            <a:off x="1452471" y="1682018"/>
            <a:ext cx="6789746" cy="20824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solidFill>
                  <a:srgbClr val="132880"/>
                </a:solidFill>
              </a:rPr>
            </a:br>
            <a:endParaRPr lang="en-US" dirty="0"/>
          </a:p>
        </p:txBody>
      </p:sp>
    </p:spTree>
    <p:extLst>
      <p:ext uri="{BB962C8B-B14F-4D97-AF65-F5344CB8AC3E}">
        <p14:creationId xmlns:p14="http://schemas.microsoft.com/office/powerpoint/2010/main" val="3416309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64319" y="603772"/>
            <a:ext cx="8677274" cy="756942"/>
          </a:xfrm>
        </p:spPr>
        <p:txBody>
          <a:bodyPr>
            <a:noAutofit/>
          </a:bodyPr>
          <a:lstStyle/>
          <a:p>
            <a:pPr algn="ctr"/>
            <a:r>
              <a:rPr lang="en-US" sz="3200" dirty="0"/>
              <a:t>Draft Wake Transit Community Engagement Policy</a:t>
            </a:r>
          </a:p>
        </p:txBody>
      </p:sp>
      <p:sp>
        <p:nvSpPr>
          <p:cNvPr id="3" name="Text Placeholder 2"/>
          <p:cNvSpPr>
            <a:spLocks noGrp="1"/>
          </p:cNvSpPr>
          <p:nvPr>
            <p:ph type="body" sz="quarter" idx="14"/>
          </p:nvPr>
        </p:nvSpPr>
        <p:spPr>
          <a:xfrm>
            <a:off x="690562" y="1563914"/>
            <a:ext cx="7979305" cy="4108753"/>
          </a:xfrm>
        </p:spPr>
        <p:txBody>
          <a:bodyPr>
            <a:normAutofit/>
          </a:bodyPr>
          <a:lstStyle/>
          <a:p>
            <a:r>
              <a:rPr lang="en-US" sz="2400" dirty="0"/>
              <a:t>Public Engagement now Community Engagement</a:t>
            </a:r>
          </a:p>
          <a:p>
            <a:r>
              <a:rPr lang="en-US" sz="2400" dirty="0"/>
              <a:t>Added clarity for partners responsible for Wake Transit engagement</a:t>
            </a:r>
          </a:p>
          <a:p>
            <a:pPr lvl="1"/>
            <a:r>
              <a:rPr lang="en-US" sz="2400" dirty="0"/>
              <a:t>Seven steps for effective community engagement</a:t>
            </a:r>
          </a:p>
          <a:p>
            <a:r>
              <a:rPr lang="en-US" sz="2400" dirty="0"/>
              <a:t>Added table defining requirements by project type</a:t>
            </a:r>
          </a:p>
          <a:p>
            <a:r>
              <a:rPr lang="en-US" sz="2400" dirty="0"/>
              <a:t>Added glossary, including definition of significant change</a:t>
            </a:r>
          </a:p>
          <a:p>
            <a:r>
              <a:rPr lang="en-US" sz="2400" dirty="0"/>
              <a:t>Streamlined public comment periods </a:t>
            </a:r>
          </a:p>
          <a:p>
            <a:r>
              <a:rPr lang="en-US" sz="2400" dirty="0"/>
              <a:t>Clarified joint hearing requirements</a:t>
            </a:r>
          </a:p>
        </p:txBody>
      </p:sp>
    </p:spTree>
    <p:extLst>
      <p:ext uri="{BB962C8B-B14F-4D97-AF65-F5344CB8AC3E}">
        <p14:creationId xmlns:p14="http://schemas.microsoft.com/office/powerpoint/2010/main" val="9936057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4211" b="5280"/>
          <a:stretch/>
        </p:blipFill>
        <p:spPr>
          <a:xfrm>
            <a:off x="4859089" y="1270000"/>
            <a:ext cx="4109862" cy="4064001"/>
          </a:xfrm>
          <a:prstGeom prst="rect">
            <a:avLst/>
          </a:prstGeom>
        </p:spPr>
      </p:pic>
      <p:sp>
        <p:nvSpPr>
          <p:cNvPr id="2" name="Text Placeholder 1"/>
          <p:cNvSpPr>
            <a:spLocks noGrp="1"/>
          </p:cNvSpPr>
          <p:nvPr>
            <p:ph type="body" sz="quarter" idx="13"/>
          </p:nvPr>
        </p:nvSpPr>
        <p:spPr>
          <a:xfrm>
            <a:off x="65510" y="409463"/>
            <a:ext cx="8903441" cy="860537"/>
          </a:xfrm>
        </p:spPr>
        <p:txBody>
          <a:bodyPr>
            <a:noAutofit/>
          </a:bodyPr>
          <a:lstStyle/>
          <a:p>
            <a:pPr algn="ctr"/>
            <a:r>
              <a:rPr lang="en-US" sz="3600" dirty="0"/>
              <a:t>Combined Wake Transit Engagement Strategy</a:t>
            </a:r>
          </a:p>
        </p:txBody>
      </p:sp>
      <p:sp>
        <p:nvSpPr>
          <p:cNvPr id="3" name="Text Placeholder 2"/>
          <p:cNvSpPr>
            <a:spLocks noGrp="1"/>
          </p:cNvSpPr>
          <p:nvPr>
            <p:ph type="body" sz="quarter" idx="14"/>
          </p:nvPr>
        </p:nvSpPr>
        <p:spPr>
          <a:xfrm>
            <a:off x="240559" y="1270000"/>
            <a:ext cx="4708631" cy="3642516"/>
          </a:xfrm>
        </p:spPr>
        <p:txBody>
          <a:bodyPr>
            <a:noAutofit/>
          </a:bodyPr>
          <a:lstStyle/>
          <a:p>
            <a:r>
              <a:rPr lang="en-US" sz="2400" dirty="0"/>
              <a:t>1 engagement effort; 3 opportunities to comment:</a:t>
            </a:r>
          </a:p>
          <a:p>
            <a:pPr lvl="1"/>
            <a:r>
              <a:rPr lang="en-US" sz="2000" dirty="0"/>
              <a:t>The draft 10-year Wake Transit Plan Update through 2030</a:t>
            </a:r>
          </a:p>
          <a:p>
            <a:pPr lvl="1"/>
            <a:r>
              <a:rPr lang="en-US" sz="2000" dirty="0"/>
              <a:t>The Draft FY22 Wake Transit Work Plan </a:t>
            </a:r>
          </a:p>
          <a:p>
            <a:pPr lvl="1"/>
            <a:r>
              <a:rPr lang="en-US" sz="2000" dirty="0"/>
              <a:t>The draft Community Engagement Policy </a:t>
            </a:r>
          </a:p>
          <a:p>
            <a:r>
              <a:rPr lang="en-US" sz="2400" dirty="0"/>
              <a:t>Submit comments at goforwardnc.org/</a:t>
            </a:r>
            <a:r>
              <a:rPr lang="en-US" sz="2400" dirty="0" err="1"/>
              <a:t>wakeinput</a:t>
            </a:r>
            <a:endParaRPr lang="en-US" sz="2400" dirty="0"/>
          </a:p>
        </p:txBody>
      </p:sp>
    </p:spTree>
    <p:extLst>
      <p:ext uri="{BB962C8B-B14F-4D97-AF65-F5344CB8AC3E}">
        <p14:creationId xmlns:p14="http://schemas.microsoft.com/office/powerpoint/2010/main" val="253870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84956" y="300400"/>
            <a:ext cx="6032717" cy="747267"/>
          </a:xfrm>
        </p:spPr>
        <p:txBody>
          <a:bodyPr>
            <a:noAutofit/>
          </a:bodyPr>
          <a:lstStyle/>
          <a:p>
            <a:r>
              <a:rPr lang="en-US" sz="3200" dirty="0"/>
              <a:t>Combined Wake Transit Engagement Strategy: Materials</a:t>
            </a:r>
          </a:p>
        </p:txBody>
      </p:sp>
      <p:sp>
        <p:nvSpPr>
          <p:cNvPr id="3" name="Text Placeholder 2"/>
          <p:cNvSpPr>
            <a:spLocks noGrp="1"/>
          </p:cNvSpPr>
          <p:nvPr>
            <p:ph type="body" sz="quarter" idx="14"/>
          </p:nvPr>
        </p:nvSpPr>
        <p:spPr>
          <a:xfrm>
            <a:off x="284956" y="1492022"/>
            <a:ext cx="5709867" cy="4280374"/>
          </a:xfrm>
        </p:spPr>
        <p:txBody>
          <a:bodyPr numCol="2">
            <a:noAutofit/>
          </a:bodyPr>
          <a:lstStyle/>
          <a:p>
            <a:pPr lvl="0"/>
            <a:r>
              <a:rPr lang="en-US" dirty="0"/>
              <a:t>News Release &amp; 3 tailored news items </a:t>
            </a:r>
            <a:endParaRPr lang="en-US" sz="1600" dirty="0"/>
          </a:p>
          <a:p>
            <a:pPr lvl="0"/>
            <a:r>
              <a:rPr lang="en-US" dirty="0"/>
              <a:t>Website Update (goforwardnc.org/</a:t>
            </a:r>
            <a:r>
              <a:rPr lang="en-US" dirty="0" err="1"/>
              <a:t>wakeinput</a:t>
            </a:r>
            <a:r>
              <a:rPr lang="en-US" dirty="0"/>
              <a:t>)</a:t>
            </a:r>
            <a:endParaRPr lang="en-US" sz="1600" dirty="0"/>
          </a:p>
          <a:p>
            <a:pPr lvl="0"/>
            <a:r>
              <a:rPr lang="en-US" dirty="0"/>
              <a:t>Email Campaign </a:t>
            </a:r>
            <a:endParaRPr lang="en-US" sz="1600" dirty="0"/>
          </a:p>
          <a:p>
            <a:pPr lvl="0"/>
            <a:r>
              <a:rPr lang="en-US" dirty="0"/>
              <a:t>Social Media Posts and Graphics </a:t>
            </a:r>
            <a:endParaRPr lang="en-US" sz="1600" dirty="0"/>
          </a:p>
          <a:p>
            <a:pPr lvl="1"/>
            <a:r>
              <a:rPr lang="en-US" dirty="0"/>
              <a:t>Facebook, Twitter, Next Door, </a:t>
            </a:r>
            <a:r>
              <a:rPr lang="en-US" dirty="0" err="1"/>
              <a:t>Reddit</a:t>
            </a:r>
            <a:endParaRPr lang="en-US" dirty="0"/>
          </a:p>
          <a:p>
            <a:pPr lvl="0"/>
            <a:endParaRPr lang="en-US" dirty="0"/>
          </a:p>
          <a:p>
            <a:pPr lvl="0"/>
            <a:endParaRPr lang="en-US" dirty="0"/>
          </a:p>
          <a:p>
            <a:pPr lvl="0"/>
            <a:endParaRPr lang="en-US" dirty="0"/>
          </a:p>
          <a:p>
            <a:pPr lvl="0"/>
            <a:r>
              <a:rPr lang="en-US" dirty="0"/>
              <a:t>3 Separate Comment Boxes Social Media Targeting </a:t>
            </a:r>
            <a:endParaRPr lang="en-US" sz="1600" dirty="0"/>
          </a:p>
          <a:p>
            <a:pPr lvl="0"/>
            <a:r>
              <a:rPr lang="en-US" dirty="0"/>
              <a:t>Public-facing PowerPoint Presentation</a:t>
            </a:r>
            <a:endParaRPr lang="en-US" sz="1600" dirty="0"/>
          </a:p>
          <a:p>
            <a:pPr lvl="0"/>
            <a:r>
              <a:rPr lang="en-US" dirty="0"/>
              <a:t>One-page Printable Flyer</a:t>
            </a:r>
            <a:endParaRPr lang="en-US" sz="1600" dirty="0"/>
          </a:p>
          <a:p>
            <a:pPr lvl="0"/>
            <a:r>
              <a:rPr lang="en-US" dirty="0"/>
              <a:t>Translated Materials </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886" y="300400"/>
            <a:ext cx="2650784" cy="265078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764" b="58495"/>
          <a:stretch/>
        </p:blipFill>
        <p:spPr>
          <a:xfrm>
            <a:off x="3286552" y="3755572"/>
            <a:ext cx="5857448" cy="1857498"/>
          </a:xfrm>
          <a:prstGeom prst="rect">
            <a:avLst/>
          </a:prstGeom>
        </p:spPr>
      </p:pic>
    </p:spTree>
    <p:extLst>
      <p:ext uri="{BB962C8B-B14F-4D97-AF65-F5344CB8AC3E}">
        <p14:creationId xmlns:p14="http://schemas.microsoft.com/office/powerpoint/2010/main" val="860109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89538DE3-D133-4760-9C12-3FC2FF435678}"/>
              </a:ext>
            </a:extLst>
          </p:cNvPr>
          <p:cNvPicPr/>
          <p:nvPr/>
        </p:nvPicPr>
        <p:blipFill rotWithShape="1">
          <a:blip r:embed="rId3">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53DDBA37-0D20-43D4-A6AF-F24DC20E7794}"/>
              </a:ext>
            </a:extLst>
          </p:cNvPr>
          <p:cNvSpPr txBox="1"/>
          <p:nvPr/>
        </p:nvSpPr>
        <p:spPr>
          <a:xfrm>
            <a:off x="719031" y="1387911"/>
            <a:ext cx="2697229" cy="4154984"/>
          </a:xfrm>
          <a:prstGeom prst="rect">
            <a:avLst/>
          </a:prstGeom>
          <a:solidFill>
            <a:schemeClr val="bg2"/>
          </a:solidFill>
        </p:spPr>
        <p:txBody>
          <a:bodyPr wrap="square" rtlCol="0">
            <a:spAutoFit/>
          </a:bodyPr>
          <a:lstStyle/>
          <a:p>
            <a:pPr algn="ctr"/>
            <a:r>
              <a:rPr lang="en-US" sz="2400" b="1" dirty="0"/>
              <a:t>PLANNING &amp; </a:t>
            </a:r>
            <a:r>
              <a:rPr lang="en-US" sz="2400" b="1" u="sng" dirty="0"/>
              <a:t>PRIORITIZATION</a:t>
            </a:r>
          </a:p>
          <a:p>
            <a:pPr algn="ctr"/>
            <a:endParaRPr lang="en-US" sz="2400" b="1" dirty="0"/>
          </a:p>
          <a:p>
            <a:pPr algn="ctr"/>
            <a:r>
              <a:rPr lang="en-US" sz="2400" b="1" dirty="0"/>
              <a:t>Election Held: </a:t>
            </a:r>
            <a:r>
              <a:rPr lang="en-US" sz="2400" dirty="0"/>
              <a:t>January 14, 2021 </a:t>
            </a:r>
          </a:p>
          <a:p>
            <a:pPr algn="ctr"/>
            <a:endParaRPr lang="en-US" sz="2400" b="1" dirty="0"/>
          </a:p>
          <a:p>
            <a:pPr algn="ctr"/>
            <a:r>
              <a:rPr lang="en-US" sz="2400" b="1" dirty="0"/>
              <a:t>David Walker</a:t>
            </a:r>
          </a:p>
          <a:p>
            <a:pPr algn="ctr"/>
            <a:r>
              <a:rPr lang="en-US" sz="2400" dirty="0"/>
              <a:t>City of Raleigh</a:t>
            </a:r>
          </a:p>
          <a:p>
            <a:pPr algn="ctr"/>
            <a:endParaRPr lang="en-US" sz="2400" b="1" dirty="0"/>
          </a:p>
          <a:p>
            <a:pPr algn="ctr"/>
            <a:r>
              <a:rPr lang="en-US" sz="2400" b="1" dirty="0"/>
              <a:t>Kevin Wyrauch</a:t>
            </a:r>
          </a:p>
          <a:p>
            <a:pPr algn="ctr"/>
            <a:r>
              <a:rPr lang="en-US" sz="2400" dirty="0"/>
              <a:t>Town of Cary</a:t>
            </a:r>
          </a:p>
        </p:txBody>
      </p:sp>
      <p:pic>
        <p:nvPicPr>
          <p:cNvPr id="1030" name="Picture 6" descr="Image result for green check button">
            <a:extLst>
              <a:ext uri="{FF2B5EF4-FFF2-40B4-BE49-F238E27FC236}">
                <a16:creationId xmlns:a16="http://schemas.microsoft.com/office/drawing/2014/main" id="{6E50458A-D354-4E2E-8256-B409A9DCA10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84784" y="222189"/>
            <a:ext cx="1165722" cy="11657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D4340B4-7D89-446E-80BA-E507C0820D60}"/>
              </a:ext>
            </a:extLst>
          </p:cNvPr>
          <p:cNvSpPr txBox="1"/>
          <p:nvPr/>
        </p:nvSpPr>
        <p:spPr>
          <a:xfrm>
            <a:off x="4572000" y="1347151"/>
            <a:ext cx="4481946" cy="2862322"/>
          </a:xfrm>
          <a:prstGeom prst="rect">
            <a:avLst/>
          </a:prstGeom>
          <a:noFill/>
        </p:spPr>
        <p:txBody>
          <a:bodyPr wrap="square" rtlCol="0">
            <a:spAutoFit/>
          </a:bodyPr>
          <a:lstStyle/>
          <a:p>
            <a:r>
              <a:rPr lang="en-US" b="1" u="sng" dirty="0"/>
              <a:t>Voting Agencies</a:t>
            </a:r>
            <a:r>
              <a:rPr lang="en-US" b="1" dirty="0"/>
              <a:t>:</a:t>
            </a:r>
          </a:p>
          <a:p>
            <a:endParaRPr lang="en-US" dirty="0"/>
          </a:p>
          <a:p>
            <a:r>
              <a:rPr lang="en-US" sz="2400" dirty="0"/>
              <a:t>CAMPO			GoTriangle</a:t>
            </a:r>
          </a:p>
          <a:p>
            <a:r>
              <a:rPr lang="en-US" sz="2400" dirty="0"/>
              <a:t>Wake County		Raleigh</a:t>
            </a:r>
          </a:p>
          <a:p>
            <a:r>
              <a:rPr lang="en-US" sz="2400" dirty="0"/>
              <a:t>Cary				Apex</a:t>
            </a:r>
          </a:p>
          <a:p>
            <a:r>
              <a:rPr lang="en-US" sz="2400" dirty="0"/>
              <a:t>Fuquay-Varina		Garner</a:t>
            </a:r>
          </a:p>
          <a:p>
            <a:r>
              <a:rPr lang="en-US" sz="2400" dirty="0"/>
              <a:t>Holly Springs		Knightdale</a:t>
            </a:r>
          </a:p>
          <a:p>
            <a:r>
              <a:rPr lang="en-US" sz="2400" dirty="0"/>
              <a:t>Wake Forest</a:t>
            </a:r>
          </a:p>
        </p:txBody>
      </p:sp>
    </p:spTree>
    <p:extLst>
      <p:ext uri="{BB962C8B-B14F-4D97-AF65-F5344CB8AC3E}">
        <p14:creationId xmlns:p14="http://schemas.microsoft.com/office/powerpoint/2010/main" val="19228604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2505" y="438068"/>
            <a:ext cx="8017019" cy="725431"/>
          </a:xfrm>
        </p:spPr>
        <p:txBody>
          <a:bodyPr>
            <a:normAutofit fontScale="70000" lnSpcReduction="20000"/>
          </a:bodyPr>
          <a:lstStyle/>
          <a:p>
            <a:r>
              <a:rPr lang="en-US" dirty="0"/>
              <a:t>Combined Engagement Strategy: Outreach</a:t>
            </a:r>
          </a:p>
        </p:txBody>
      </p:sp>
      <p:sp>
        <p:nvSpPr>
          <p:cNvPr id="3" name="Text Placeholder 2"/>
          <p:cNvSpPr>
            <a:spLocks noGrp="1"/>
          </p:cNvSpPr>
          <p:nvPr>
            <p:ph type="body" sz="quarter" idx="14"/>
          </p:nvPr>
        </p:nvSpPr>
        <p:spPr>
          <a:xfrm>
            <a:off x="690563" y="1262222"/>
            <a:ext cx="7920904" cy="4088709"/>
          </a:xfrm>
        </p:spPr>
        <p:txBody>
          <a:bodyPr numCol="2">
            <a:noAutofit/>
          </a:bodyPr>
          <a:lstStyle/>
          <a:p>
            <a:pPr lvl="0"/>
            <a:r>
              <a:rPr lang="en-US" sz="2000" dirty="0"/>
              <a:t>2/11-2/19 direct outreach to: </a:t>
            </a:r>
          </a:p>
          <a:p>
            <a:pPr lvl="1"/>
            <a:r>
              <a:rPr lang="en-US" sz="2000" dirty="0"/>
              <a:t>25 Wake Community Organizations </a:t>
            </a:r>
          </a:p>
          <a:p>
            <a:pPr lvl="1"/>
            <a:r>
              <a:rPr lang="en-US" sz="2000" dirty="0"/>
              <a:t>44 Wake County Minority Churches</a:t>
            </a:r>
          </a:p>
          <a:p>
            <a:pPr lvl="1"/>
            <a:r>
              <a:rPr lang="en-US" sz="2000" dirty="0"/>
              <a:t>Wake County municipal partners</a:t>
            </a:r>
          </a:p>
          <a:p>
            <a:pPr lvl="0"/>
            <a:r>
              <a:rPr lang="en-US" sz="2000" dirty="0"/>
              <a:t>2/11 Wake Up Wake County</a:t>
            </a:r>
          </a:p>
          <a:p>
            <a:pPr lvl="0"/>
            <a:r>
              <a:rPr lang="en-US" sz="2000" dirty="0"/>
              <a:t>2/11 North Carolina Society of Hispanic Professionals</a:t>
            </a:r>
          </a:p>
          <a:p>
            <a:pPr lvl="0"/>
            <a:r>
              <a:rPr lang="en-US" sz="2000" dirty="0"/>
              <a:t>2/12 Dorcas Ministries</a:t>
            </a:r>
          </a:p>
          <a:p>
            <a:pPr lvl="0"/>
            <a:endParaRPr lang="en-US" sz="2000" dirty="0"/>
          </a:p>
          <a:p>
            <a:pPr lvl="0"/>
            <a:r>
              <a:rPr lang="en-US" sz="2000" dirty="0"/>
              <a:t>2/23: Wake County Habitat for Humanity</a:t>
            </a:r>
          </a:p>
          <a:p>
            <a:pPr lvl="0"/>
            <a:r>
              <a:rPr lang="en-US" sz="2000" dirty="0"/>
              <a:t>2/24: Wake Tech Community College</a:t>
            </a:r>
          </a:p>
          <a:p>
            <a:pPr lvl="0"/>
            <a:r>
              <a:rPr lang="en-US" sz="2000" dirty="0"/>
              <a:t>2/24 or 3/10: North Carolina Society of Hispanic Professionals virtual Youth Event</a:t>
            </a:r>
          </a:p>
          <a:p>
            <a:pPr lvl="0"/>
            <a:r>
              <a:rPr lang="en-US" sz="2000" dirty="0"/>
              <a:t>3/9 Town of Wendell virtual focus group</a:t>
            </a:r>
          </a:p>
          <a:p>
            <a:pPr lvl="0"/>
            <a:r>
              <a:rPr lang="en-US" sz="2000" dirty="0"/>
              <a:t>TBD Dorcas Ministries virtual event</a:t>
            </a:r>
          </a:p>
          <a:p>
            <a:pPr lvl="0"/>
            <a:r>
              <a:rPr lang="en-US" sz="2000" dirty="0"/>
              <a:t>TBD Town of Zebulon virtual event </a:t>
            </a:r>
          </a:p>
        </p:txBody>
      </p:sp>
    </p:spTree>
    <p:extLst>
      <p:ext uri="{BB962C8B-B14F-4D97-AF65-F5344CB8AC3E}">
        <p14:creationId xmlns:p14="http://schemas.microsoft.com/office/powerpoint/2010/main" val="21584706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04837" y="438068"/>
            <a:ext cx="7996237" cy="713399"/>
          </a:xfrm>
        </p:spPr>
        <p:txBody>
          <a:bodyPr>
            <a:noAutofit/>
          </a:bodyPr>
          <a:lstStyle/>
          <a:p>
            <a:pPr algn="ctr"/>
            <a:r>
              <a:rPr lang="en-US" sz="3600" dirty="0"/>
              <a:t>Combined Engagement Strategy: </a:t>
            </a:r>
          </a:p>
          <a:p>
            <a:pPr algn="ctr"/>
            <a:r>
              <a:rPr lang="en-US" sz="3600" dirty="0"/>
              <a:t>Equity &amp; Inclusion</a:t>
            </a:r>
          </a:p>
        </p:txBody>
      </p:sp>
      <p:sp>
        <p:nvSpPr>
          <p:cNvPr id="3" name="Text Placeholder 2"/>
          <p:cNvSpPr>
            <a:spLocks noGrp="1"/>
          </p:cNvSpPr>
          <p:nvPr>
            <p:ph type="body" sz="quarter" idx="14"/>
          </p:nvPr>
        </p:nvSpPr>
        <p:spPr>
          <a:xfrm>
            <a:off x="479107" y="2115621"/>
            <a:ext cx="4264343" cy="3222189"/>
          </a:xfrm>
        </p:spPr>
        <p:txBody>
          <a:bodyPr>
            <a:normAutofit/>
          </a:bodyPr>
          <a:lstStyle/>
          <a:p>
            <a:r>
              <a:rPr lang="en-US" sz="2800" dirty="0"/>
              <a:t>Printable one-page flyer</a:t>
            </a:r>
          </a:p>
          <a:p>
            <a:r>
              <a:rPr lang="en-US" sz="2800" dirty="0"/>
              <a:t>Translated materials</a:t>
            </a:r>
          </a:p>
          <a:p>
            <a:r>
              <a:rPr lang="en-US" sz="2800" dirty="0"/>
              <a:t>Distribution of flyer in Dorcas Ministries food boxes</a:t>
            </a:r>
          </a:p>
          <a:p>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869" t="23489" r="61127" b="7781"/>
          <a:stretch/>
        </p:blipFill>
        <p:spPr>
          <a:xfrm>
            <a:off x="4743450" y="1794511"/>
            <a:ext cx="4114801" cy="3211830"/>
          </a:xfrm>
          <a:prstGeom prst="rect">
            <a:avLst/>
          </a:prstGeom>
        </p:spPr>
      </p:pic>
    </p:spTree>
    <p:extLst>
      <p:ext uri="{BB962C8B-B14F-4D97-AF65-F5344CB8AC3E}">
        <p14:creationId xmlns:p14="http://schemas.microsoft.com/office/powerpoint/2010/main" val="142004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453395" y="168488"/>
            <a:ext cx="8233079" cy="2731730"/>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endParaRPr lang="en-US" sz="4000" dirty="0">
              <a:solidFill>
                <a:srgbClr val="132880"/>
              </a:solidFill>
              <a:latin typeface="+mn-lt"/>
            </a:endParaRPr>
          </a:p>
        </p:txBody>
      </p:sp>
      <p:sp>
        <p:nvSpPr>
          <p:cNvPr id="8" name="Content Placeholder 5">
            <a:extLst>
              <a:ext uri="{FF2B5EF4-FFF2-40B4-BE49-F238E27FC236}">
                <a16:creationId xmlns:a16="http://schemas.microsoft.com/office/drawing/2014/main" id="{A9D3FCF5-9655-4940-9B43-20C679010E10}"/>
              </a:ext>
            </a:extLst>
          </p:cNvPr>
          <p:cNvSpPr txBox="1">
            <a:spLocks/>
          </p:cNvSpPr>
          <p:nvPr/>
        </p:nvSpPr>
        <p:spPr>
          <a:xfrm>
            <a:off x="453395" y="2142836"/>
            <a:ext cx="8129868" cy="3540788"/>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endParaRPr lang="en-US" sz="2400" b="0" u="sng" dirty="0">
              <a:solidFill>
                <a:srgbClr val="132880"/>
              </a:solidFill>
            </a:endParaRPr>
          </a:p>
          <a:p>
            <a:pPr lvl="0" algn="ctr">
              <a:defRPr/>
            </a:pPr>
            <a:endParaRPr lang="en-US" sz="2400" b="0" u="sng" dirty="0">
              <a:solidFill>
                <a:srgbClr val="132880"/>
              </a:solidFill>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1600" b="0" dirty="0">
              <a:solidFill>
                <a:srgbClr val="132880"/>
              </a:solidFill>
              <a:latin typeface="Lato" panose="020F0502020204030203" pitchFamily="34" charset="0"/>
            </a:endParaRPr>
          </a:p>
        </p:txBody>
      </p:sp>
      <p:sp>
        <p:nvSpPr>
          <p:cNvPr id="3" name="Rectangle 2">
            <a:extLst>
              <a:ext uri="{FF2B5EF4-FFF2-40B4-BE49-F238E27FC236}">
                <a16:creationId xmlns:a16="http://schemas.microsoft.com/office/drawing/2014/main" id="{B0EE33C0-C1A2-4215-956F-6A34B56AD761}"/>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4" name="Rectangle 3">
            <a:extLst>
              <a:ext uri="{FF2B5EF4-FFF2-40B4-BE49-F238E27FC236}">
                <a16:creationId xmlns:a16="http://schemas.microsoft.com/office/drawing/2014/main" id="{E90F2FF5-F602-4425-9F22-E8C6B61B18FF}"/>
              </a:ext>
            </a:extLst>
          </p:cNvPr>
          <p:cNvSpPr/>
          <p:nvPr/>
        </p:nvSpPr>
        <p:spPr>
          <a:xfrm>
            <a:off x="4453217" y="3244334"/>
            <a:ext cx="237566" cy="369332"/>
          </a:xfrm>
          <a:prstGeom prst="rect">
            <a:avLst/>
          </a:prstGeom>
        </p:spPr>
        <p:txBody>
          <a:bodyPr wrap="none">
            <a:spAutoFit/>
          </a:bodyPr>
          <a:lstStyle/>
          <a:p>
            <a:r>
              <a:rPr lang="en-US" dirty="0"/>
              <a:t> </a:t>
            </a:r>
          </a:p>
        </p:txBody>
      </p:sp>
      <p:sp>
        <p:nvSpPr>
          <p:cNvPr id="9" name="Rectangle 8">
            <a:extLst>
              <a:ext uri="{FF2B5EF4-FFF2-40B4-BE49-F238E27FC236}">
                <a16:creationId xmlns:a16="http://schemas.microsoft.com/office/drawing/2014/main" id="{DC3C48E1-D86E-4AD2-9074-6691FE0A5A42}"/>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1" name="Rectangle 10">
            <a:extLst>
              <a:ext uri="{FF2B5EF4-FFF2-40B4-BE49-F238E27FC236}">
                <a16:creationId xmlns:a16="http://schemas.microsoft.com/office/drawing/2014/main" id="{0AAF8032-8E8C-4D53-BC74-90E8A3466D38}"/>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2" name="Rectangle 11">
            <a:extLst>
              <a:ext uri="{FF2B5EF4-FFF2-40B4-BE49-F238E27FC236}">
                <a16:creationId xmlns:a16="http://schemas.microsoft.com/office/drawing/2014/main" id="{DFD670C1-5CA0-4021-90A2-8F74005FE487}"/>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5" name="Rectangle 14">
            <a:extLst>
              <a:ext uri="{FF2B5EF4-FFF2-40B4-BE49-F238E27FC236}">
                <a16:creationId xmlns:a16="http://schemas.microsoft.com/office/drawing/2014/main" id="{C4872BDF-FE5A-4103-824F-BEB1989FE233}"/>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3" name="Title 1">
            <a:extLst>
              <a:ext uri="{FF2B5EF4-FFF2-40B4-BE49-F238E27FC236}">
                <a16:creationId xmlns:a16="http://schemas.microsoft.com/office/drawing/2014/main" id="{0F180437-6349-4313-9762-B62543090213}"/>
              </a:ext>
            </a:extLst>
          </p:cNvPr>
          <p:cNvSpPr txBox="1">
            <a:spLocks/>
          </p:cNvSpPr>
          <p:nvPr/>
        </p:nvSpPr>
        <p:spPr>
          <a:xfrm>
            <a:off x="628650" y="358189"/>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32880"/>
                </a:solidFill>
              </a:rPr>
              <a:t>IX. Combined Wake Transit Engagement Strategy- Spring 2021 </a:t>
            </a:r>
          </a:p>
        </p:txBody>
      </p:sp>
      <p:sp>
        <p:nvSpPr>
          <p:cNvPr id="14" name="Content Placeholder 5">
            <a:extLst>
              <a:ext uri="{FF2B5EF4-FFF2-40B4-BE49-F238E27FC236}">
                <a16:creationId xmlns:a16="http://schemas.microsoft.com/office/drawing/2014/main" id="{EB1133B1-9EE3-400D-9FCA-C6DBA6E9CEAF}"/>
              </a:ext>
            </a:extLst>
          </p:cNvPr>
          <p:cNvSpPr txBox="1">
            <a:spLocks/>
          </p:cNvSpPr>
          <p:nvPr/>
        </p:nvSpPr>
        <p:spPr>
          <a:xfrm>
            <a:off x="500882" y="2647859"/>
            <a:ext cx="8129868" cy="1238341"/>
          </a:xfrm>
          <a:prstGeom prst="rect">
            <a:avLst/>
          </a:prstGeom>
          <a:solidFill>
            <a:schemeClr val="bg2"/>
          </a:solidFill>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ctr" defTabSz="457200" rtl="0" eaLnBrk="1" fontAlgn="auto" latinLnBrk="0" hangingPunct="1">
              <a:lnSpc>
                <a:spcPct val="100000"/>
              </a:lnSpc>
              <a:spcBef>
                <a:spcPct val="20000"/>
              </a:spcBef>
              <a:spcAft>
                <a:spcPts val="0"/>
              </a:spcAft>
              <a:buClrTx/>
              <a:buSzTx/>
              <a:tabLst/>
              <a:defRPr/>
            </a:pPr>
            <a:r>
              <a:rPr lang="en-US" sz="2600" u="sng" dirty="0">
                <a:solidFill>
                  <a:srgbClr val="132880"/>
                </a:solidFill>
                <a:latin typeface="Lato" panose="020F0502020204030203" pitchFamily="34" charset="0"/>
              </a:rPr>
              <a:t>Requested Action</a:t>
            </a:r>
            <a:r>
              <a:rPr lang="en-US" sz="2600" dirty="0">
                <a:solidFill>
                  <a:srgbClr val="132880"/>
                </a:solidFill>
                <a:latin typeface="Lato" panose="020F0502020204030203" pitchFamily="34" charset="0"/>
              </a:rPr>
              <a:t>: </a:t>
            </a:r>
          </a:p>
          <a:p>
            <a:pPr algn="ctr">
              <a:defRPr/>
            </a:pPr>
            <a:r>
              <a:rPr lang="en-US" sz="2600" b="0" dirty="0">
                <a:solidFill>
                  <a:srgbClr val="132880"/>
                </a:solidFill>
                <a:latin typeface="Lato" panose="020F0502020204030203" pitchFamily="34" charset="0"/>
              </a:rPr>
              <a:t>Receive as Information</a:t>
            </a:r>
          </a:p>
          <a:p>
            <a:pPr algn="ctr">
              <a:defRPr/>
            </a:pPr>
            <a:endParaRPr lang="en-US" sz="3600" b="0" dirty="0">
              <a:solidFill>
                <a:srgbClr val="132880"/>
              </a:solidFill>
              <a:latin typeface="Lato" panose="020F0502020204030203" pitchFamily="34" charset="0"/>
            </a:endParaRPr>
          </a:p>
          <a:p>
            <a:pPr marR="0" lvl="0" algn="ctr" defTabSz="457200" rtl="0" eaLnBrk="1" fontAlgn="auto" latinLnBrk="0" hangingPunct="1">
              <a:lnSpc>
                <a:spcPct val="100000"/>
              </a:lnSpc>
              <a:spcBef>
                <a:spcPct val="20000"/>
              </a:spcBef>
              <a:spcAft>
                <a:spcPts val="0"/>
              </a:spcAft>
              <a:buClrTx/>
              <a:buSzTx/>
              <a:tabLst/>
              <a:defRPr/>
            </a:pPr>
            <a:endParaRPr lang="en-US" sz="3100" b="0" dirty="0">
              <a:solidFill>
                <a:srgbClr val="132880"/>
              </a:solidFill>
              <a:latin typeface="Lato" panose="020F0502020204030203" pitchFamily="34" charset="0"/>
            </a:endParaRPr>
          </a:p>
          <a:p>
            <a:pPr marR="0" lvl="0" algn="ctr" defTabSz="457200" rtl="0" eaLnBrk="1" fontAlgn="auto" latinLnBrk="0" hangingPunct="1">
              <a:lnSpc>
                <a:spcPct val="100000"/>
              </a:lnSpc>
              <a:spcBef>
                <a:spcPct val="20000"/>
              </a:spcBef>
              <a:spcAft>
                <a:spcPts val="0"/>
              </a:spcAft>
              <a:buClrTx/>
              <a:buSzTx/>
              <a:tabLst/>
              <a:defRPr/>
            </a:pPr>
            <a:endParaRPr lang="en-US" sz="3100" b="0" dirty="0">
              <a:solidFill>
                <a:srgbClr val="132880"/>
              </a:solidFill>
              <a:latin typeface="Lato" panose="020F0502020204030203" pitchFamily="34" charset="0"/>
            </a:endParaRPr>
          </a:p>
        </p:txBody>
      </p:sp>
    </p:spTree>
    <p:extLst>
      <p:ext uri="{BB962C8B-B14F-4D97-AF65-F5344CB8AC3E}">
        <p14:creationId xmlns:p14="http://schemas.microsoft.com/office/powerpoint/2010/main" val="19547931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453395" y="168488"/>
            <a:ext cx="8233079" cy="2731730"/>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endParaRPr lang="en-US" sz="4000" dirty="0">
              <a:solidFill>
                <a:srgbClr val="132880"/>
              </a:solidFill>
              <a:latin typeface="+mn-lt"/>
            </a:endParaRPr>
          </a:p>
        </p:txBody>
      </p:sp>
      <p:sp>
        <p:nvSpPr>
          <p:cNvPr id="8" name="Content Placeholder 5">
            <a:extLst>
              <a:ext uri="{FF2B5EF4-FFF2-40B4-BE49-F238E27FC236}">
                <a16:creationId xmlns:a16="http://schemas.microsoft.com/office/drawing/2014/main" id="{A9D3FCF5-9655-4940-9B43-20C679010E10}"/>
              </a:ext>
            </a:extLst>
          </p:cNvPr>
          <p:cNvSpPr txBox="1">
            <a:spLocks/>
          </p:cNvSpPr>
          <p:nvPr/>
        </p:nvSpPr>
        <p:spPr>
          <a:xfrm>
            <a:off x="453395" y="2142836"/>
            <a:ext cx="8129868" cy="3540788"/>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endParaRPr lang="en-US" sz="2400" b="0" u="sng" dirty="0">
              <a:solidFill>
                <a:srgbClr val="132880"/>
              </a:solidFill>
            </a:endParaRPr>
          </a:p>
          <a:p>
            <a:pPr lvl="0" algn="ctr">
              <a:defRPr/>
            </a:pPr>
            <a:endParaRPr lang="en-US" sz="2400" b="0" u="sng" dirty="0">
              <a:solidFill>
                <a:srgbClr val="132880"/>
              </a:solidFill>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1600" b="0" dirty="0">
              <a:solidFill>
                <a:srgbClr val="132880"/>
              </a:solidFill>
              <a:latin typeface="Lato" panose="020F0502020204030203" pitchFamily="34" charset="0"/>
            </a:endParaRPr>
          </a:p>
        </p:txBody>
      </p:sp>
      <p:sp>
        <p:nvSpPr>
          <p:cNvPr id="3" name="Rectangle 2">
            <a:extLst>
              <a:ext uri="{FF2B5EF4-FFF2-40B4-BE49-F238E27FC236}">
                <a16:creationId xmlns:a16="http://schemas.microsoft.com/office/drawing/2014/main" id="{B0EE33C0-C1A2-4215-956F-6A34B56AD761}"/>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4" name="Rectangle 3">
            <a:extLst>
              <a:ext uri="{FF2B5EF4-FFF2-40B4-BE49-F238E27FC236}">
                <a16:creationId xmlns:a16="http://schemas.microsoft.com/office/drawing/2014/main" id="{E90F2FF5-F602-4425-9F22-E8C6B61B18FF}"/>
              </a:ext>
            </a:extLst>
          </p:cNvPr>
          <p:cNvSpPr/>
          <p:nvPr/>
        </p:nvSpPr>
        <p:spPr>
          <a:xfrm>
            <a:off x="4453217" y="3244334"/>
            <a:ext cx="237566" cy="369332"/>
          </a:xfrm>
          <a:prstGeom prst="rect">
            <a:avLst/>
          </a:prstGeom>
        </p:spPr>
        <p:txBody>
          <a:bodyPr wrap="none">
            <a:spAutoFit/>
          </a:bodyPr>
          <a:lstStyle/>
          <a:p>
            <a:r>
              <a:rPr lang="en-US" dirty="0"/>
              <a:t> </a:t>
            </a:r>
          </a:p>
        </p:txBody>
      </p:sp>
      <p:sp>
        <p:nvSpPr>
          <p:cNvPr id="9" name="Rectangle 8">
            <a:extLst>
              <a:ext uri="{FF2B5EF4-FFF2-40B4-BE49-F238E27FC236}">
                <a16:creationId xmlns:a16="http://schemas.microsoft.com/office/drawing/2014/main" id="{DC3C48E1-D86E-4AD2-9074-6691FE0A5A42}"/>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1" name="Rectangle 10">
            <a:extLst>
              <a:ext uri="{FF2B5EF4-FFF2-40B4-BE49-F238E27FC236}">
                <a16:creationId xmlns:a16="http://schemas.microsoft.com/office/drawing/2014/main" id="{0AAF8032-8E8C-4D53-BC74-90E8A3466D38}"/>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2" name="Rectangle 11">
            <a:extLst>
              <a:ext uri="{FF2B5EF4-FFF2-40B4-BE49-F238E27FC236}">
                <a16:creationId xmlns:a16="http://schemas.microsoft.com/office/drawing/2014/main" id="{DFD670C1-5CA0-4021-90A2-8F74005FE487}"/>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5" name="Rectangle 14">
            <a:extLst>
              <a:ext uri="{FF2B5EF4-FFF2-40B4-BE49-F238E27FC236}">
                <a16:creationId xmlns:a16="http://schemas.microsoft.com/office/drawing/2014/main" id="{C4872BDF-FE5A-4103-824F-BEB1989FE233}"/>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3" name="Title 1">
            <a:extLst>
              <a:ext uri="{FF2B5EF4-FFF2-40B4-BE49-F238E27FC236}">
                <a16:creationId xmlns:a16="http://schemas.microsoft.com/office/drawing/2014/main" id="{0F180437-6349-4313-9762-B62543090213}"/>
              </a:ext>
            </a:extLst>
          </p:cNvPr>
          <p:cNvSpPr txBox="1">
            <a:spLocks/>
          </p:cNvSpPr>
          <p:nvPr/>
        </p:nvSpPr>
        <p:spPr>
          <a:xfrm>
            <a:off x="628650" y="33741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000" b="1" dirty="0">
                <a:solidFill>
                  <a:srgbClr val="132880"/>
                </a:solidFill>
              </a:rPr>
              <a:t>X. Wake Bus Rapid Transit (BRT) Program Progress Update</a:t>
            </a:r>
          </a:p>
        </p:txBody>
      </p:sp>
      <p:sp>
        <p:nvSpPr>
          <p:cNvPr id="16" name="Content Placeholder 5">
            <a:extLst>
              <a:ext uri="{FF2B5EF4-FFF2-40B4-BE49-F238E27FC236}">
                <a16:creationId xmlns:a16="http://schemas.microsoft.com/office/drawing/2014/main" id="{77084A29-D6DE-4EF1-A219-9EDA45D2EAC0}"/>
              </a:ext>
            </a:extLst>
          </p:cNvPr>
          <p:cNvSpPr txBox="1">
            <a:spLocks/>
          </p:cNvSpPr>
          <p:nvPr/>
        </p:nvSpPr>
        <p:spPr>
          <a:xfrm>
            <a:off x="560737" y="5213071"/>
            <a:ext cx="8129868" cy="700962"/>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3400" b="0" dirty="0">
                <a:solidFill>
                  <a:srgbClr val="132880"/>
                </a:solidFill>
                <a:latin typeface="Lato" panose="020F0502020204030203" pitchFamily="34" charset="0"/>
              </a:rPr>
              <a:t>Mila Vega &amp; Het Patel, City of Raleigh</a:t>
            </a:r>
          </a:p>
        </p:txBody>
      </p:sp>
    </p:spTree>
    <p:extLst>
      <p:ext uri="{BB962C8B-B14F-4D97-AF65-F5344CB8AC3E}">
        <p14:creationId xmlns:p14="http://schemas.microsoft.com/office/powerpoint/2010/main" val="4396901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424DCA-D27B-1147-944E-28DC10366E0B}"/>
              </a:ext>
            </a:extLst>
          </p:cNvPr>
          <p:cNvSpPr>
            <a:spLocks noGrp="1"/>
          </p:cNvSpPr>
          <p:nvPr>
            <p:ph type="body" idx="1"/>
          </p:nvPr>
        </p:nvSpPr>
        <p:spPr>
          <a:xfrm>
            <a:off x="329185" y="2295845"/>
            <a:ext cx="3447287" cy="841990"/>
          </a:xfrm>
        </p:spPr>
        <p:txBody>
          <a:bodyPr anchor="ctr"/>
          <a:lstStyle/>
          <a:p>
            <a:r>
              <a:rPr lang="en-US" dirty="0">
                <a:latin typeface="Calibri" panose="020F0502020204030204" pitchFamily="34" charset="0"/>
                <a:cs typeface="Calibri" panose="020F0502020204030204" pitchFamily="34" charset="0"/>
              </a:rPr>
              <a:t>Wake Bus Rapid Transit</a:t>
            </a:r>
          </a:p>
          <a:p>
            <a:r>
              <a:rPr lang="en-US" dirty="0">
                <a:latin typeface="Calibri" panose="020F0502020204030204" pitchFamily="34" charset="0"/>
                <a:cs typeface="Calibri" panose="020F0502020204030204" pitchFamily="34" charset="0"/>
              </a:rPr>
              <a:t>Program Update</a:t>
            </a:r>
          </a:p>
        </p:txBody>
      </p:sp>
      <p:sp>
        <p:nvSpPr>
          <p:cNvPr id="3" name="Text Placeholder 2">
            <a:extLst>
              <a:ext uri="{FF2B5EF4-FFF2-40B4-BE49-F238E27FC236}">
                <a16:creationId xmlns:a16="http://schemas.microsoft.com/office/drawing/2014/main" id="{49E92F11-46B1-9C46-A6AA-ADA10D0EE51D}"/>
              </a:ext>
            </a:extLst>
          </p:cNvPr>
          <p:cNvSpPr>
            <a:spLocks noGrp="1"/>
          </p:cNvSpPr>
          <p:nvPr>
            <p:ph type="body" idx="10"/>
          </p:nvPr>
        </p:nvSpPr>
        <p:spPr/>
        <p:txBody>
          <a:bodyPr/>
          <a:lstStyle/>
          <a:p>
            <a:r>
              <a:rPr lang="en-US" dirty="0">
                <a:latin typeface="Calibri" panose="020F0502020204030204" pitchFamily="34" charset="0"/>
                <a:cs typeface="Calibri" panose="020F0502020204030204" pitchFamily="34" charset="0"/>
              </a:rPr>
              <a:t>Transportation - Transit</a:t>
            </a:r>
          </a:p>
        </p:txBody>
      </p:sp>
      <p:sp>
        <p:nvSpPr>
          <p:cNvPr id="5" name="Text Placeholder 2">
            <a:extLst>
              <a:ext uri="{FF2B5EF4-FFF2-40B4-BE49-F238E27FC236}">
                <a16:creationId xmlns:a16="http://schemas.microsoft.com/office/drawing/2014/main" id="{C3704A42-7F98-8E4A-826E-B50580CAF540}"/>
              </a:ext>
            </a:extLst>
          </p:cNvPr>
          <p:cNvSpPr txBox="1">
            <a:spLocks/>
          </p:cNvSpPr>
          <p:nvPr/>
        </p:nvSpPr>
        <p:spPr>
          <a:xfrm>
            <a:off x="550016" y="3560335"/>
            <a:ext cx="3152555" cy="841990"/>
          </a:xfrm>
          <a:prstGeom prst="rect">
            <a:avLst/>
          </a:prstGeom>
        </p:spPr>
        <p:txBody>
          <a:bodyPr anchor="t"/>
          <a:lstStyle>
            <a:lvl1pPr marL="0" indent="0" algn="ctr" defTabSz="457200" rtl="0" eaLnBrk="1" latinLnBrk="0" hangingPunct="1">
              <a:spcBef>
                <a:spcPct val="20000"/>
              </a:spcBef>
              <a:buFont typeface="Arial"/>
              <a:buNone/>
              <a:defRPr sz="1600" kern="1200" baseline="0">
                <a:solidFill>
                  <a:schemeClr val="bg1"/>
                </a:solidFill>
                <a:latin typeface="Arial" charset="0"/>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defRPr/>
            </a:pPr>
            <a:endParaRPr lang="en-US" sz="1400" dirty="0">
              <a:solidFill>
                <a:prstClr val="white"/>
              </a:solidFill>
              <a:latin typeface="Calibri" panose="020F0502020204030204" pitchFamily="34" charset="0"/>
              <a:cs typeface="Calibri" panose="020F0502020204030204" pitchFamily="34" charset="0"/>
            </a:endParaRPr>
          </a:p>
          <a:p>
            <a:pPr>
              <a:defRPr/>
            </a:pPr>
            <a:r>
              <a:rPr lang="en-US" sz="1400" i="1" dirty="0">
                <a:solidFill>
                  <a:prstClr val="white"/>
                </a:solidFill>
                <a:latin typeface="Calibri" panose="020F0502020204030204" pitchFamily="34" charset="0"/>
                <a:cs typeface="Calibri" panose="020F0502020204030204" pitchFamily="34" charset="0"/>
              </a:rPr>
              <a:t>TPAC</a:t>
            </a:r>
            <a:endParaRPr lang="en-US" sz="1400" dirty="0">
              <a:solidFill>
                <a:prstClr val="white"/>
              </a:solidFill>
              <a:latin typeface="Calibri" panose="020F0502020204030204" pitchFamily="34" charset="0"/>
              <a:cs typeface="Calibri" panose="020F0502020204030204" pitchFamily="34" charset="0"/>
            </a:endParaRPr>
          </a:p>
          <a:p>
            <a:pPr>
              <a:defRPr/>
            </a:pPr>
            <a:r>
              <a:rPr lang="en-US" sz="1400" dirty="0">
                <a:solidFill>
                  <a:prstClr val="white"/>
                </a:solidFill>
                <a:latin typeface="Calibri" panose="020F0502020204030204" pitchFamily="34" charset="0"/>
                <a:cs typeface="Calibri" panose="020F0502020204030204" pitchFamily="34" charset="0"/>
              </a:rPr>
              <a:t>February 17, 2021</a:t>
            </a:r>
          </a:p>
        </p:txBody>
      </p:sp>
      <p:pic>
        <p:nvPicPr>
          <p:cNvPr id="7" name="Picture Placeholder 6" descr="A picture containing road, highway, track, train&#10;&#10;Description automatically generated">
            <a:extLst>
              <a:ext uri="{FF2B5EF4-FFF2-40B4-BE49-F238E27FC236}">
                <a16:creationId xmlns:a16="http://schemas.microsoft.com/office/drawing/2014/main" id="{27E7DF29-EFE5-7F48-848B-66E506C4969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237434" y="857250"/>
            <a:ext cx="4906566" cy="5143500"/>
          </a:xfrm>
          <a:prstGeom prst="rect">
            <a:avLst/>
          </a:prstGeom>
        </p:spPr>
      </p:pic>
    </p:spTree>
    <p:extLst>
      <p:ext uri="{BB962C8B-B14F-4D97-AF65-F5344CB8AC3E}">
        <p14:creationId xmlns:p14="http://schemas.microsoft.com/office/powerpoint/2010/main" val="2712804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3" y="1238000"/>
            <a:ext cx="8083295" cy="1082290"/>
          </a:xfrm>
        </p:spPr>
        <p:txBody>
          <a:bodyPr/>
          <a:lstStyle/>
          <a:p>
            <a:r>
              <a:rPr lang="en-US" sz="3600" dirty="0">
                <a:solidFill>
                  <a:schemeClr val="bg1">
                    <a:lumMod val="75000"/>
                    <a:lumOff val="25000"/>
                  </a:schemeClr>
                </a:solidFill>
                <a:latin typeface="Calibri" panose="020F0502020204030204" pitchFamily="34" charset="0"/>
                <a:cs typeface="Calibri" panose="020F0502020204030204" pitchFamily="34" charset="0"/>
              </a:rPr>
              <a:t>Wake BRT Program Overview</a:t>
            </a:r>
          </a:p>
        </p:txBody>
      </p:sp>
      <p:pic>
        <p:nvPicPr>
          <p:cNvPr id="5" name="Picture 4" descr="A close up of a map&#10;&#10;Description automatically generated">
            <a:extLst>
              <a:ext uri="{FF2B5EF4-FFF2-40B4-BE49-F238E27FC236}">
                <a16:creationId xmlns:a16="http://schemas.microsoft.com/office/drawing/2014/main" id="{CD223059-FE35-4EC6-B556-77176D4C294C}"/>
              </a:ext>
            </a:extLst>
          </p:cNvPr>
          <p:cNvPicPr>
            <a:picLocks noChangeAspect="1"/>
          </p:cNvPicPr>
          <p:nvPr/>
        </p:nvPicPr>
        <p:blipFill>
          <a:blip r:embed="rId3"/>
          <a:stretch>
            <a:fillRect/>
          </a:stretch>
        </p:blipFill>
        <p:spPr>
          <a:xfrm>
            <a:off x="2122675" y="2391490"/>
            <a:ext cx="4709948" cy="2753700"/>
          </a:xfrm>
          <a:prstGeom prst="rect">
            <a:avLst/>
          </a:prstGeom>
        </p:spPr>
      </p:pic>
      <p:sp>
        <p:nvSpPr>
          <p:cNvPr id="6" name="Rounded Rectangle 26">
            <a:extLst>
              <a:ext uri="{FF2B5EF4-FFF2-40B4-BE49-F238E27FC236}">
                <a16:creationId xmlns:a16="http://schemas.microsoft.com/office/drawing/2014/main" id="{4BEE7F8C-60D5-4486-815B-2AAB4A837D6A}"/>
              </a:ext>
            </a:extLst>
          </p:cNvPr>
          <p:cNvSpPr/>
          <p:nvPr/>
        </p:nvSpPr>
        <p:spPr>
          <a:xfrm>
            <a:off x="137898" y="2915898"/>
            <a:ext cx="2368935" cy="322182"/>
          </a:xfrm>
          <a:prstGeom prst="roundRect">
            <a:avLst/>
          </a:prstGeom>
          <a:solidFill>
            <a:sysClr val="window" lastClr="FFFFFF"/>
          </a:solidFill>
          <a:ln w="9525" cap="flat" cmpd="sng" algn="ctr">
            <a:solidFill>
              <a:srgbClr val="036A38"/>
            </a:solidFill>
            <a:prstDash val="solid"/>
            <a:round/>
            <a:headEnd type="none" w="med" len="med"/>
            <a:tailEnd type="none" w="med" len="med"/>
          </a:ln>
          <a:effectLst/>
        </p:spPr>
        <p:txBody>
          <a:bodyPr rtlCol="0" anchor="ctr"/>
          <a:lstStyle/>
          <a:p>
            <a:pPr algn="ctr" defTabSz="914400">
              <a:defRPr/>
            </a:pPr>
            <a:r>
              <a:rPr lang="en-US" sz="1200" b="1" kern="0" spc="100" dirty="0">
                <a:solidFill>
                  <a:srgbClr val="036A38"/>
                </a:solidFill>
                <a:latin typeface="Calibri Light" panose="020F0302020204030204" pitchFamily="34" charset="0"/>
                <a:cs typeface="Calibri Light" panose="020F0302020204030204" pitchFamily="34" charset="0"/>
              </a:rPr>
              <a:t>Wake BRT: Northern Corridor</a:t>
            </a:r>
          </a:p>
        </p:txBody>
      </p:sp>
      <p:sp>
        <p:nvSpPr>
          <p:cNvPr id="7" name="TextBox 6">
            <a:extLst>
              <a:ext uri="{FF2B5EF4-FFF2-40B4-BE49-F238E27FC236}">
                <a16:creationId xmlns:a16="http://schemas.microsoft.com/office/drawing/2014/main" id="{AD1926B7-CD48-4C3C-A68B-B3021D89C206}"/>
              </a:ext>
            </a:extLst>
          </p:cNvPr>
          <p:cNvSpPr txBox="1"/>
          <p:nvPr/>
        </p:nvSpPr>
        <p:spPr>
          <a:xfrm>
            <a:off x="137898" y="3238081"/>
            <a:ext cx="2368935" cy="461665"/>
          </a:xfrm>
          <a:prstGeom prst="rect">
            <a:avLst/>
          </a:prstGeom>
          <a:noFill/>
        </p:spPr>
        <p:txBody>
          <a:bodyPr wrap="square" rtlCol="0">
            <a:spAutoFit/>
          </a:bodyPr>
          <a:lstStyle/>
          <a:p>
            <a:r>
              <a:rPr lang="en-US" sz="1200" b="1" spc="100" dirty="0">
                <a:solidFill>
                  <a:prstClr val="black">
                    <a:lumMod val="75000"/>
                    <a:lumOff val="25000"/>
                  </a:prstClr>
                </a:solidFill>
                <a:latin typeface="Calibri Light" panose="020F0302020204030204" pitchFamily="34" charset="0"/>
                <a:ea typeface="Source Sans Pro Light" panose="020B0403030403020204" pitchFamily="34" charset="0"/>
                <a:cs typeface="Calibri Light" panose="020F0302020204030204" pitchFamily="34" charset="0"/>
              </a:rPr>
              <a:t>STATUS</a:t>
            </a:r>
            <a:r>
              <a:rPr lang="en-US" sz="1200" dirty="0">
                <a:solidFill>
                  <a:prstClr val="black">
                    <a:lumMod val="75000"/>
                    <a:lumOff val="25000"/>
                  </a:prstClr>
                </a:solidFill>
                <a:latin typeface="Calibri Light" panose="020F0302020204030204" pitchFamily="34" charset="0"/>
                <a:ea typeface="Source Sans Pro Light" panose="020B0403030403020204" pitchFamily="34" charset="0"/>
                <a:cs typeface="Calibri Light" panose="020F0302020204030204" pitchFamily="34" charset="0"/>
              </a:rPr>
              <a:t>: Pre-Planning Complete</a:t>
            </a:r>
          </a:p>
          <a:p>
            <a:endParaRPr lang="en-US" sz="1200" dirty="0">
              <a:solidFill>
                <a:prstClr val="black">
                  <a:lumMod val="75000"/>
                  <a:lumOff val="25000"/>
                </a:prstClr>
              </a:solidFill>
              <a:latin typeface="Calibri Light" panose="020F0302020204030204" pitchFamily="34" charset="0"/>
              <a:ea typeface="Source Sans Pro Light" panose="020B0403030403020204" pitchFamily="34" charset="0"/>
              <a:cs typeface="Calibri Light" panose="020F0302020204030204" pitchFamily="34" charset="0"/>
            </a:endParaRPr>
          </a:p>
        </p:txBody>
      </p:sp>
      <p:sp>
        <p:nvSpPr>
          <p:cNvPr id="8" name="Rounded Rectangle 26">
            <a:extLst>
              <a:ext uri="{FF2B5EF4-FFF2-40B4-BE49-F238E27FC236}">
                <a16:creationId xmlns:a16="http://schemas.microsoft.com/office/drawing/2014/main" id="{801E5721-00EF-4120-8FC2-4D6CC73094DC}"/>
              </a:ext>
            </a:extLst>
          </p:cNvPr>
          <p:cNvSpPr/>
          <p:nvPr/>
        </p:nvSpPr>
        <p:spPr>
          <a:xfrm>
            <a:off x="137898" y="4598924"/>
            <a:ext cx="2368935" cy="322182"/>
          </a:xfrm>
          <a:prstGeom prst="roundRect">
            <a:avLst/>
          </a:prstGeom>
          <a:solidFill>
            <a:sysClr val="window" lastClr="FFFFFF"/>
          </a:solidFill>
          <a:ln w="9525" cap="flat" cmpd="sng" algn="ctr">
            <a:solidFill>
              <a:srgbClr val="036A38"/>
            </a:solidFill>
            <a:prstDash val="solid"/>
            <a:round/>
            <a:headEnd type="none" w="med" len="med"/>
            <a:tailEnd type="none" w="med" len="med"/>
          </a:ln>
          <a:effectLst/>
        </p:spPr>
        <p:txBody>
          <a:bodyPr rtlCol="0" anchor="ctr"/>
          <a:lstStyle/>
          <a:p>
            <a:pPr algn="ctr" defTabSz="914400">
              <a:defRPr/>
            </a:pPr>
            <a:r>
              <a:rPr lang="en-US" sz="1200" b="1" kern="0" spc="100" dirty="0">
                <a:solidFill>
                  <a:srgbClr val="036A38"/>
                </a:solidFill>
                <a:latin typeface="Calibri Light" panose="020F0302020204030204" pitchFamily="34" charset="0"/>
                <a:cs typeface="Calibri Light" panose="020F0302020204030204" pitchFamily="34" charset="0"/>
              </a:rPr>
              <a:t>Wake BRT: Western Corridor</a:t>
            </a:r>
          </a:p>
        </p:txBody>
      </p:sp>
      <p:sp>
        <p:nvSpPr>
          <p:cNvPr id="9" name="TextBox 8">
            <a:extLst>
              <a:ext uri="{FF2B5EF4-FFF2-40B4-BE49-F238E27FC236}">
                <a16:creationId xmlns:a16="http://schemas.microsoft.com/office/drawing/2014/main" id="{8CEED914-30FE-4574-A11D-DB3C1F1001B4}"/>
              </a:ext>
            </a:extLst>
          </p:cNvPr>
          <p:cNvSpPr txBox="1"/>
          <p:nvPr/>
        </p:nvSpPr>
        <p:spPr>
          <a:xfrm>
            <a:off x="137898" y="4921107"/>
            <a:ext cx="2368935" cy="461665"/>
          </a:xfrm>
          <a:prstGeom prst="rect">
            <a:avLst/>
          </a:prstGeom>
          <a:noFill/>
        </p:spPr>
        <p:txBody>
          <a:bodyPr wrap="square" rtlCol="0">
            <a:spAutoFit/>
          </a:bodyPr>
          <a:lstStyle/>
          <a:p>
            <a:r>
              <a:rPr lang="en-US" sz="1200" b="1" spc="100" dirty="0">
                <a:solidFill>
                  <a:prstClr val="black">
                    <a:lumMod val="75000"/>
                    <a:lumOff val="25000"/>
                  </a:prstClr>
                </a:solidFill>
                <a:latin typeface="Calibri Light" panose="020F0302020204030204" pitchFamily="34" charset="0"/>
                <a:ea typeface="Source Sans Pro Light" panose="020B0403030403020204" pitchFamily="34" charset="0"/>
                <a:cs typeface="Calibri Light" panose="020F0302020204030204" pitchFamily="34" charset="0"/>
              </a:rPr>
              <a:t>STATUS</a:t>
            </a:r>
            <a:r>
              <a:rPr lang="en-US" sz="1200" dirty="0">
                <a:solidFill>
                  <a:prstClr val="black">
                    <a:lumMod val="75000"/>
                    <a:lumOff val="25000"/>
                  </a:prstClr>
                </a:solidFill>
                <a:latin typeface="Calibri Light" panose="020F0302020204030204" pitchFamily="34" charset="0"/>
                <a:ea typeface="Source Sans Pro Light" panose="020B0403030403020204" pitchFamily="34" charset="0"/>
                <a:cs typeface="Calibri Light" panose="020F0302020204030204" pitchFamily="34" charset="0"/>
              </a:rPr>
              <a:t>: 0 – 30% Design (WSP)</a:t>
            </a:r>
          </a:p>
          <a:p>
            <a:endParaRPr lang="en-US" sz="1200" dirty="0">
              <a:solidFill>
                <a:prstClr val="black">
                  <a:lumMod val="75000"/>
                  <a:lumOff val="25000"/>
                </a:prstClr>
              </a:solidFill>
              <a:latin typeface="Calibri Light" panose="020F0302020204030204" pitchFamily="34" charset="0"/>
              <a:ea typeface="Source Sans Pro Light" panose="020B0403030403020204" pitchFamily="34" charset="0"/>
              <a:cs typeface="Calibri Light" panose="020F0302020204030204" pitchFamily="34" charset="0"/>
            </a:endParaRPr>
          </a:p>
        </p:txBody>
      </p:sp>
      <p:sp>
        <p:nvSpPr>
          <p:cNvPr id="10" name="Rounded Rectangle 26">
            <a:extLst>
              <a:ext uri="{FF2B5EF4-FFF2-40B4-BE49-F238E27FC236}">
                <a16:creationId xmlns:a16="http://schemas.microsoft.com/office/drawing/2014/main" id="{01DA1B94-F750-43CD-ADDA-23BE5569DADF}"/>
              </a:ext>
            </a:extLst>
          </p:cNvPr>
          <p:cNvSpPr/>
          <p:nvPr/>
        </p:nvSpPr>
        <p:spPr>
          <a:xfrm>
            <a:off x="6585081" y="2915898"/>
            <a:ext cx="2368935" cy="322182"/>
          </a:xfrm>
          <a:prstGeom prst="roundRect">
            <a:avLst/>
          </a:prstGeom>
          <a:solidFill>
            <a:sysClr val="window" lastClr="FFFFFF"/>
          </a:solidFill>
          <a:ln w="9525" cap="flat" cmpd="sng" algn="ctr">
            <a:solidFill>
              <a:srgbClr val="036A38"/>
            </a:solidFill>
            <a:prstDash val="solid"/>
            <a:round/>
            <a:headEnd type="none" w="med" len="med"/>
            <a:tailEnd type="none" w="med" len="med"/>
          </a:ln>
          <a:effectLst/>
        </p:spPr>
        <p:txBody>
          <a:bodyPr rtlCol="0" anchor="ctr"/>
          <a:lstStyle/>
          <a:p>
            <a:pPr algn="ctr" defTabSz="914400">
              <a:defRPr/>
            </a:pPr>
            <a:r>
              <a:rPr lang="en-US" sz="1200" b="1" kern="0" spc="100" dirty="0">
                <a:solidFill>
                  <a:srgbClr val="036A38"/>
                </a:solidFill>
                <a:latin typeface="Calibri Light" panose="020F0302020204030204" pitchFamily="34" charset="0"/>
                <a:cs typeface="Calibri Light" panose="020F0302020204030204" pitchFamily="34" charset="0"/>
              </a:rPr>
              <a:t>Wake BRT: New Bern Avenue</a:t>
            </a:r>
          </a:p>
        </p:txBody>
      </p:sp>
      <p:sp>
        <p:nvSpPr>
          <p:cNvPr id="11" name="TextBox 10">
            <a:extLst>
              <a:ext uri="{FF2B5EF4-FFF2-40B4-BE49-F238E27FC236}">
                <a16:creationId xmlns:a16="http://schemas.microsoft.com/office/drawing/2014/main" id="{EDCAEAD5-A200-425F-B0F3-452A1D845A55}"/>
              </a:ext>
            </a:extLst>
          </p:cNvPr>
          <p:cNvSpPr txBox="1"/>
          <p:nvPr/>
        </p:nvSpPr>
        <p:spPr>
          <a:xfrm>
            <a:off x="6585081" y="3238081"/>
            <a:ext cx="2368935" cy="646331"/>
          </a:xfrm>
          <a:prstGeom prst="rect">
            <a:avLst/>
          </a:prstGeom>
          <a:noFill/>
        </p:spPr>
        <p:txBody>
          <a:bodyPr wrap="square" rtlCol="0">
            <a:spAutoFit/>
          </a:bodyPr>
          <a:lstStyle/>
          <a:p>
            <a:r>
              <a:rPr lang="en-US" sz="1200" b="1" spc="100" dirty="0">
                <a:solidFill>
                  <a:prstClr val="black">
                    <a:lumMod val="75000"/>
                    <a:lumOff val="25000"/>
                  </a:prstClr>
                </a:solidFill>
                <a:latin typeface="Calibri Light" panose="020F0302020204030204" pitchFamily="34" charset="0"/>
                <a:ea typeface="Source Sans Pro Light" panose="020B0403030403020204" pitchFamily="34" charset="0"/>
                <a:cs typeface="Calibri Light" panose="020F0302020204030204" pitchFamily="34" charset="0"/>
              </a:rPr>
              <a:t>STATUS</a:t>
            </a:r>
            <a:r>
              <a:rPr lang="en-US" sz="1200" dirty="0">
                <a:solidFill>
                  <a:prstClr val="black">
                    <a:lumMod val="75000"/>
                    <a:lumOff val="25000"/>
                  </a:prstClr>
                </a:solidFill>
                <a:latin typeface="Calibri Light" panose="020F0302020204030204" pitchFamily="34" charset="0"/>
                <a:ea typeface="Source Sans Pro Light" panose="020B0403030403020204" pitchFamily="34" charset="0"/>
                <a:cs typeface="Calibri Light" panose="020F0302020204030204" pitchFamily="34" charset="0"/>
              </a:rPr>
              <a:t>: 30 - 100% Design and System Standards (HNTB)</a:t>
            </a:r>
          </a:p>
          <a:p>
            <a:endParaRPr lang="en-US" sz="1200" dirty="0">
              <a:solidFill>
                <a:prstClr val="black">
                  <a:lumMod val="75000"/>
                  <a:lumOff val="25000"/>
                </a:prstClr>
              </a:solidFill>
              <a:latin typeface="Calibri Light" panose="020F0302020204030204" pitchFamily="34" charset="0"/>
              <a:ea typeface="Source Sans Pro Light" panose="020B0403030403020204" pitchFamily="34" charset="0"/>
              <a:cs typeface="Calibri Light" panose="020F0302020204030204" pitchFamily="34" charset="0"/>
            </a:endParaRPr>
          </a:p>
        </p:txBody>
      </p:sp>
      <p:sp>
        <p:nvSpPr>
          <p:cNvPr id="12" name="Rounded Rectangle 26">
            <a:extLst>
              <a:ext uri="{FF2B5EF4-FFF2-40B4-BE49-F238E27FC236}">
                <a16:creationId xmlns:a16="http://schemas.microsoft.com/office/drawing/2014/main" id="{54C56955-530C-49EB-AA33-2A5636EEC3B9}"/>
              </a:ext>
            </a:extLst>
          </p:cNvPr>
          <p:cNvSpPr/>
          <p:nvPr/>
        </p:nvSpPr>
        <p:spPr>
          <a:xfrm>
            <a:off x="6585081" y="4437833"/>
            <a:ext cx="2368935" cy="322182"/>
          </a:xfrm>
          <a:prstGeom prst="roundRect">
            <a:avLst/>
          </a:prstGeom>
          <a:solidFill>
            <a:sysClr val="window" lastClr="FFFFFF"/>
          </a:solidFill>
          <a:ln w="9525" cap="flat" cmpd="sng" algn="ctr">
            <a:solidFill>
              <a:srgbClr val="036A38"/>
            </a:solidFill>
            <a:prstDash val="solid"/>
            <a:round/>
            <a:headEnd type="none" w="med" len="med"/>
            <a:tailEnd type="none" w="med" len="med"/>
          </a:ln>
          <a:effectLst/>
        </p:spPr>
        <p:txBody>
          <a:bodyPr rtlCol="0" anchor="ctr"/>
          <a:lstStyle/>
          <a:p>
            <a:pPr algn="ctr" defTabSz="914400">
              <a:defRPr/>
            </a:pPr>
            <a:r>
              <a:rPr lang="en-US" sz="1200" b="1" kern="0" spc="100" dirty="0">
                <a:solidFill>
                  <a:srgbClr val="036A38"/>
                </a:solidFill>
                <a:latin typeface="Calibri Light" panose="020F0302020204030204" pitchFamily="34" charset="0"/>
                <a:cs typeface="Calibri Light" panose="020F0302020204030204" pitchFamily="34" charset="0"/>
              </a:rPr>
              <a:t>Wake BRT: Southern Corridor</a:t>
            </a:r>
          </a:p>
        </p:txBody>
      </p:sp>
      <p:sp>
        <p:nvSpPr>
          <p:cNvPr id="13" name="TextBox 12">
            <a:extLst>
              <a:ext uri="{FF2B5EF4-FFF2-40B4-BE49-F238E27FC236}">
                <a16:creationId xmlns:a16="http://schemas.microsoft.com/office/drawing/2014/main" id="{228E06AE-4E55-4BD2-BAD9-CA44B273DD8A}"/>
              </a:ext>
            </a:extLst>
          </p:cNvPr>
          <p:cNvSpPr txBox="1"/>
          <p:nvPr/>
        </p:nvSpPr>
        <p:spPr>
          <a:xfrm>
            <a:off x="6585081" y="4760016"/>
            <a:ext cx="2368935" cy="646331"/>
          </a:xfrm>
          <a:prstGeom prst="rect">
            <a:avLst/>
          </a:prstGeom>
          <a:noFill/>
        </p:spPr>
        <p:txBody>
          <a:bodyPr wrap="square" rtlCol="0">
            <a:spAutoFit/>
          </a:bodyPr>
          <a:lstStyle/>
          <a:p>
            <a:r>
              <a:rPr lang="en-US" sz="1200" b="1" spc="100" dirty="0">
                <a:solidFill>
                  <a:prstClr val="black">
                    <a:lumMod val="75000"/>
                    <a:lumOff val="25000"/>
                  </a:prstClr>
                </a:solidFill>
                <a:latin typeface="Calibri Light" panose="020F0302020204030204" pitchFamily="34" charset="0"/>
                <a:ea typeface="Source Sans Pro Light" panose="020B0403030403020204" pitchFamily="34" charset="0"/>
                <a:cs typeface="Calibri Light" panose="020F0302020204030204" pitchFamily="34" charset="0"/>
              </a:rPr>
              <a:t>STATUS</a:t>
            </a:r>
            <a:r>
              <a:rPr lang="en-US" sz="1200" dirty="0">
                <a:solidFill>
                  <a:prstClr val="black">
                    <a:lumMod val="75000"/>
                    <a:lumOff val="25000"/>
                  </a:prstClr>
                </a:solidFill>
                <a:latin typeface="Calibri Light" panose="020F0302020204030204" pitchFamily="34" charset="0"/>
                <a:ea typeface="Source Sans Pro Light" panose="020B0403030403020204" pitchFamily="34" charset="0"/>
                <a:cs typeface="Calibri Light" panose="020F0302020204030204" pitchFamily="34" charset="0"/>
              </a:rPr>
              <a:t>: Route Selection – Locally Preferred Alternative (WSP) </a:t>
            </a:r>
          </a:p>
          <a:p>
            <a:endParaRPr lang="en-US" sz="1200" dirty="0">
              <a:solidFill>
                <a:prstClr val="black">
                  <a:lumMod val="75000"/>
                  <a:lumOff val="25000"/>
                </a:prstClr>
              </a:solidFill>
              <a:latin typeface="Calibri Light" panose="020F0302020204030204" pitchFamily="34" charset="0"/>
              <a:ea typeface="Source Sans Pro Light" panose="020B0403030403020204" pitchFamily="34" charset="0"/>
              <a:cs typeface="Calibri Light" panose="020F0302020204030204" pitchFamily="34" charset="0"/>
            </a:endParaRPr>
          </a:p>
        </p:txBody>
      </p:sp>
    </p:spTree>
    <p:extLst>
      <p:ext uri="{BB962C8B-B14F-4D97-AF65-F5344CB8AC3E}">
        <p14:creationId xmlns:p14="http://schemas.microsoft.com/office/powerpoint/2010/main" val="28237098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a:extLst>
              <a:ext uri="{FF2B5EF4-FFF2-40B4-BE49-F238E27FC236}">
                <a16:creationId xmlns:a16="http://schemas.microsoft.com/office/drawing/2014/main" id="{98FAC24D-3AAC-4944-BDB7-3014AC80ACAA}"/>
              </a:ext>
            </a:extLst>
          </p:cNvPr>
          <p:cNvSpPr txBox="1">
            <a:spLocks/>
          </p:cNvSpPr>
          <p:nvPr/>
        </p:nvSpPr>
        <p:spPr>
          <a:xfrm>
            <a:off x="405782" y="2838450"/>
            <a:ext cx="7889132" cy="590551"/>
          </a:xfrm>
          <a:prstGeom prst="rect">
            <a:avLst/>
          </a:prstGeom>
        </p:spPr>
        <p:txBody>
          <a:bodyPr vert="horz"/>
          <a:lstStyle>
            <a:lvl1pPr algn="l" defTabSz="457178" rtl="0" eaLnBrk="1" latinLnBrk="0" hangingPunct="1">
              <a:spcBef>
                <a:spcPct val="0"/>
              </a:spcBef>
              <a:buNone/>
              <a:defRPr sz="3200" kern="1200" spc="100" baseline="0">
                <a:solidFill>
                  <a:schemeClr val="bg1"/>
                </a:solidFill>
                <a:latin typeface="Arial" charset="0"/>
                <a:ea typeface="+mj-ea"/>
                <a:cs typeface="+mj-cs"/>
              </a:defRPr>
            </a:lvl1pPr>
          </a:lstStyle>
          <a:p>
            <a:r>
              <a:rPr lang="en-US" sz="4000" dirty="0">
                <a:solidFill>
                  <a:prstClr val="black">
                    <a:lumMod val="75000"/>
                    <a:lumOff val="25000"/>
                  </a:prstClr>
                </a:solidFill>
                <a:latin typeface="Calibri" panose="020F0502020204030204" pitchFamily="34" charset="0"/>
                <a:cs typeface="Calibri" panose="020F0502020204030204" pitchFamily="34" charset="0"/>
              </a:rPr>
              <a:t>Wake BRT New Bern Avenue</a:t>
            </a:r>
          </a:p>
          <a:p>
            <a:r>
              <a:rPr lang="en-US" sz="2400" i="1" dirty="0">
                <a:solidFill>
                  <a:prstClr val="black">
                    <a:lumMod val="75000"/>
                    <a:lumOff val="25000"/>
                  </a:prstClr>
                </a:solidFill>
                <a:latin typeface="Calibri" panose="020F0502020204030204" pitchFamily="34" charset="0"/>
                <a:cs typeface="Calibri" panose="020F0502020204030204" pitchFamily="34" charset="0"/>
              </a:rPr>
              <a:t>Project Update</a:t>
            </a:r>
          </a:p>
          <a:p>
            <a:endParaRPr lang="en-US" sz="4400" dirty="0">
              <a:solidFill>
                <a:prstClr val="black">
                  <a:lumMod val="75000"/>
                  <a:lumOff val="25000"/>
                </a:prstClr>
              </a:solidFill>
              <a:latin typeface="Calibri" panose="020F0502020204030204" pitchFamily="34" charset="0"/>
              <a:cs typeface="Calibri" panose="020F0502020204030204" pitchFamily="34" charset="0"/>
            </a:endParaRPr>
          </a:p>
          <a:p>
            <a:r>
              <a:rPr lang="en-US" sz="4400" dirty="0">
                <a:solidFill>
                  <a:prstClr val="black">
                    <a:lumMod val="75000"/>
                    <a:lumOff val="25000"/>
                  </a:prst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227576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3" y="1238001"/>
            <a:ext cx="7700211" cy="590551"/>
          </a:xfrm>
        </p:spPr>
        <p:txBody>
          <a:bodyPr/>
          <a:lstStyle/>
          <a:p>
            <a:r>
              <a:rPr lang="en-US" sz="3600" dirty="0">
                <a:solidFill>
                  <a:schemeClr val="bg1">
                    <a:lumMod val="75000"/>
                    <a:lumOff val="25000"/>
                  </a:schemeClr>
                </a:solidFill>
                <a:latin typeface="Calibri" panose="020F0502020204030204" pitchFamily="34" charset="0"/>
                <a:cs typeface="Calibri" panose="020F0502020204030204" pitchFamily="34" charset="0"/>
              </a:rPr>
              <a:t>Wake BRT: New Bern Avenue</a:t>
            </a:r>
          </a:p>
        </p:txBody>
      </p:sp>
      <p:pic>
        <p:nvPicPr>
          <p:cNvPr id="7" name="Picture 6">
            <a:extLst>
              <a:ext uri="{FF2B5EF4-FFF2-40B4-BE49-F238E27FC236}">
                <a16:creationId xmlns:a16="http://schemas.microsoft.com/office/drawing/2014/main" id="{6E3CA95C-700F-2749-B1AA-EA55C621E8BC}"/>
              </a:ext>
            </a:extLst>
          </p:cNvPr>
          <p:cNvPicPr>
            <a:picLocks noChangeAspect="1"/>
          </p:cNvPicPr>
          <p:nvPr/>
        </p:nvPicPr>
        <p:blipFill>
          <a:blip r:embed="rId3"/>
          <a:srcRect t="1434" b="1434"/>
          <a:stretch/>
        </p:blipFill>
        <p:spPr>
          <a:xfrm>
            <a:off x="666676" y="1938559"/>
            <a:ext cx="7354202" cy="3550326"/>
          </a:xfrm>
          <a:prstGeom prst="rect">
            <a:avLst/>
          </a:prstGeom>
        </p:spPr>
      </p:pic>
    </p:spTree>
    <p:extLst>
      <p:ext uri="{BB962C8B-B14F-4D97-AF65-F5344CB8AC3E}">
        <p14:creationId xmlns:p14="http://schemas.microsoft.com/office/powerpoint/2010/main" val="166173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3" y="1238000"/>
            <a:ext cx="8083295" cy="1082290"/>
          </a:xfrm>
        </p:spPr>
        <p:txBody>
          <a:bodyPr/>
          <a:lstStyle/>
          <a:p>
            <a:r>
              <a:rPr lang="en-US" sz="3600" dirty="0">
                <a:solidFill>
                  <a:schemeClr val="bg1">
                    <a:lumMod val="75000"/>
                    <a:lumOff val="25000"/>
                  </a:schemeClr>
                </a:solidFill>
                <a:latin typeface="Calibri" panose="020F0502020204030204" pitchFamily="34" charset="0"/>
                <a:cs typeface="Calibri" panose="020F0502020204030204" pitchFamily="34" charset="0"/>
              </a:rPr>
              <a:t>Wake BRT: New Bern Avenue </a:t>
            </a:r>
            <a:br>
              <a:rPr lang="en-US" sz="3600" dirty="0">
                <a:solidFill>
                  <a:schemeClr val="bg1">
                    <a:lumMod val="75000"/>
                    <a:lumOff val="25000"/>
                  </a:schemeClr>
                </a:solidFill>
                <a:latin typeface="Calibri" panose="020F0502020204030204" pitchFamily="34" charset="0"/>
                <a:cs typeface="Calibri" panose="020F0502020204030204" pitchFamily="34" charset="0"/>
              </a:rPr>
            </a:br>
            <a:r>
              <a:rPr lang="en-US" sz="3600" dirty="0">
                <a:solidFill>
                  <a:schemeClr val="bg1">
                    <a:lumMod val="75000"/>
                    <a:lumOff val="25000"/>
                  </a:schemeClr>
                </a:solidFill>
                <a:latin typeface="Calibri" panose="020F0502020204030204" pitchFamily="34" charset="0"/>
                <a:cs typeface="Calibri" panose="020F0502020204030204" pitchFamily="34" charset="0"/>
              </a:rPr>
              <a:t>Project Background</a:t>
            </a:r>
          </a:p>
        </p:txBody>
      </p:sp>
      <p:graphicFrame>
        <p:nvGraphicFramePr>
          <p:cNvPr id="2" name="Table 2">
            <a:extLst>
              <a:ext uri="{FF2B5EF4-FFF2-40B4-BE49-F238E27FC236}">
                <a16:creationId xmlns:a16="http://schemas.microsoft.com/office/drawing/2014/main" id="{337B5F78-7AF9-49F3-99A6-8D10A396358E}"/>
              </a:ext>
            </a:extLst>
          </p:cNvPr>
          <p:cNvGraphicFramePr>
            <a:graphicFrameLocks noGrp="1"/>
          </p:cNvGraphicFramePr>
          <p:nvPr/>
        </p:nvGraphicFramePr>
        <p:xfrm>
          <a:off x="672813" y="2688038"/>
          <a:ext cx="6769608" cy="2352040"/>
        </p:xfrm>
        <a:graphic>
          <a:graphicData uri="http://schemas.openxmlformats.org/drawingml/2006/table">
            <a:tbl>
              <a:tblPr firstRow="1" bandRow="1">
                <a:tableStyleId>{5C22544A-7EE6-4342-B048-85BDC9FD1C3A}</a:tableStyleId>
              </a:tblPr>
              <a:tblGrid>
                <a:gridCol w="2349054">
                  <a:extLst>
                    <a:ext uri="{9D8B030D-6E8A-4147-A177-3AD203B41FA5}">
                      <a16:colId xmlns:a16="http://schemas.microsoft.com/office/drawing/2014/main" val="1375389208"/>
                    </a:ext>
                  </a:extLst>
                </a:gridCol>
                <a:gridCol w="4420554">
                  <a:extLst>
                    <a:ext uri="{9D8B030D-6E8A-4147-A177-3AD203B41FA5}">
                      <a16:colId xmlns:a16="http://schemas.microsoft.com/office/drawing/2014/main" val="498046882"/>
                    </a:ext>
                  </a:extLst>
                </a:gridCol>
              </a:tblGrid>
              <a:tr h="370840">
                <a:tc>
                  <a:txBody>
                    <a:bodyPr/>
                    <a:lstStyle/>
                    <a:p>
                      <a:r>
                        <a:rPr lang="en-US" sz="1400" dirty="0">
                          <a:latin typeface="Calibri Light" panose="020F0302020204030204" pitchFamily="34" charset="0"/>
                          <a:cs typeface="Calibri Light" panose="020F0302020204030204" pitchFamily="34" charset="0"/>
                        </a:rPr>
                        <a:t>Date</a:t>
                      </a:r>
                    </a:p>
                  </a:txBody>
                  <a:tcPr/>
                </a:tc>
                <a:tc>
                  <a:txBody>
                    <a:bodyPr/>
                    <a:lstStyle/>
                    <a:p>
                      <a:r>
                        <a:rPr lang="en-US" sz="1400" dirty="0">
                          <a:latin typeface="Calibri Light" panose="020F0302020204030204" pitchFamily="34" charset="0"/>
                          <a:cs typeface="Calibri Light" panose="020F0302020204030204" pitchFamily="34" charset="0"/>
                        </a:rPr>
                        <a:t>Milestone</a:t>
                      </a:r>
                    </a:p>
                  </a:txBody>
                  <a:tcPr/>
                </a:tc>
                <a:extLst>
                  <a:ext uri="{0D108BD9-81ED-4DB2-BD59-A6C34878D82A}">
                    <a16:rowId xmlns:a16="http://schemas.microsoft.com/office/drawing/2014/main" val="2365469088"/>
                  </a:ext>
                </a:extLst>
              </a:tr>
              <a:tr h="370840">
                <a:tc>
                  <a:txBody>
                    <a:bodyPr/>
                    <a:lstStyle/>
                    <a:p>
                      <a:r>
                        <a:rPr lang="en-US" sz="1400" dirty="0">
                          <a:latin typeface="Calibri" panose="020F0502020204030204" pitchFamily="34" charset="0"/>
                          <a:cs typeface="Calibri" panose="020F0502020204030204" pitchFamily="34" charset="0"/>
                        </a:rPr>
                        <a:t>Spring 2020</a:t>
                      </a:r>
                    </a:p>
                  </a:txBody>
                  <a:tcPr marT="91440" marB="91440"/>
                </a:tc>
                <a:tc>
                  <a:txBody>
                    <a:bodyPr/>
                    <a:lstStyle/>
                    <a:p>
                      <a:r>
                        <a:rPr lang="en-US" sz="1400" dirty="0">
                          <a:latin typeface="Calibri" panose="020F0502020204030204" pitchFamily="34" charset="0"/>
                          <a:cs typeface="Calibri" panose="020F0502020204030204" pitchFamily="34" charset="0"/>
                        </a:rPr>
                        <a:t>30% design plans complete </a:t>
                      </a:r>
                    </a:p>
                  </a:txBody>
                  <a:tcPr marT="91440" marB="91440"/>
                </a:tc>
                <a:extLst>
                  <a:ext uri="{0D108BD9-81ED-4DB2-BD59-A6C34878D82A}">
                    <a16:rowId xmlns:a16="http://schemas.microsoft.com/office/drawing/2014/main" val="987388939"/>
                  </a:ext>
                </a:extLst>
              </a:tr>
              <a:tr h="370840">
                <a:tc>
                  <a:txBody>
                    <a:bodyPr/>
                    <a:lstStyle/>
                    <a:p>
                      <a:r>
                        <a:rPr lang="en-US" sz="1400" dirty="0">
                          <a:latin typeface="Calibri" panose="020F0502020204030204" pitchFamily="34" charset="0"/>
                          <a:cs typeface="Calibri" panose="020F0502020204030204" pitchFamily="34" charset="0"/>
                        </a:rPr>
                        <a:t>Summer 2020</a:t>
                      </a:r>
                    </a:p>
                  </a:txBody>
                  <a:tcPr marT="91440" marB="91440"/>
                </a:tc>
                <a:tc>
                  <a:txBody>
                    <a:bodyPr/>
                    <a:lstStyle/>
                    <a:p>
                      <a:r>
                        <a:rPr lang="en-US" sz="1400" dirty="0">
                          <a:latin typeface="Calibri" panose="020F0502020204030204" pitchFamily="34" charset="0"/>
                          <a:cs typeface="Calibri" panose="020F0502020204030204" pitchFamily="34" charset="0"/>
                        </a:rPr>
                        <a:t>Review of 30% design plans </a:t>
                      </a:r>
                    </a:p>
                  </a:txBody>
                  <a:tcPr marT="91440" marB="91440"/>
                </a:tc>
                <a:extLst>
                  <a:ext uri="{0D108BD9-81ED-4DB2-BD59-A6C34878D82A}">
                    <a16:rowId xmlns:a16="http://schemas.microsoft.com/office/drawing/2014/main" val="3783882591"/>
                  </a:ext>
                </a:extLst>
              </a:tr>
              <a:tr h="370840">
                <a:tc>
                  <a:txBody>
                    <a:bodyPr/>
                    <a:lstStyle/>
                    <a:p>
                      <a:r>
                        <a:rPr lang="en-US" sz="1400" dirty="0">
                          <a:latin typeface="Calibri" panose="020F0502020204030204" pitchFamily="34" charset="0"/>
                          <a:cs typeface="Calibri" panose="020F0502020204030204" pitchFamily="34" charset="0"/>
                        </a:rPr>
                        <a:t>Fall 2020</a:t>
                      </a:r>
                    </a:p>
                  </a:txBody>
                  <a:tcPr marT="91440" marB="91440"/>
                </a:tc>
                <a:tc>
                  <a:txBody>
                    <a:bodyPr/>
                    <a:lstStyle/>
                    <a:p>
                      <a:r>
                        <a:rPr lang="en-US" sz="1400" dirty="0">
                          <a:latin typeface="Calibri" panose="020F0502020204030204" pitchFamily="34" charset="0"/>
                          <a:cs typeface="Calibri" panose="020F0502020204030204" pitchFamily="34" charset="0"/>
                        </a:rPr>
                        <a:t>Begin 60% design plans</a:t>
                      </a:r>
                    </a:p>
                  </a:txBody>
                  <a:tcPr marT="91440" marB="91440"/>
                </a:tc>
                <a:extLst>
                  <a:ext uri="{0D108BD9-81ED-4DB2-BD59-A6C34878D82A}">
                    <a16:rowId xmlns:a16="http://schemas.microsoft.com/office/drawing/2014/main" val="4253206358"/>
                  </a:ext>
                </a:extLst>
              </a:tr>
              <a:tr h="370840">
                <a:tc>
                  <a:txBody>
                    <a:bodyPr/>
                    <a:lstStyle/>
                    <a:p>
                      <a:r>
                        <a:rPr lang="en-US" sz="1400" dirty="0">
                          <a:latin typeface="Calibri" panose="020F0502020204030204" pitchFamily="34" charset="0"/>
                          <a:cs typeface="Calibri" panose="020F0502020204030204" pitchFamily="34" charset="0"/>
                        </a:rPr>
                        <a:t>December 17, 2020</a:t>
                      </a:r>
                    </a:p>
                  </a:txBody>
                  <a:tcPr marT="91440" marB="91440"/>
                </a:tc>
                <a:tc>
                  <a:txBody>
                    <a:bodyPr/>
                    <a:lstStyle/>
                    <a:p>
                      <a:r>
                        <a:rPr lang="en-US" sz="1400" dirty="0">
                          <a:latin typeface="Calibri" panose="020F0502020204030204" pitchFamily="34" charset="0"/>
                          <a:cs typeface="Calibri" panose="020F0502020204030204" pitchFamily="34" charset="0"/>
                        </a:rPr>
                        <a:t>$35 million allocation from FTA </a:t>
                      </a:r>
                    </a:p>
                  </a:txBody>
                  <a:tcPr marT="91440" marB="91440"/>
                </a:tc>
                <a:extLst>
                  <a:ext uri="{0D108BD9-81ED-4DB2-BD59-A6C34878D82A}">
                    <a16:rowId xmlns:a16="http://schemas.microsoft.com/office/drawing/2014/main" val="1303361399"/>
                  </a:ext>
                </a:extLst>
              </a:tr>
              <a:tr h="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February 2021</a:t>
                      </a:r>
                    </a:p>
                  </a:txBody>
                  <a:tcPr marT="91440" marB="91440"/>
                </a:tc>
                <a:tc>
                  <a:txBody>
                    <a:bodyPr/>
                    <a:lstStyle/>
                    <a:p>
                      <a:r>
                        <a:rPr lang="en-US" sz="1400" dirty="0">
                          <a:latin typeface="Calibri" panose="020F0502020204030204" pitchFamily="34" charset="0"/>
                          <a:cs typeface="Calibri" panose="020F0502020204030204" pitchFamily="34" charset="0"/>
                        </a:rPr>
                        <a:t>Review of 60% design plans</a:t>
                      </a:r>
                    </a:p>
                  </a:txBody>
                  <a:tcPr marT="91440" marB="91440"/>
                </a:tc>
                <a:extLst>
                  <a:ext uri="{0D108BD9-81ED-4DB2-BD59-A6C34878D82A}">
                    <a16:rowId xmlns:a16="http://schemas.microsoft.com/office/drawing/2014/main" val="2768368938"/>
                  </a:ext>
                </a:extLst>
              </a:tr>
            </a:tbl>
          </a:graphicData>
        </a:graphic>
      </p:graphicFrame>
    </p:spTree>
    <p:extLst>
      <p:ext uri="{BB962C8B-B14F-4D97-AF65-F5344CB8AC3E}">
        <p14:creationId xmlns:p14="http://schemas.microsoft.com/office/powerpoint/2010/main" val="26351021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A79560-2049-4903-8802-7C1680E88D0F}"/>
              </a:ext>
            </a:extLst>
          </p:cNvPr>
          <p:cNvGrpSpPr/>
          <p:nvPr/>
        </p:nvGrpSpPr>
        <p:grpSpPr>
          <a:xfrm>
            <a:off x="752385" y="2330228"/>
            <a:ext cx="7639231" cy="2878527"/>
            <a:chOff x="2166257" y="2437661"/>
            <a:chExt cx="7639231" cy="2878527"/>
          </a:xfrm>
        </p:grpSpPr>
        <p:cxnSp>
          <p:nvCxnSpPr>
            <p:cNvPr id="21" name="Straight Connector 20">
              <a:extLst>
                <a:ext uri="{FF2B5EF4-FFF2-40B4-BE49-F238E27FC236}">
                  <a16:creationId xmlns:a16="http://schemas.microsoft.com/office/drawing/2014/main" id="{E3A3A762-6FB6-4D2A-8509-7D249CBEA5C6}"/>
                </a:ext>
              </a:extLst>
            </p:cNvPr>
            <p:cNvCxnSpPr>
              <a:cxnSpLocks/>
            </p:cNvCxnSpPr>
            <p:nvPr/>
          </p:nvCxnSpPr>
          <p:spPr>
            <a:xfrm>
              <a:off x="2166257" y="3013823"/>
              <a:ext cx="6747628" cy="4710"/>
            </a:xfrm>
            <a:prstGeom prst="line">
              <a:avLst/>
            </a:prstGeom>
            <a:ln>
              <a:solidFill>
                <a:srgbClr val="79AA03"/>
              </a:solidFil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22CE337B-0168-43BD-A108-B425612825F8}"/>
                </a:ext>
              </a:extLst>
            </p:cNvPr>
            <p:cNvSpPr/>
            <p:nvPr/>
          </p:nvSpPr>
          <p:spPr>
            <a:xfrm>
              <a:off x="2784728" y="2871467"/>
              <a:ext cx="290285" cy="290285"/>
            </a:xfrm>
            <a:prstGeom prst="ellipse">
              <a:avLst/>
            </a:prstGeom>
            <a:solidFill>
              <a:srgbClr val="036A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orbel" panose="020B0503020204020204"/>
              </a:endParaRPr>
            </a:p>
          </p:txBody>
        </p:sp>
        <p:sp>
          <p:nvSpPr>
            <p:cNvPr id="23" name="TextBox 22">
              <a:extLst>
                <a:ext uri="{FF2B5EF4-FFF2-40B4-BE49-F238E27FC236}">
                  <a16:creationId xmlns:a16="http://schemas.microsoft.com/office/drawing/2014/main" id="{2AD31B51-7753-47D9-8DE3-94C2A32CADC7}"/>
                </a:ext>
              </a:extLst>
            </p:cNvPr>
            <p:cNvSpPr txBox="1"/>
            <p:nvPr/>
          </p:nvSpPr>
          <p:spPr>
            <a:xfrm>
              <a:off x="2418242" y="3161752"/>
              <a:ext cx="4294484" cy="2154436"/>
            </a:xfrm>
            <a:prstGeom prst="rect">
              <a:avLst/>
            </a:prstGeom>
            <a:noFill/>
          </p:spPr>
          <p:txBody>
            <a:bodyPr wrap="square" rtlCol="0">
              <a:spAutoFit/>
            </a:bodyPr>
            <a:lstStyle/>
            <a:p>
              <a:r>
                <a:rPr lang="en-US" b="1" dirty="0">
                  <a:solidFill>
                    <a:srgbClr val="036A38"/>
                  </a:solidFill>
                  <a:latin typeface="Calibri" panose="020F0502020204030204" pitchFamily="34" charset="0"/>
                  <a:cs typeface="Calibri" panose="020F0502020204030204" pitchFamily="34" charset="0"/>
                </a:rPr>
                <a:t>STEP 1: Project Development</a:t>
              </a:r>
            </a:p>
            <a:p>
              <a:pPr marL="228600" indent="-137160">
                <a:spcBef>
                  <a:spcPts val="300"/>
                </a:spcBef>
                <a:buFont typeface="Arial" panose="020B0604020202020204" pitchFamily="34" charset="0"/>
                <a:buChar char="•"/>
              </a:pPr>
              <a:r>
                <a:rPr lang="en-US" sz="1200" i="1" dirty="0">
                  <a:solidFill>
                    <a:prstClr val="white">
                      <a:lumMod val="50000"/>
                    </a:prstClr>
                  </a:solidFill>
                  <a:latin typeface="Calibri" panose="020F0502020204030204" pitchFamily="34" charset="0"/>
                  <a:cs typeface="Calibri" panose="020F0502020204030204" pitchFamily="34" charset="0"/>
                </a:rPr>
                <a:t>PD Application</a:t>
              </a:r>
            </a:p>
            <a:p>
              <a:pPr marL="228600" indent="-137160">
                <a:spcBef>
                  <a:spcPts val="300"/>
                </a:spcBef>
                <a:buFont typeface="Arial" panose="020B0604020202020204" pitchFamily="34" charset="0"/>
                <a:buChar char="•"/>
              </a:pPr>
              <a:r>
                <a:rPr lang="en-US" sz="1200" i="1" dirty="0">
                  <a:solidFill>
                    <a:prstClr val="white">
                      <a:lumMod val="50000"/>
                    </a:prstClr>
                  </a:solidFill>
                  <a:latin typeface="Calibri" panose="020F0502020204030204" pitchFamily="34" charset="0"/>
                  <a:cs typeface="Calibri" panose="020F0502020204030204" pitchFamily="34" charset="0"/>
                </a:rPr>
                <a:t>Review Alternatives</a:t>
              </a:r>
            </a:p>
            <a:p>
              <a:pPr marL="228600" indent="-137160">
                <a:spcBef>
                  <a:spcPts val="300"/>
                </a:spcBef>
                <a:buFont typeface="Arial" panose="020B0604020202020204" pitchFamily="34" charset="0"/>
                <a:buChar char="•"/>
              </a:pPr>
              <a:r>
                <a:rPr lang="en-US" sz="1200" i="1" dirty="0">
                  <a:solidFill>
                    <a:prstClr val="white">
                      <a:lumMod val="50000"/>
                    </a:prstClr>
                  </a:solidFill>
                  <a:latin typeface="Calibri" panose="020F0502020204030204" pitchFamily="34" charset="0"/>
                  <a:cs typeface="Calibri" panose="020F0502020204030204" pitchFamily="34" charset="0"/>
                </a:rPr>
                <a:t>Locally Preferred Alternative (LPA)</a:t>
              </a:r>
            </a:p>
            <a:p>
              <a:pPr marL="228600" indent="-137160">
                <a:spcBef>
                  <a:spcPts val="300"/>
                </a:spcBef>
                <a:buFont typeface="Arial" panose="020B0604020202020204" pitchFamily="34" charset="0"/>
                <a:buChar char="•"/>
              </a:pPr>
              <a:r>
                <a:rPr lang="en-US" sz="1200" i="1" dirty="0">
                  <a:solidFill>
                    <a:prstClr val="white">
                      <a:lumMod val="50000"/>
                    </a:prstClr>
                  </a:solidFill>
                  <a:latin typeface="Calibri" panose="020F0502020204030204" pitchFamily="34" charset="0"/>
                  <a:cs typeface="Calibri" panose="020F0502020204030204" pitchFamily="34" charset="0"/>
                </a:rPr>
                <a:t>Local Funding Commitment </a:t>
              </a:r>
            </a:p>
            <a:p>
              <a:pPr marL="228600" indent="-137160">
                <a:spcBef>
                  <a:spcPts val="300"/>
                </a:spcBef>
                <a:buFont typeface="Arial" panose="020B0604020202020204" pitchFamily="34" charset="0"/>
                <a:buChar char="•"/>
              </a:pPr>
              <a:r>
                <a:rPr lang="en-US" sz="1200" i="1" dirty="0">
                  <a:solidFill>
                    <a:prstClr val="white">
                      <a:lumMod val="50000"/>
                    </a:prstClr>
                  </a:solidFill>
                  <a:latin typeface="Calibri" panose="020F0502020204030204" pitchFamily="34" charset="0"/>
                  <a:cs typeface="Calibri" panose="020F0502020204030204" pitchFamily="34" charset="0"/>
                </a:rPr>
                <a:t>Ratings Application</a:t>
              </a:r>
            </a:p>
            <a:p>
              <a:pPr marL="228600" indent="-137160">
                <a:spcBef>
                  <a:spcPts val="300"/>
                </a:spcBef>
                <a:buFont typeface="Arial" panose="020B0604020202020204" pitchFamily="34" charset="0"/>
                <a:buChar char="•"/>
              </a:pPr>
              <a:r>
                <a:rPr lang="en-US" sz="1200" dirty="0">
                  <a:solidFill>
                    <a:prstClr val="black">
                      <a:lumMod val="75000"/>
                      <a:lumOff val="25000"/>
                    </a:prstClr>
                  </a:solidFill>
                  <a:latin typeface="Calibri" panose="020F0502020204030204" pitchFamily="34" charset="0"/>
                  <a:cs typeface="Calibri" panose="020F0502020204030204" pitchFamily="34" charset="0"/>
                </a:rPr>
                <a:t>Environmental Review (NEPA &amp; SHPO)</a:t>
              </a:r>
            </a:p>
            <a:p>
              <a:pPr marL="228600" indent="-137160">
                <a:spcBef>
                  <a:spcPts val="300"/>
                </a:spcBef>
                <a:buFont typeface="Arial" panose="020B0604020202020204" pitchFamily="34" charset="0"/>
                <a:buChar char="•"/>
              </a:pPr>
              <a:r>
                <a:rPr lang="en-US" sz="1200" dirty="0">
                  <a:solidFill>
                    <a:prstClr val="black">
                      <a:lumMod val="75000"/>
                      <a:lumOff val="25000"/>
                    </a:prstClr>
                  </a:solidFill>
                  <a:latin typeface="Calibri" panose="020F0502020204030204" pitchFamily="34" charset="0"/>
                  <a:cs typeface="Calibri" panose="020F0502020204030204" pitchFamily="34" charset="0"/>
                </a:rPr>
                <a:t>3</a:t>
              </a:r>
              <a:r>
                <a:rPr lang="en-US" sz="1200" baseline="30000" dirty="0">
                  <a:solidFill>
                    <a:prstClr val="black">
                      <a:lumMod val="75000"/>
                      <a:lumOff val="25000"/>
                    </a:prstClr>
                  </a:solidFill>
                  <a:latin typeface="Calibri" panose="020F0502020204030204" pitchFamily="34" charset="0"/>
                  <a:cs typeface="Calibri" panose="020F0502020204030204" pitchFamily="34" charset="0"/>
                </a:rPr>
                <a:t>rd</a:t>
              </a:r>
              <a:r>
                <a:rPr lang="en-US" sz="1200" dirty="0">
                  <a:solidFill>
                    <a:prstClr val="black">
                      <a:lumMod val="75000"/>
                      <a:lumOff val="25000"/>
                    </a:prstClr>
                  </a:solidFill>
                  <a:latin typeface="Calibri" panose="020F0502020204030204" pitchFamily="34" charset="0"/>
                  <a:cs typeface="Calibri" panose="020F0502020204030204" pitchFamily="34" charset="0"/>
                </a:rPr>
                <a:t> Party Agreements (NCDOT)</a:t>
              </a:r>
            </a:p>
            <a:p>
              <a:pPr marL="228600" indent="-137160">
                <a:spcBef>
                  <a:spcPts val="300"/>
                </a:spcBef>
                <a:buFont typeface="Arial" panose="020B0604020202020204" pitchFamily="34" charset="0"/>
                <a:buChar char="•"/>
              </a:pPr>
              <a:r>
                <a:rPr lang="en-US" sz="1200" dirty="0">
                  <a:solidFill>
                    <a:prstClr val="black">
                      <a:lumMod val="75000"/>
                      <a:lumOff val="25000"/>
                    </a:prstClr>
                  </a:solidFill>
                  <a:latin typeface="Calibri" panose="020F0502020204030204" pitchFamily="34" charset="0"/>
                  <a:cs typeface="Calibri" panose="020F0502020204030204" pitchFamily="34" charset="0"/>
                </a:rPr>
                <a:t>Complete Engineering, Design, and Utility Coordination</a:t>
              </a:r>
            </a:p>
          </p:txBody>
        </p:sp>
        <p:sp>
          <p:nvSpPr>
            <p:cNvPr id="24" name="Oval 23">
              <a:extLst>
                <a:ext uri="{FF2B5EF4-FFF2-40B4-BE49-F238E27FC236}">
                  <a16:creationId xmlns:a16="http://schemas.microsoft.com/office/drawing/2014/main" id="{D8EB2245-1BB3-487D-9265-FCCBC22E5532}"/>
                </a:ext>
              </a:extLst>
            </p:cNvPr>
            <p:cNvSpPr/>
            <p:nvPr/>
          </p:nvSpPr>
          <p:spPr>
            <a:xfrm>
              <a:off x="7921774" y="2843714"/>
              <a:ext cx="290285" cy="290285"/>
            </a:xfrm>
            <a:prstGeom prst="ellipse">
              <a:avLst/>
            </a:prstGeom>
            <a:solidFill>
              <a:srgbClr val="036A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orbel" panose="020B0503020204020204"/>
              </a:endParaRPr>
            </a:p>
          </p:txBody>
        </p:sp>
        <p:sp>
          <p:nvSpPr>
            <p:cNvPr id="25" name="TextBox 24">
              <a:extLst>
                <a:ext uri="{FF2B5EF4-FFF2-40B4-BE49-F238E27FC236}">
                  <a16:creationId xmlns:a16="http://schemas.microsoft.com/office/drawing/2014/main" id="{E9305541-9700-48B0-B7CA-8D3CC8B42793}"/>
                </a:ext>
              </a:extLst>
            </p:cNvPr>
            <p:cNvSpPr txBox="1"/>
            <p:nvPr/>
          </p:nvSpPr>
          <p:spPr>
            <a:xfrm>
              <a:off x="7374237" y="3167424"/>
              <a:ext cx="2431251" cy="869469"/>
            </a:xfrm>
            <a:prstGeom prst="rect">
              <a:avLst/>
            </a:prstGeom>
            <a:noFill/>
          </p:spPr>
          <p:txBody>
            <a:bodyPr wrap="square" rtlCol="0">
              <a:spAutoFit/>
            </a:bodyPr>
            <a:lstStyle/>
            <a:p>
              <a:r>
                <a:rPr lang="en-US" b="1" dirty="0">
                  <a:solidFill>
                    <a:srgbClr val="036A38"/>
                  </a:solidFill>
                  <a:latin typeface="Calibri" panose="020F0502020204030204" pitchFamily="34" charset="0"/>
                  <a:cs typeface="Calibri" panose="020F0502020204030204" pitchFamily="34" charset="0"/>
                </a:rPr>
                <a:t>STEP 2: Full Funding Grant Agreement</a:t>
              </a:r>
            </a:p>
            <a:p>
              <a:pPr marL="228600" indent="-137160">
                <a:spcBef>
                  <a:spcPts val="300"/>
                </a:spcBef>
                <a:buFont typeface="Arial" panose="020B0604020202020204" pitchFamily="34" charset="0"/>
                <a:buChar char="•"/>
              </a:pPr>
              <a:r>
                <a:rPr lang="en-US" sz="1200" dirty="0">
                  <a:solidFill>
                    <a:prstClr val="black">
                      <a:lumMod val="75000"/>
                      <a:lumOff val="25000"/>
                    </a:prstClr>
                  </a:solidFill>
                  <a:latin typeface="Calibri" panose="020F0502020204030204" pitchFamily="34" charset="0"/>
                  <a:cs typeface="Calibri" panose="020F0502020204030204" pitchFamily="34" charset="0"/>
                </a:rPr>
                <a:t>Construction</a:t>
              </a:r>
            </a:p>
          </p:txBody>
        </p:sp>
        <p:pic>
          <p:nvPicPr>
            <p:cNvPr id="27" name="Graphic 26" descr="Bus">
              <a:extLst>
                <a:ext uri="{FF2B5EF4-FFF2-40B4-BE49-F238E27FC236}">
                  <a16:creationId xmlns:a16="http://schemas.microsoft.com/office/drawing/2014/main" id="{A369156E-214B-49D8-B3F0-1C0AF99D0F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8254" y="2512797"/>
              <a:ext cx="648955" cy="648955"/>
            </a:xfrm>
            <a:prstGeom prst="rect">
              <a:avLst/>
            </a:prstGeom>
          </p:spPr>
        </p:pic>
        <p:sp>
          <p:nvSpPr>
            <p:cNvPr id="28" name="TextBox 27">
              <a:extLst>
                <a:ext uri="{FF2B5EF4-FFF2-40B4-BE49-F238E27FC236}">
                  <a16:creationId xmlns:a16="http://schemas.microsoft.com/office/drawing/2014/main" id="{5D79D22B-5964-40D5-A9B8-DA955EF34D48}"/>
                </a:ext>
              </a:extLst>
            </p:cNvPr>
            <p:cNvSpPr txBox="1"/>
            <p:nvPr/>
          </p:nvSpPr>
          <p:spPr>
            <a:xfrm>
              <a:off x="6178483" y="2437661"/>
              <a:ext cx="1195754" cy="261610"/>
            </a:xfrm>
            <a:prstGeom prst="rect">
              <a:avLst/>
            </a:prstGeom>
            <a:noFill/>
          </p:spPr>
          <p:txBody>
            <a:bodyPr wrap="square" rtlCol="0">
              <a:spAutoFit/>
            </a:bodyPr>
            <a:lstStyle/>
            <a:p>
              <a:r>
                <a:rPr lang="en-US" sz="1050" dirty="0">
                  <a:solidFill>
                    <a:srgbClr val="00426A"/>
                  </a:solidFill>
                  <a:latin typeface="Calibri" panose="020F0502020204030204" pitchFamily="34" charset="0"/>
                  <a:cs typeface="Calibri" panose="020F0502020204030204" pitchFamily="34" charset="0"/>
                </a:rPr>
                <a:t>NEW BERN </a:t>
              </a:r>
            </a:p>
          </p:txBody>
        </p:sp>
      </p:grpSp>
      <p:sp>
        <p:nvSpPr>
          <p:cNvPr id="20" name="Title 3">
            <a:extLst>
              <a:ext uri="{FF2B5EF4-FFF2-40B4-BE49-F238E27FC236}">
                <a16:creationId xmlns:a16="http://schemas.microsoft.com/office/drawing/2014/main" id="{98FAC24D-3AAC-4944-BDB7-3014AC80ACAA}"/>
              </a:ext>
            </a:extLst>
          </p:cNvPr>
          <p:cNvSpPr txBox="1">
            <a:spLocks/>
          </p:cNvSpPr>
          <p:nvPr/>
        </p:nvSpPr>
        <p:spPr>
          <a:xfrm>
            <a:off x="530353" y="1238001"/>
            <a:ext cx="7700211" cy="590551"/>
          </a:xfrm>
          <a:prstGeom prst="rect">
            <a:avLst/>
          </a:prstGeom>
        </p:spPr>
        <p:txBody>
          <a:bodyPr vert="horz"/>
          <a:lstStyle>
            <a:lvl1pPr algn="l" defTabSz="457178" rtl="0" eaLnBrk="1" latinLnBrk="0" hangingPunct="1">
              <a:spcBef>
                <a:spcPct val="0"/>
              </a:spcBef>
              <a:buNone/>
              <a:defRPr sz="3200" kern="1200" spc="100" baseline="0">
                <a:solidFill>
                  <a:schemeClr val="bg1"/>
                </a:solidFill>
                <a:latin typeface="Arial" charset="0"/>
                <a:ea typeface="+mj-ea"/>
                <a:cs typeface="+mj-cs"/>
              </a:defRPr>
            </a:lvl1pPr>
          </a:lstStyle>
          <a:p>
            <a:r>
              <a:rPr lang="en-US" sz="3600" dirty="0">
                <a:solidFill>
                  <a:prstClr val="black">
                    <a:lumMod val="75000"/>
                    <a:lumOff val="25000"/>
                  </a:prstClr>
                </a:solidFill>
                <a:latin typeface="Calibri" panose="020F0502020204030204" pitchFamily="34" charset="0"/>
                <a:cs typeface="Calibri" panose="020F0502020204030204" pitchFamily="34" charset="0"/>
              </a:rPr>
              <a:t>Wake BRT New Bern Federal Funding</a:t>
            </a:r>
          </a:p>
        </p:txBody>
      </p:sp>
      <p:sp>
        <p:nvSpPr>
          <p:cNvPr id="3" name="TextBox 2">
            <a:extLst>
              <a:ext uri="{FF2B5EF4-FFF2-40B4-BE49-F238E27FC236}">
                <a16:creationId xmlns:a16="http://schemas.microsoft.com/office/drawing/2014/main" id="{CC57F6EE-7F68-2E49-B22E-E89DB6D15BF3}"/>
              </a:ext>
            </a:extLst>
          </p:cNvPr>
          <p:cNvSpPr txBox="1"/>
          <p:nvPr/>
        </p:nvSpPr>
        <p:spPr>
          <a:xfrm>
            <a:off x="5188858" y="4074423"/>
            <a:ext cx="3809278" cy="1169551"/>
          </a:xfrm>
          <a:prstGeom prst="rect">
            <a:avLst/>
          </a:prstGeom>
          <a:noFill/>
        </p:spPr>
        <p:txBody>
          <a:bodyPr wrap="square" rtlCol="0">
            <a:spAutoFit/>
          </a:bodyPr>
          <a:lstStyle/>
          <a:p>
            <a:r>
              <a:rPr lang="en-US" sz="1400" dirty="0">
                <a:solidFill>
                  <a:prstClr val="black"/>
                </a:solidFill>
                <a:latin typeface="Calibri" panose="020F0502020204030204" pitchFamily="34" charset="0"/>
                <a:cs typeface="Calibri" panose="020F0502020204030204" pitchFamily="34" charset="0"/>
              </a:rPr>
              <a:t>NOTE – project must receive federal funding allocation before initiating Step 2</a:t>
            </a:r>
          </a:p>
          <a:p>
            <a:endParaRPr lang="en-US" sz="1400" dirty="0">
              <a:solidFill>
                <a:prstClr val="black"/>
              </a:solidFill>
              <a:latin typeface="Calibri" panose="020F0502020204030204" pitchFamily="34" charset="0"/>
              <a:cs typeface="Calibri" panose="020F0502020204030204" pitchFamily="34" charset="0"/>
            </a:endParaRPr>
          </a:p>
          <a:p>
            <a:r>
              <a:rPr lang="en-US" sz="1400" dirty="0">
                <a:solidFill>
                  <a:prstClr val="black"/>
                </a:solidFill>
                <a:latin typeface="Calibri" panose="020F0502020204030204" pitchFamily="34" charset="0"/>
                <a:cs typeface="Calibri" panose="020F0502020204030204" pitchFamily="34" charset="0"/>
              </a:rPr>
              <a:t>New Bern Avenue BRT received $35M federal funding allocation on December 17, 2020</a:t>
            </a:r>
          </a:p>
        </p:txBody>
      </p:sp>
    </p:spTree>
    <p:extLst>
      <p:ext uri="{BB962C8B-B14F-4D97-AF65-F5344CB8AC3E}">
        <p14:creationId xmlns:p14="http://schemas.microsoft.com/office/powerpoint/2010/main" val="992800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89538DE3-D133-4760-9C12-3FC2FF435678}"/>
              </a:ext>
            </a:extLst>
          </p:cNvPr>
          <p:cNvPicPr/>
          <p:nvPr/>
        </p:nvPicPr>
        <p:blipFill rotWithShape="1">
          <a:blip r:embed="rId3">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E1AB0A6D-2A91-4D81-8923-35F9A4EA646A}"/>
              </a:ext>
            </a:extLst>
          </p:cNvPr>
          <p:cNvSpPr txBox="1"/>
          <p:nvPr/>
        </p:nvSpPr>
        <p:spPr>
          <a:xfrm>
            <a:off x="999179" y="1351508"/>
            <a:ext cx="2596486" cy="4154984"/>
          </a:xfrm>
          <a:prstGeom prst="rect">
            <a:avLst/>
          </a:prstGeom>
          <a:solidFill>
            <a:schemeClr val="bg2"/>
          </a:solidFill>
        </p:spPr>
        <p:txBody>
          <a:bodyPr wrap="square" rtlCol="0">
            <a:spAutoFit/>
          </a:bodyPr>
          <a:lstStyle/>
          <a:p>
            <a:pPr algn="ctr"/>
            <a:r>
              <a:rPr lang="en-US" sz="2400" b="1" dirty="0"/>
              <a:t>BUDGET &amp; </a:t>
            </a:r>
            <a:r>
              <a:rPr lang="en-US" sz="2400" b="1" u="sng" dirty="0"/>
              <a:t>FINANCE</a:t>
            </a:r>
          </a:p>
          <a:p>
            <a:pPr algn="ctr"/>
            <a:endParaRPr lang="en-US" sz="2400" b="1" dirty="0"/>
          </a:p>
          <a:p>
            <a:pPr algn="ctr"/>
            <a:r>
              <a:rPr lang="en-US" sz="2400" b="1" dirty="0"/>
              <a:t>Election Held: </a:t>
            </a:r>
            <a:r>
              <a:rPr lang="en-US" sz="2400" dirty="0"/>
              <a:t>January 21, 2021 </a:t>
            </a:r>
          </a:p>
          <a:p>
            <a:pPr algn="ctr"/>
            <a:endParaRPr lang="en-US" sz="2400" b="1" dirty="0"/>
          </a:p>
          <a:p>
            <a:pPr algn="ctr"/>
            <a:r>
              <a:rPr lang="en-US" sz="2400" b="1" dirty="0"/>
              <a:t>Steve Schlossberg</a:t>
            </a:r>
          </a:p>
          <a:p>
            <a:pPr algn="ctr"/>
            <a:r>
              <a:rPr lang="en-US" sz="2400" dirty="0"/>
              <a:t>GoTriangle</a:t>
            </a:r>
          </a:p>
          <a:p>
            <a:pPr algn="ctr"/>
            <a:endParaRPr lang="en-US" sz="2400" b="1" dirty="0"/>
          </a:p>
          <a:p>
            <a:pPr algn="ctr"/>
            <a:r>
              <a:rPr lang="en-US" sz="2400" b="1" dirty="0"/>
              <a:t>Shavon Tucker</a:t>
            </a:r>
          </a:p>
          <a:p>
            <a:pPr algn="ctr"/>
            <a:r>
              <a:rPr lang="en-US" sz="2400" dirty="0"/>
              <a:t>City of Raleigh</a:t>
            </a:r>
            <a:endParaRPr lang="en-US" sz="2400" b="1" dirty="0"/>
          </a:p>
        </p:txBody>
      </p:sp>
      <p:pic>
        <p:nvPicPr>
          <p:cNvPr id="1032" name="Picture 8" descr="Image result for green money button">
            <a:extLst>
              <a:ext uri="{FF2B5EF4-FFF2-40B4-BE49-F238E27FC236}">
                <a16:creationId xmlns:a16="http://schemas.microsoft.com/office/drawing/2014/main" id="{0B65A6D2-6B28-423D-A88D-0D57B18F948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39840" y="119405"/>
            <a:ext cx="1188305" cy="11883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AD556B7-DBE4-4D95-9400-A43E53E2BCFC}"/>
              </a:ext>
            </a:extLst>
          </p:cNvPr>
          <p:cNvSpPr txBox="1"/>
          <p:nvPr/>
        </p:nvSpPr>
        <p:spPr>
          <a:xfrm>
            <a:off x="4359692" y="2177607"/>
            <a:ext cx="4481946" cy="1754326"/>
          </a:xfrm>
          <a:prstGeom prst="rect">
            <a:avLst/>
          </a:prstGeom>
          <a:noFill/>
        </p:spPr>
        <p:txBody>
          <a:bodyPr wrap="square" rtlCol="0">
            <a:spAutoFit/>
          </a:bodyPr>
          <a:lstStyle/>
          <a:p>
            <a:r>
              <a:rPr lang="en-US" b="1" u="sng" dirty="0"/>
              <a:t>Voting Agencies</a:t>
            </a:r>
            <a:r>
              <a:rPr lang="en-US" b="1" dirty="0"/>
              <a:t>:</a:t>
            </a:r>
          </a:p>
          <a:p>
            <a:endParaRPr lang="en-US" dirty="0"/>
          </a:p>
          <a:p>
            <a:r>
              <a:rPr lang="en-US" sz="2400" dirty="0"/>
              <a:t>CAMPO			GoTriangle</a:t>
            </a:r>
          </a:p>
          <a:p>
            <a:r>
              <a:rPr lang="en-US" sz="2400" dirty="0"/>
              <a:t>Wake County		Raleigh</a:t>
            </a:r>
          </a:p>
          <a:p>
            <a:r>
              <a:rPr lang="en-US" sz="2400" dirty="0"/>
              <a:t>Holly Springs</a:t>
            </a:r>
          </a:p>
        </p:txBody>
      </p:sp>
    </p:spTree>
    <p:extLst>
      <p:ext uri="{BB962C8B-B14F-4D97-AF65-F5344CB8AC3E}">
        <p14:creationId xmlns:p14="http://schemas.microsoft.com/office/powerpoint/2010/main" val="19056761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3" y="1238001"/>
            <a:ext cx="7700211" cy="590551"/>
          </a:xfrm>
        </p:spPr>
        <p:txBody>
          <a:bodyPr vert="horz" lIns="91440" tIns="45720" rIns="91440" bIns="45720" anchor="t"/>
          <a:lstStyle/>
          <a:p>
            <a:r>
              <a:rPr lang="en-US" sz="3600" dirty="0">
                <a:solidFill>
                  <a:schemeClr val="bg1">
                    <a:lumMod val="75000"/>
                    <a:lumOff val="25000"/>
                  </a:schemeClr>
                </a:solidFill>
                <a:latin typeface="Calibri"/>
                <a:cs typeface="Calibri"/>
              </a:rPr>
              <a:t>Wake BRT: New Bern Ave</a:t>
            </a:r>
            <a:br>
              <a:rPr lang="en-US" sz="3600" dirty="0">
                <a:solidFill>
                  <a:schemeClr val="bg1">
                    <a:lumMod val="75000"/>
                    <a:lumOff val="25000"/>
                  </a:schemeClr>
                </a:solidFill>
                <a:latin typeface="Calibri"/>
                <a:cs typeface="Calibri"/>
              </a:rPr>
            </a:br>
            <a:r>
              <a:rPr lang="en-US" sz="3600" dirty="0">
                <a:solidFill>
                  <a:schemeClr val="bg1">
                    <a:lumMod val="75000"/>
                    <a:lumOff val="25000"/>
                  </a:schemeClr>
                </a:solidFill>
                <a:latin typeface="Calibri"/>
                <a:cs typeface="Calibri"/>
              </a:rPr>
              <a:t>Road to Construction</a:t>
            </a:r>
            <a:endParaRPr lang="en-US" sz="3600" dirty="0">
              <a:solidFill>
                <a:schemeClr val="bg1">
                  <a:lumMod val="75000"/>
                  <a:lumOff val="25000"/>
                </a:schemeClr>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31C9B439-A360-4888-9783-6AD17BA16975}"/>
              </a:ext>
            </a:extLst>
          </p:cNvPr>
          <p:cNvSpPr txBox="1"/>
          <p:nvPr/>
        </p:nvSpPr>
        <p:spPr>
          <a:xfrm>
            <a:off x="747055" y="2200259"/>
            <a:ext cx="7649891" cy="1184940"/>
          </a:xfrm>
          <a:prstGeom prst="rect">
            <a:avLst/>
          </a:prstGeom>
          <a:noFill/>
        </p:spPr>
        <p:txBody>
          <a:bodyPr wrap="square" lIns="91440" tIns="45720" rIns="91440" bIns="45720" rtlCol="0" anchor="t">
            <a:spAutoFit/>
          </a:bodyPr>
          <a:lstStyle/>
          <a:p>
            <a:pPr>
              <a:spcBef>
                <a:spcPts val="200"/>
              </a:spcBef>
              <a:spcAft>
                <a:spcPts val="400"/>
              </a:spcAft>
              <a:defRPr/>
            </a:pPr>
            <a:endParaRPr lang="en-US" sz="1400" dirty="0">
              <a:solidFill>
                <a:prstClr val="black"/>
              </a:solidFill>
              <a:latin typeface="Calibri"/>
              <a:cs typeface="Calibri"/>
            </a:endParaRPr>
          </a:p>
          <a:p>
            <a:pPr>
              <a:spcBef>
                <a:spcPts val="200"/>
              </a:spcBef>
              <a:spcAft>
                <a:spcPts val="400"/>
              </a:spcAft>
              <a:defRPr/>
            </a:pPr>
            <a:endParaRPr lang="en-US" sz="1400" dirty="0">
              <a:solidFill>
                <a:prstClr val="black"/>
              </a:solidFill>
              <a:latin typeface="Calibri"/>
              <a:cs typeface="Calibri"/>
            </a:endParaRPr>
          </a:p>
          <a:p>
            <a:pPr>
              <a:spcBef>
                <a:spcPts val="200"/>
              </a:spcBef>
              <a:spcAft>
                <a:spcPts val="400"/>
              </a:spcAft>
              <a:defRPr/>
            </a:pPr>
            <a:endParaRPr lang="en-US" sz="1200" dirty="0">
              <a:solidFill>
                <a:prstClr val="black"/>
              </a:solidFill>
              <a:latin typeface="Calibri" panose="020F0502020204030204" pitchFamily="34" charset="0"/>
              <a:cs typeface="Calibri" panose="020F0502020204030204" pitchFamily="34" charset="0"/>
            </a:endParaRPr>
          </a:p>
          <a:p>
            <a:pPr>
              <a:spcBef>
                <a:spcPts val="200"/>
              </a:spcBef>
              <a:spcAft>
                <a:spcPts val="400"/>
              </a:spcAft>
              <a:defRPr/>
            </a:pPr>
            <a:endParaRPr lang="en-US" sz="1600" b="1" dirty="0">
              <a:solidFill>
                <a:prstClr val="black">
                  <a:lumMod val="75000"/>
                  <a:lumOff val="25000"/>
                </a:prstClr>
              </a:solidFill>
              <a:latin typeface="Calibri" panose="020F0502020204030204" pitchFamily="34" charset="0"/>
              <a:cs typeface="Calibri" panose="020F0502020204030204" pitchFamily="34" charset="0"/>
            </a:endParaRPr>
          </a:p>
        </p:txBody>
      </p:sp>
      <p:graphicFrame>
        <p:nvGraphicFramePr>
          <p:cNvPr id="5" name="Table 2">
            <a:extLst>
              <a:ext uri="{FF2B5EF4-FFF2-40B4-BE49-F238E27FC236}">
                <a16:creationId xmlns:a16="http://schemas.microsoft.com/office/drawing/2014/main" id="{EB2BBA6C-CD51-4E03-B64C-D619305FCD7F}"/>
              </a:ext>
            </a:extLst>
          </p:cNvPr>
          <p:cNvGraphicFramePr>
            <a:graphicFrameLocks noGrp="1"/>
          </p:cNvGraphicFramePr>
          <p:nvPr/>
        </p:nvGraphicFramePr>
        <p:xfrm>
          <a:off x="672813" y="2688038"/>
          <a:ext cx="6769608" cy="2352040"/>
        </p:xfrm>
        <a:graphic>
          <a:graphicData uri="http://schemas.openxmlformats.org/drawingml/2006/table">
            <a:tbl>
              <a:tblPr firstRow="1" bandRow="1">
                <a:tableStyleId>{5C22544A-7EE6-4342-B048-85BDC9FD1C3A}</a:tableStyleId>
              </a:tblPr>
              <a:tblGrid>
                <a:gridCol w="2349054">
                  <a:extLst>
                    <a:ext uri="{9D8B030D-6E8A-4147-A177-3AD203B41FA5}">
                      <a16:colId xmlns:a16="http://schemas.microsoft.com/office/drawing/2014/main" val="1375389208"/>
                    </a:ext>
                  </a:extLst>
                </a:gridCol>
                <a:gridCol w="4420554">
                  <a:extLst>
                    <a:ext uri="{9D8B030D-6E8A-4147-A177-3AD203B41FA5}">
                      <a16:colId xmlns:a16="http://schemas.microsoft.com/office/drawing/2014/main" val="498046882"/>
                    </a:ext>
                  </a:extLst>
                </a:gridCol>
              </a:tblGrid>
              <a:tr h="370840">
                <a:tc>
                  <a:txBody>
                    <a:bodyPr/>
                    <a:lstStyle/>
                    <a:p>
                      <a:r>
                        <a:rPr lang="en-US" sz="1400" dirty="0">
                          <a:latin typeface="Calibri Light" panose="020F0302020204030204" pitchFamily="34" charset="0"/>
                          <a:cs typeface="Calibri Light" panose="020F0302020204030204" pitchFamily="34" charset="0"/>
                        </a:rPr>
                        <a:t>Date</a:t>
                      </a:r>
                    </a:p>
                  </a:txBody>
                  <a:tcPr/>
                </a:tc>
                <a:tc>
                  <a:txBody>
                    <a:bodyPr/>
                    <a:lstStyle/>
                    <a:p>
                      <a:r>
                        <a:rPr lang="en-US" sz="1400" dirty="0">
                          <a:latin typeface="Calibri Light" panose="020F0302020204030204" pitchFamily="34" charset="0"/>
                          <a:cs typeface="Calibri Light" panose="020F0302020204030204" pitchFamily="34" charset="0"/>
                        </a:rPr>
                        <a:t>Milestone</a:t>
                      </a:r>
                    </a:p>
                  </a:txBody>
                  <a:tcPr/>
                </a:tc>
                <a:extLst>
                  <a:ext uri="{0D108BD9-81ED-4DB2-BD59-A6C34878D82A}">
                    <a16:rowId xmlns:a16="http://schemas.microsoft.com/office/drawing/2014/main" val="2365469088"/>
                  </a:ext>
                </a:extLst>
              </a:tr>
              <a:tr h="370840">
                <a:tc>
                  <a:txBody>
                    <a:bodyPr/>
                    <a:lstStyle/>
                    <a:p>
                      <a:r>
                        <a:rPr lang="en-US" sz="1400" dirty="0">
                          <a:latin typeface="Calibri" panose="020F0502020204030204" pitchFamily="34" charset="0"/>
                          <a:cs typeface="Calibri" panose="020F0502020204030204" pitchFamily="34" charset="0"/>
                        </a:rPr>
                        <a:t>Winter 2021</a:t>
                      </a:r>
                    </a:p>
                  </a:txBody>
                  <a:tcPr marT="91440" marB="91440"/>
                </a:tc>
                <a:tc>
                  <a:txBody>
                    <a:bodyPr/>
                    <a:lstStyle/>
                    <a:p>
                      <a:r>
                        <a:rPr lang="en-US" sz="1400" dirty="0">
                          <a:latin typeface="Calibri" panose="020F0502020204030204" pitchFamily="34" charset="0"/>
                          <a:cs typeface="Calibri" panose="020F0502020204030204" pitchFamily="34" charset="0"/>
                        </a:rPr>
                        <a:t>60% design plans submitted to COR, NCDOT</a:t>
                      </a:r>
                    </a:p>
                  </a:txBody>
                  <a:tcPr marT="91440" marB="91440"/>
                </a:tc>
                <a:extLst>
                  <a:ext uri="{0D108BD9-81ED-4DB2-BD59-A6C34878D82A}">
                    <a16:rowId xmlns:a16="http://schemas.microsoft.com/office/drawing/2014/main" val="987388939"/>
                  </a:ext>
                </a:extLst>
              </a:tr>
              <a:tr h="370840">
                <a:tc>
                  <a:txBody>
                    <a:bodyPr/>
                    <a:lstStyle/>
                    <a:p>
                      <a:r>
                        <a:rPr lang="en-US" sz="1400" dirty="0">
                          <a:latin typeface="Calibri" panose="020F0502020204030204" pitchFamily="34" charset="0"/>
                          <a:cs typeface="Calibri" panose="020F0502020204030204" pitchFamily="34" charset="0"/>
                        </a:rPr>
                        <a:t>Spring 2021</a:t>
                      </a:r>
                    </a:p>
                  </a:txBody>
                  <a:tcPr marT="91440" marB="91440"/>
                </a:tc>
                <a:tc>
                  <a:txBody>
                    <a:bodyPr/>
                    <a:lstStyle/>
                    <a:p>
                      <a:r>
                        <a:rPr lang="en-US" sz="1400" dirty="0">
                          <a:latin typeface="Calibri" panose="020F0502020204030204" pitchFamily="34" charset="0"/>
                          <a:cs typeface="Calibri" panose="020F0502020204030204" pitchFamily="34" charset="0"/>
                        </a:rPr>
                        <a:t>FTA document updates</a:t>
                      </a:r>
                    </a:p>
                  </a:txBody>
                  <a:tcPr marT="91440" marB="91440"/>
                </a:tc>
                <a:extLst>
                  <a:ext uri="{0D108BD9-81ED-4DB2-BD59-A6C34878D82A}">
                    <a16:rowId xmlns:a16="http://schemas.microsoft.com/office/drawing/2014/main" val="1425163375"/>
                  </a:ext>
                </a:extLst>
              </a:tr>
              <a:tr h="370840">
                <a:tc>
                  <a:txBody>
                    <a:bodyPr/>
                    <a:lstStyle/>
                    <a:p>
                      <a:r>
                        <a:rPr lang="en-US" sz="1400" dirty="0">
                          <a:latin typeface="Calibri" panose="020F0502020204030204" pitchFamily="34" charset="0"/>
                          <a:cs typeface="Calibri" panose="020F0502020204030204" pitchFamily="34" charset="0"/>
                        </a:rPr>
                        <a:t>Summer 2021</a:t>
                      </a:r>
                    </a:p>
                  </a:txBody>
                  <a:tcPr marT="91440" marB="91440"/>
                </a:tc>
                <a:tc>
                  <a:txBody>
                    <a:bodyPr/>
                    <a:lstStyle/>
                    <a:p>
                      <a:r>
                        <a:rPr lang="en-US" sz="1400" dirty="0">
                          <a:latin typeface="Calibri" panose="020F0502020204030204" pitchFamily="34" charset="0"/>
                          <a:cs typeface="Calibri" panose="020F0502020204030204" pitchFamily="34" charset="0"/>
                        </a:rPr>
                        <a:t>Value engineering</a:t>
                      </a:r>
                    </a:p>
                  </a:txBody>
                  <a:tcPr marT="91440" marB="91440"/>
                </a:tc>
                <a:extLst>
                  <a:ext uri="{0D108BD9-81ED-4DB2-BD59-A6C34878D82A}">
                    <a16:rowId xmlns:a16="http://schemas.microsoft.com/office/drawing/2014/main" val="3783882591"/>
                  </a:ext>
                </a:extLst>
              </a:tr>
              <a:tr h="370840">
                <a:tc>
                  <a:txBody>
                    <a:bodyPr/>
                    <a:lstStyle/>
                    <a:p>
                      <a:r>
                        <a:rPr lang="en-US" sz="1400" dirty="0">
                          <a:latin typeface="Calibri" panose="020F0502020204030204" pitchFamily="34" charset="0"/>
                          <a:cs typeface="Calibri" panose="020F0502020204030204" pitchFamily="34" charset="0"/>
                        </a:rPr>
                        <a:t>Late Summer/Early Fall 2021</a:t>
                      </a:r>
                    </a:p>
                  </a:txBody>
                  <a:tcPr marT="91440" marB="91440"/>
                </a:tc>
                <a:tc>
                  <a:txBody>
                    <a:bodyPr/>
                    <a:lstStyle/>
                    <a:p>
                      <a:r>
                        <a:rPr lang="en-US" sz="1400" dirty="0">
                          <a:latin typeface="Calibri" panose="020F0502020204030204" pitchFamily="34" charset="0"/>
                          <a:cs typeface="Calibri" panose="020F0502020204030204" pitchFamily="34" charset="0"/>
                        </a:rPr>
                        <a:t>Complete 90% design </a:t>
                      </a:r>
                    </a:p>
                  </a:txBody>
                  <a:tcPr marT="91440" marB="91440"/>
                </a:tc>
                <a:extLst>
                  <a:ext uri="{0D108BD9-81ED-4DB2-BD59-A6C34878D82A}">
                    <a16:rowId xmlns:a16="http://schemas.microsoft.com/office/drawing/2014/main" val="1303361399"/>
                  </a:ext>
                </a:extLst>
              </a:tr>
              <a:tr h="0">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Late Fall/Early Winter</a:t>
                      </a:r>
                    </a:p>
                  </a:txBody>
                  <a:tcPr marT="91440" marB="91440"/>
                </a:tc>
                <a:tc>
                  <a:txBody>
                    <a:bodyPr/>
                    <a:lstStyle/>
                    <a:p>
                      <a:r>
                        <a:rPr lang="en-US" sz="1400" dirty="0">
                          <a:latin typeface="Calibri" panose="020F0502020204030204" pitchFamily="34" charset="0"/>
                          <a:cs typeface="Calibri" panose="020F0502020204030204" pitchFamily="34" charset="0"/>
                        </a:rPr>
                        <a:t>Complete final design</a:t>
                      </a:r>
                    </a:p>
                  </a:txBody>
                  <a:tcPr marT="91440" marB="91440"/>
                </a:tc>
                <a:extLst>
                  <a:ext uri="{0D108BD9-81ED-4DB2-BD59-A6C34878D82A}">
                    <a16:rowId xmlns:a16="http://schemas.microsoft.com/office/drawing/2014/main" val="2768368938"/>
                  </a:ext>
                </a:extLst>
              </a:tr>
            </a:tbl>
          </a:graphicData>
        </a:graphic>
      </p:graphicFrame>
    </p:spTree>
    <p:extLst>
      <p:ext uri="{BB962C8B-B14F-4D97-AF65-F5344CB8AC3E}">
        <p14:creationId xmlns:p14="http://schemas.microsoft.com/office/powerpoint/2010/main" val="34370181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3" y="1238001"/>
            <a:ext cx="7700211" cy="590551"/>
          </a:xfrm>
        </p:spPr>
        <p:txBody>
          <a:bodyPr vert="horz" lIns="91440" tIns="45720" rIns="91440" bIns="45720" anchor="t"/>
          <a:lstStyle/>
          <a:p>
            <a:r>
              <a:rPr lang="en-US" sz="3600" dirty="0">
                <a:solidFill>
                  <a:schemeClr val="bg1">
                    <a:lumMod val="75000"/>
                    <a:lumOff val="25000"/>
                  </a:schemeClr>
                </a:solidFill>
                <a:latin typeface="Calibri"/>
                <a:cs typeface="Calibri"/>
              </a:rPr>
              <a:t>Wake BRT: New Bern Ave</a:t>
            </a:r>
            <a:endParaRPr lang="en-US" sz="3600" dirty="0">
              <a:solidFill>
                <a:schemeClr val="bg1">
                  <a:lumMod val="75000"/>
                  <a:lumOff val="25000"/>
                </a:schemeClr>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31C9B439-A360-4888-9783-6AD17BA16975}"/>
              </a:ext>
            </a:extLst>
          </p:cNvPr>
          <p:cNvSpPr txBox="1"/>
          <p:nvPr/>
        </p:nvSpPr>
        <p:spPr>
          <a:xfrm>
            <a:off x="626146" y="2146471"/>
            <a:ext cx="7649891" cy="3647152"/>
          </a:xfrm>
          <a:prstGeom prst="rect">
            <a:avLst/>
          </a:prstGeom>
          <a:noFill/>
        </p:spPr>
        <p:txBody>
          <a:bodyPr wrap="square" lIns="91440" tIns="45720" rIns="91440" bIns="45720" rtlCol="0" anchor="t">
            <a:spAutoFit/>
          </a:bodyPr>
          <a:lstStyle/>
          <a:p>
            <a:pPr>
              <a:spcBef>
                <a:spcPts val="200"/>
              </a:spcBef>
              <a:spcAft>
                <a:spcPts val="400"/>
              </a:spcAft>
            </a:pPr>
            <a:r>
              <a:rPr lang="en-US" sz="1600" b="1" dirty="0">
                <a:solidFill>
                  <a:prstClr val="black">
                    <a:lumMod val="75000"/>
                    <a:lumOff val="25000"/>
                  </a:prstClr>
                </a:solidFill>
                <a:latin typeface="Calibri"/>
                <a:cs typeface="Calibri"/>
              </a:rPr>
              <a:t>Memorandum of Understanding with NCDOT</a:t>
            </a:r>
            <a:endParaRPr lang="en-US" sz="1600" b="1" dirty="0">
              <a:solidFill>
                <a:prstClr val="black">
                  <a:lumMod val="75000"/>
                  <a:lumOff val="25000"/>
                </a:prstClr>
              </a:solidFill>
              <a:latin typeface="Calibri" panose="020F0502020204030204" pitchFamily="34" charset="0"/>
              <a:cs typeface="Calibri" panose="020F0502020204030204" pitchFamily="34" charset="0"/>
            </a:endParaRPr>
          </a:p>
          <a:p>
            <a:pPr>
              <a:spcBef>
                <a:spcPts val="200"/>
              </a:spcBef>
              <a:spcAft>
                <a:spcPts val="400"/>
              </a:spcAft>
            </a:pPr>
            <a:endParaRPr lang="en-US" b="1" dirty="0">
              <a:solidFill>
                <a:prstClr val="black"/>
              </a:solidFill>
              <a:latin typeface="Calibri"/>
              <a:cs typeface="Calibri"/>
            </a:endParaRPr>
          </a:p>
          <a:p>
            <a:pPr marL="171450"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Developed between NCDOT and City of Raleigh specific to New Bern BRT project</a:t>
            </a:r>
            <a:endParaRPr lang="en-US" sz="2000" dirty="0">
              <a:solidFill>
                <a:prstClr val="black"/>
              </a:solidFill>
              <a:latin typeface="Corbel" panose="020B0503020204020204"/>
            </a:endParaRPr>
          </a:p>
          <a:p>
            <a:pPr marL="171450"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Memorializes NCDOT's approval to allow the project within NCDOT roadway facilities and ROW</a:t>
            </a:r>
          </a:p>
          <a:p>
            <a:pPr marL="171450"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Memorializes City of Raleigh's responsibilities associated with construction, maintenance and operation of the project</a:t>
            </a:r>
          </a:p>
          <a:p>
            <a:pPr marL="171450"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Also includes the responsibilities for review &amp; oversight of final design </a:t>
            </a:r>
          </a:p>
          <a:p>
            <a:pPr marL="171450"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Raleigh City Council approved on Feb 2, 2021, currently being routed for signatures</a:t>
            </a:r>
          </a:p>
          <a:p>
            <a:pPr marL="171450" indent="-171450">
              <a:spcBef>
                <a:spcPts val="200"/>
              </a:spcBef>
              <a:spcAft>
                <a:spcPts val="400"/>
              </a:spcAft>
              <a:buFont typeface="Arial" panose="020B0604020202020204" pitchFamily="34" charset="0"/>
              <a:buChar char="•"/>
            </a:pPr>
            <a:endParaRPr lang="en-US" sz="1400" dirty="0">
              <a:solidFill>
                <a:prstClr val="black"/>
              </a:solidFill>
              <a:latin typeface="Calibri"/>
              <a:cs typeface="Calibri"/>
            </a:endParaRPr>
          </a:p>
          <a:p>
            <a:pPr>
              <a:spcBef>
                <a:spcPts val="200"/>
              </a:spcBef>
              <a:spcAft>
                <a:spcPts val="400"/>
              </a:spcAft>
            </a:pPr>
            <a:endParaRPr lang="en-US" sz="1200" dirty="0">
              <a:solidFill>
                <a:prstClr val="black"/>
              </a:solidFill>
              <a:latin typeface="Calibri" panose="020F0502020204030204" pitchFamily="34" charset="0"/>
              <a:cs typeface="Calibri" panose="020F0502020204030204" pitchFamily="34" charset="0"/>
            </a:endParaRPr>
          </a:p>
          <a:p>
            <a:pPr>
              <a:spcBef>
                <a:spcPts val="200"/>
              </a:spcBef>
              <a:spcAft>
                <a:spcPts val="400"/>
              </a:spcAft>
            </a:pPr>
            <a:endParaRPr lang="en-US" sz="1600" b="1" dirty="0">
              <a:solidFill>
                <a:prstClr val="black">
                  <a:lumMod val="75000"/>
                  <a:lumOff val="25000"/>
                </a:prst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42853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3" y="1238001"/>
            <a:ext cx="7700211" cy="590551"/>
          </a:xfrm>
        </p:spPr>
        <p:txBody>
          <a:bodyPr vert="horz" lIns="91440" tIns="45720" rIns="91440" bIns="45720" anchor="t"/>
          <a:lstStyle/>
          <a:p>
            <a:r>
              <a:rPr lang="en-US" sz="3600" dirty="0">
                <a:solidFill>
                  <a:schemeClr val="bg1">
                    <a:lumMod val="75000"/>
                    <a:lumOff val="25000"/>
                  </a:schemeClr>
                </a:solidFill>
                <a:latin typeface="Calibri"/>
                <a:cs typeface="Calibri"/>
              </a:rPr>
              <a:t>Wake BRT: New Bern Ave</a:t>
            </a:r>
            <a:endParaRPr lang="en-US" sz="3600" dirty="0">
              <a:solidFill>
                <a:schemeClr val="bg1">
                  <a:lumMod val="75000"/>
                  <a:lumOff val="25000"/>
                </a:schemeClr>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31C9B439-A360-4888-9783-6AD17BA16975}"/>
              </a:ext>
            </a:extLst>
          </p:cNvPr>
          <p:cNvSpPr txBox="1"/>
          <p:nvPr/>
        </p:nvSpPr>
        <p:spPr>
          <a:xfrm>
            <a:off x="626146" y="2146472"/>
            <a:ext cx="7788985" cy="3431709"/>
          </a:xfrm>
          <a:prstGeom prst="rect">
            <a:avLst/>
          </a:prstGeom>
          <a:noFill/>
        </p:spPr>
        <p:txBody>
          <a:bodyPr wrap="square" lIns="91440" tIns="45720" rIns="91440" bIns="45720" rtlCol="0" anchor="t">
            <a:spAutoFit/>
          </a:bodyPr>
          <a:lstStyle/>
          <a:p>
            <a:pPr>
              <a:spcBef>
                <a:spcPts val="200"/>
              </a:spcBef>
              <a:spcAft>
                <a:spcPts val="400"/>
              </a:spcAft>
            </a:pPr>
            <a:r>
              <a:rPr lang="en-US" sz="1600" b="1" dirty="0">
                <a:solidFill>
                  <a:prstClr val="black">
                    <a:lumMod val="75000"/>
                    <a:lumOff val="25000"/>
                  </a:prstClr>
                </a:solidFill>
                <a:latin typeface="Calibri"/>
                <a:cs typeface="Calibri"/>
              </a:rPr>
              <a:t>Coordination with Federal Transit Administration (FTA)</a:t>
            </a:r>
            <a:endParaRPr lang="en-US" sz="1600" b="1" dirty="0">
              <a:solidFill>
                <a:prstClr val="black">
                  <a:lumMod val="75000"/>
                  <a:lumOff val="25000"/>
                </a:prstClr>
              </a:solidFill>
              <a:latin typeface="Calibri" panose="020F0502020204030204" pitchFamily="34" charset="0"/>
              <a:cs typeface="Calibri" panose="020F0502020204030204" pitchFamily="34" charset="0"/>
            </a:endParaRPr>
          </a:p>
          <a:p>
            <a:pPr>
              <a:spcBef>
                <a:spcPts val="200"/>
              </a:spcBef>
              <a:spcAft>
                <a:spcPts val="400"/>
              </a:spcAft>
            </a:pPr>
            <a:endParaRPr lang="en-US" b="1" dirty="0">
              <a:solidFill>
                <a:prstClr val="black"/>
              </a:solidFill>
              <a:latin typeface="Calibri"/>
              <a:cs typeface="Calibri"/>
            </a:endParaRPr>
          </a:p>
          <a:p>
            <a:pPr marL="171450"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Monthly meetings </a:t>
            </a:r>
          </a:p>
          <a:p>
            <a:pPr marL="171450"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FTA developed roadmap for project – outlines key milestones leading to grant agreement </a:t>
            </a:r>
          </a:p>
          <a:p>
            <a:pPr marL="171450"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Coordinating with Project Management Oversight Consultant (PMOC) on subplans, schedule and cost</a:t>
            </a:r>
          </a:p>
          <a:p>
            <a:pPr marL="171450"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Completed initial risk review workshop Fall 2020</a:t>
            </a:r>
          </a:p>
          <a:p>
            <a:pPr marL="171450"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Risk refresh workshop at 60% design planned for Spring 2021</a:t>
            </a:r>
          </a:p>
          <a:p>
            <a:pPr marL="171450" indent="-171450">
              <a:spcBef>
                <a:spcPts val="200"/>
              </a:spcBef>
              <a:spcAft>
                <a:spcPts val="400"/>
              </a:spcAft>
              <a:buFont typeface="Arial" panose="020B0604020202020204" pitchFamily="34" charset="0"/>
              <a:buChar char="•"/>
            </a:pPr>
            <a:endParaRPr lang="en-US" sz="1400" dirty="0">
              <a:solidFill>
                <a:prstClr val="black"/>
              </a:solidFill>
              <a:latin typeface="Calibri"/>
              <a:cs typeface="Calibri"/>
            </a:endParaRPr>
          </a:p>
          <a:p>
            <a:pPr>
              <a:spcBef>
                <a:spcPts val="200"/>
              </a:spcBef>
              <a:spcAft>
                <a:spcPts val="400"/>
              </a:spcAft>
            </a:pPr>
            <a:endParaRPr lang="en-US" sz="1200" dirty="0">
              <a:solidFill>
                <a:prstClr val="black"/>
              </a:solidFill>
              <a:latin typeface="Calibri" panose="020F0502020204030204" pitchFamily="34" charset="0"/>
              <a:cs typeface="Calibri" panose="020F0502020204030204" pitchFamily="34" charset="0"/>
            </a:endParaRPr>
          </a:p>
          <a:p>
            <a:pPr>
              <a:spcBef>
                <a:spcPts val="200"/>
              </a:spcBef>
              <a:spcAft>
                <a:spcPts val="400"/>
              </a:spcAft>
            </a:pPr>
            <a:endParaRPr lang="en-US" sz="1600" b="1" dirty="0">
              <a:solidFill>
                <a:prstClr val="black">
                  <a:lumMod val="75000"/>
                  <a:lumOff val="25000"/>
                </a:prst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95262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3" y="1238001"/>
            <a:ext cx="7700211" cy="590551"/>
          </a:xfrm>
        </p:spPr>
        <p:txBody>
          <a:bodyPr vert="horz" lIns="91440" tIns="45720" rIns="91440" bIns="45720" anchor="t"/>
          <a:lstStyle/>
          <a:p>
            <a:r>
              <a:rPr lang="en-US" sz="3600" dirty="0">
                <a:solidFill>
                  <a:schemeClr val="bg1">
                    <a:lumMod val="75000"/>
                    <a:lumOff val="25000"/>
                  </a:schemeClr>
                </a:solidFill>
                <a:latin typeface="Calibri"/>
                <a:cs typeface="Calibri"/>
              </a:rPr>
              <a:t>Wake BRT: New Bern Ave </a:t>
            </a:r>
            <a:endParaRPr lang="en-US" sz="3600" dirty="0">
              <a:solidFill>
                <a:schemeClr val="bg1">
                  <a:lumMod val="75000"/>
                  <a:lumOff val="25000"/>
                </a:schemeClr>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31C9B439-A360-4888-9783-6AD17BA16975}"/>
              </a:ext>
            </a:extLst>
          </p:cNvPr>
          <p:cNvSpPr txBox="1"/>
          <p:nvPr/>
        </p:nvSpPr>
        <p:spPr>
          <a:xfrm>
            <a:off x="626146" y="2146471"/>
            <a:ext cx="7649891" cy="1569660"/>
          </a:xfrm>
          <a:prstGeom prst="rect">
            <a:avLst/>
          </a:prstGeom>
          <a:noFill/>
        </p:spPr>
        <p:txBody>
          <a:bodyPr wrap="square" lIns="91440" tIns="45720" rIns="91440" bIns="45720" rtlCol="0" anchor="t">
            <a:spAutoFit/>
          </a:bodyPr>
          <a:lstStyle/>
          <a:p>
            <a:pPr>
              <a:spcBef>
                <a:spcPts val="200"/>
              </a:spcBef>
              <a:spcAft>
                <a:spcPts val="400"/>
              </a:spcAft>
            </a:pPr>
            <a:r>
              <a:rPr lang="en-US" sz="1600" b="1" dirty="0">
                <a:solidFill>
                  <a:prstClr val="black">
                    <a:lumMod val="75000"/>
                    <a:lumOff val="25000"/>
                  </a:prstClr>
                </a:solidFill>
                <a:latin typeface="Calibri"/>
                <a:cs typeface="Calibri"/>
              </a:rPr>
              <a:t>Wake Transit Plan Concurrence Next Steps</a:t>
            </a:r>
            <a:endParaRPr lang="en-US" sz="1600" b="1" dirty="0">
              <a:solidFill>
                <a:prstClr val="black">
                  <a:lumMod val="75000"/>
                  <a:lumOff val="25000"/>
                </a:prstClr>
              </a:solidFill>
              <a:latin typeface="Calibri" panose="020F0502020204030204" pitchFamily="34" charset="0"/>
              <a:cs typeface="Calibri" panose="020F0502020204030204" pitchFamily="34" charset="0"/>
            </a:endParaRPr>
          </a:p>
          <a:p>
            <a:pPr>
              <a:spcBef>
                <a:spcPts val="200"/>
              </a:spcBef>
              <a:spcAft>
                <a:spcPts val="400"/>
              </a:spcAft>
            </a:pPr>
            <a:endParaRPr lang="en-US" b="1" dirty="0">
              <a:solidFill>
                <a:prstClr val="black"/>
              </a:solidFill>
              <a:latin typeface="Calibri"/>
              <a:cs typeface="Calibri"/>
            </a:endParaRPr>
          </a:p>
          <a:p>
            <a:pPr marL="171450" indent="-171450">
              <a:spcBef>
                <a:spcPts val="200"/>
              </a:spcBef>
              <a:spcAft>
                <a:spcPts val="400"/>
              </a:spcAft>
              <a:buFont typeface="Arial" panose="020B0604020202020204" pitchFamily="34" charset="0"/>
              <a:buChar char="•"/>
            </a:pPr>
            <a:endParaRPr lang="en-US" sz="1400" dirty="0">
              <a:solidFill>
                <a:prstClr val="black"/>
              </a:solidFill>
              <a:latin typeface="Calibri"/>
              <a:cs typeface="Calibri"/>
            </a:endParaRPr>
          </a:p>
          <a:p>
            <a:pPr>
              <a:spcBef>
                <a:spcPts val="200"/>
              </a:spcBef>
              <a:spcAft>
                <a:spcPts val="400"/>
              </a:spcAft>
            </a:pPr>
            <a:endParaRPr lang="en-US" sz="1200" dirty="0">
              <a:solidFill>
                <a:prstClr val="black"/>
              </a:solidFill>
              <a:latin typeface="Calibri" panose="020F0502020204030204" pitchFamily="34" charset="0"/>
              <a:cs typeface="Calibri" panose="020F0502020204030204" pitchFamily="34" charset="0"/>
            </a:endParaRPr>
          </a:p>
          <a:p>
            <a:pPr>
              <a:spcBef>
                <a:spcPts val="200"/>
              </a:spcBef>
              <a:spcAft>
                <a:spcPts val="400"/>
              </a:spcAft>
            </a:pPr>
            <a:endParaRPr lang="en-US" sz="1600" b="1" dirty="0">
              <a:solidFill>
                <a:prstClr val="black">
                  <a:lumMod val="75000"/>
                  <a:lumOff val="25000"/>
                </a:prstClr>
              </a:solidFill>
              <a:latin typeface="Calibri" panose="020F0502020204030204" pitchFamily="34" charset="0"/>
              <a:cs typeface="Calibri" panose="020F0502020204030204" pitchFamily="34" charset="0"/>
            </a:endParaRPr>
          </a:p>
        </p:txBody>
      </p:sp>
      <p:graphicFrame>
        <p:nvGraphicFramePr>
          <p:cNvPr id="6" name="Table 2">
            <a:extLst>
              <a:ext uri="{FF2B5EF4-FFF2-40B4-BE49-F238E27FC236}">
                <a16:creationId xmlns:a16="http://schemas.microsoft.com/office/drawing/2014/main" id="{3C698F27-8EB3-FF46-98E7-AD947FEAB2A6}"/>
              </a:ext>
            </a:extLst>
          </p:cNvPr>
          <p:cNvGraphicFramePr>
            <a:graphicFrameLocks noGrp="1"/>
          </p:cNvGraphicFramePr>
          <p:nvPr/>
        </p:nvGraphicFramePr>
        <p:xfrm>
          <a:off x="728839" y="2564665"/>
          <a:ext cx="7789016" cy="2679058"/>
        </p:xfrm>
        <a:graphic>
          <a:graphicData uri="http://schemas.openxmlformats.org/drawingml/2006/table">
            <a:tbl>
              <a:tblPr firstRow="1" bandRow="1">
                <a:tableStyleId>{5C22544A-7EE6-4342-B048-85BDC9FD1C3A}</a:tableStyleId>
              </a:tblPr>
              <a:tblGrid>
                <a:gridCol w="6490342">
                  <a:extLst>
                    <a:ext uri="{9D8B030D-6E8A-4147-A177-3AD203B41FA5}">
                      <a16:colId xmlns:a16="http://schemas.microsoft.com/office/drawing/2014/main" val="1375389208"/>
                    </a:ext>
                  </a:extLst>
                </a:gridCol>
                <a:gridCol w="1298674">
                  <a:extLst>
                    <a:ext uri="{9D8B030D-6E8A-4147-A177-3AD203B41FA5}">
                      <a16:colId xmlns:a16="http://schemas.microsoft.com/office/drawing/2014/main" val="498046882"/>
                    </a:ext>
                  </a:extLst>
                </a:gridCol>
              </a:tblGrid>
              <a:tr h="441442">
                <a:tc>
                  <a:txBody>
                    <a:bodyPr/>
                    <a:lstStyle/>
                    <a:p>
                      <a:r>
                        <a:rPr lang="en-US" sz="1400" dirty="0">
                          <a:latin typeface="Calibri Light" panose="020F0302020204030204" pitchFamily="34" charset="0"/>
                          <a:cs typeface="Calibri Light" panose="020F0302020204030204" pitchFamily="34" charset="0"/>
                        </a:rPr>
                        <a:t>Action</a:t>
                      </a:r>
                    </a:p>
                  </a:txBody>
                  <a:tcPr/>
                </a:tc>
                <a:tc>
                  <a:txBody>
                    <a:bodyPr/>
                    <a:lstStyle/>
                    <a:p>
                      <a:r>
                        <a:rPr lang="en-US" sz="1400" dirty="0">
                          <a:latin typeface="Calibri Light" panose="020F0302020204030204" pitchFamily="34" charset="0"/>
                          <a:cs typeface="Calibri Light" panose="020F0302020204030204" pitchFamily="34" charset="0"/>
                        </a:rPr>
                        <a:t>Date</a:t>
                      </a:r>
                    </a:p>
                  </a:txBody>
                  <a:tcPr/>
                </a:tc>
                <a:extLst>
                  <a:ext uri="{0D108BD9-81ED-4DB2-BD59-A6C34878D82A}">
                    <a16:rowId xmlns:a16="http://schemas.microsoft.com/office/drawing/2014/main" val="2365469088"/>
                  </a:ext>
                </a:extLst>
              </a:tr>
              <a:tr h="279702">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LPA Consideration of Adoption by Raleigh City Council</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June 4, 2019</a:t>
                      </a:r>
                    </a:p>
                  </a:txBody>
                  <a:tcPr marL="68580" marR="68580" marT="0" marB="0" anchor="ctr"/>
                </a:tc>
                <a:extLst>
                  <a:ext uri="{0D108BD9-81ED-4DB2-BD59-A6C34878D82A}">
                    <a16:rowId xmlns:a16="http://schemas.microsoft.com/office/drawing/2014/main" val="987388939"/>
                  </a:ext>
                </a:extLst>
              </a:tr>
              <a:tr h="279702">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Send Concurrence Plan to Concurrence Team</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June 7, 2019</a:t>
                      </a:r>
                    </a:p>
                  </a:txBody>
                  <a:tcPr marL="68580" marR="68580" marT="0" marB="0" anchor="ctr"/>
                </a:tc>
                <a:extLst>
                  <a:ext uri="{0D108BD9-81ED-4DB2-BD59-A6C34878D82A}">
                    <a16:rowId xmlns:a16="http://schemas.microsoft.com/office/drawing/2014/main" val="1425163375"/>
                  </a:ext>
                </a:extLst>
              </a:tr>
              <a:tr h="279702">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Single Concurrence Meeting with Consideration of Concurrence on Points 1,2, 3, and 4</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July 15, 2019</a:t>
                      </a:r>
                    </a:p>
                  </a:txBody>
                  <a:tcPr marL="68580" marR="68580" marT="0" marB="0" anchor="ctr"/>
                </a:tc>
                <a:extLst>
                  <a:ext uri="{0D108BD9-81ED-4DB2-BD59-A6C34878D82A}">
                    <a16:rowId xmlns:a16="http://schemas.microsoft.com/office/drawing/2014/main" val="334648958"/>
                  </a:ext>
                </a:extLst>
              </a:tr>
              <a:tr h="279702">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30-Day Public Comment Period on LPA and Schedule CAMPO Executive Board Public Hearing</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July 22, 2019</a:t>
                      </a:r>
                    </a:p>
                  </a:txBody>
                  <a:tcPr marL="68580" marR="68580" marT="0" marB="0" anchor="ctr"/>
                </a:tc>
                <a:extLst>
                  <a:ext uri="{0D108BD9-81ED-4DB2-BD59-A6C34878D82A}">
                    <a16:rowId xmlns:a16="http://schemas.microsoft.com/office/drawing/2014/main" val="1108599856"/>
                  </a:ext>
                </a:extLst>
              </a:tr>
              <a:tr h="279702">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LPA Consideration of Recommendation to CAMPO Board by CAMPO TCC</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August 1, 2019</a:t>
                      </a:r>
                    </a:p>
                  </a:txBody>
                  <a:tcPr marL="68580" marR="68580" marT="0" marB="0" anchor="ctr"/>
                </a:tc>
                <a:extLst>
                  <a:ext uri="{0D108BD9-81ED-4DB2-BD59-A6C34878D82A}">
                    <a16:rowId xmlns:a16="http://schemas.microsoft.com/office/drawing/2014/main" val="4043674007"/>
                  </a:ext>
                </a:extLst>
              </a:tr>
              <a:tr h="279702">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LPA Consideration of Adoption by CAMPO Board</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August 21, 2019</a:t>
                      </a:r>
                    </a:p>
                  </a:txBody>
                  <a:tcPr marL="68580" marR="68580" marT="0" marB="0" anchor="ctr"/>
                </a:tc>
                <a:extLst>
                  <a:ext uri="{0D108BD9-81ED-4DB2-BD59-A6C34878D82A}">
                    <a16:rowId xmlns:a16="http://schemas.microsoft.com/office/drawing/2014/main" val="2220307839"/>
                  </a:ext>
                </a:extLst>
              </a:tr>
              <a:tr h="279702">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Concurrence Point 5: Least Environmentally Damaging Preferred Alternative*</a:t>
                      </a:r>
                    </a:p>
                  </a:txBody>
                  <a:tcPr marL="68580" marR="68580" marT="0" marB="0" anchor="ctr"/>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March 2021</a:t>
                      </a:r>
                    </a:p>
                  </a:txBody>
                  <a:tcPr marL="68580" marR="68580" marT="0" marB="0" anchor="ctr"/>
                </a:tc>
                <a:extLst>
                  <a:ext uri="{0D108BD9-81ED-4DB2-BD59-A6C34878D82A}">
                    <a16:rowId xmlns:a16="http://schemas.microsoft.com/office/drawing/2014/main" val="3783882591"/>
                  </a:ext>
                </a:extLst>
              </a:tr>
              <a:tr h="279702">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Concurrent Point 6: Agreement with Jurisdictions for Additional Concurrence Points</a:t>
                      </a:r>
                    </a:p>
                  </a:txBody>
                  <a:tcPr marL="68580" marR="68580" marT="0" marB="0" anchor="ctr"/>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March 2021</a:t>
                      </a:r>
                    </a:p>
                  </a:txBody>
                  <a:tcPr marL="68580" marR="68580" marT="0" marB="0" anchor="ctr"/>
                </a:tc>
                <a:extLst>
                  <a:ext uri="{0D108BD9-81ED-4DB2-BD59-A6C34878D82A}">
                    <a16:rowId xmlns:a16="http://schemas.microsoft.com/office/drawing/2014/main" val="1303361399"/>
                  </a:ext>
                </a:extLst>
              </a:tr>
            </a:tbl>
          </a:graphicData>
        </a:graphic>
      </p:graphicFrame>
      <p:sp>
        <p:nvSpPr>
          <p:cNvPr id="2" name="TextBox 1">
            <a:extLst>
              <a:ext uri="{FF2B5EF4-FFF2-40B4-BE49-F238E27FC236}">
                <a16:creationId xmlns:a16="http://schemas.microsoft.com/office/drawing/2014/main" id="{659DFEAA-9851-EA46-ACF5-938ECA75508B}"/>
              </a:ext>
            </a:extLst>
          </p:cNvPr>
          <p:cNvSpPr txBox="1"/>
          <p:nvPr/>
        </p:nvSpPr>
        <p:spPr>
          <a:xfrm>
            <a:off x="675830" y="5263602"/>
            <a:ext cx="6122504" cy="276999"/>
          </a:xfrm>
          <a:prstGeom prst="rect">
            <a:avLst/>
          </a:prstGeom>
          <a:noFill/>
        </p:spPr>
        <p:txBody>
          <a:bodyPr wrap="square" rtlCol="0">
            <a:spAutoFit/>
          </a:bodyPr>
          <a:lstStyle/>
          <a:p>
            <a:r>
              <a:rPr lang="en-US" sz="1200" i="1" dirty="0">
                <a:solidFill>
                  <a:prstClr val="black"/>
                </a:solidFill>
                <a:latin typeface="Calibri" panose="020F0502020204030204" pitchFamily="34" charset="0"/>
                <a:cs typeface="Calibri" panose="020F0502020204030204" pitchFamily="34" charset="0"/>
              </a:rPr>
              <a:t>* Contingent on NCSHPO Section 106 review completion </a:t>
            </a:r>
          </a:p>
        </p:txBody>
      </p:sp>
    </p:spTree>
    <p:extLst>
      <p:ext uri="{BB962C8B-B14F-4D97-AF65-F5344CB8AC3E}">
        <p14:creationId xmlns:p14="http://schemas.microsoft.com/office/powerpoint/2010/main" val="5162238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28D0671-659A-D949-A35A-67B1501A4D11}"/>
              </a:ext>
            </a:extLst>
          </p:cNvPr>
          <p:cNvSpPr txBox="1">
            <a:spLocks/>
          </p:cNvSpPr>
          <p:nvPr/>
        </p:nvSpPr>
        <p:spPr>
          <a:xfrm>
            <a:off x="405782" y="2838450"/>
            <a:ext cx="7889132" cy="590551"/>
          </a:xfrm>
          <a:prstGeom prst="rect">
            <a:avLst/>
          </a:prstGeom>
        </p:spPr>
        <p:txBody>
          <a:bodyPr vert="horz"/>
          <a:lstStyle>
            <a:lvl1pPr algn="l" defTabSz="457178" rtl="0" eaLnBrk="1" latinLnBrk="0" hangingPunct="1">
              <a:spcBef>
                <a:spcPct val="0"/>
              </a:spcBef>
              <a:buNone/>
              <a:defRPr sz="3200" kern="1200" spc="100" baseline="0">
                <a:solidFill>
                  <a:schemeClr val="bg1"/>
                </a:solidFill>
                <a:latin typeface="Arial" charset="0"/>
                <a:ea typeface="+mj-ea"/>
                <a:cs typeface="+mj-cs"/>
              </a:defRPr>
            </a:lvl1pPr>
          </a:lstStyle>
          <a:p>
            <a:r>
              <a:rPr lang="en-US" sz="4000" dirty="0">
                <a:solidFill>
                  <a:prstClr val="black">
                    <a:lumMod val="75000"/>
                    <a:lumOff val="25000"/>
                  </a:prstClr>
                </a:solidFill>
                <a:latin typeface="Calibri" panose="020F0502020204030204" pitchFamily="34" charset="0"/>
                <a:cs typeface="Calibri" panose="020F0502020204030204" pitchFamily="34" charset="0"/>
              </a:rPr>
              <a:t>Wake BRT Western Corridor</a:t>
            </a:r>
          </a:p>
          <a:p>
            <a:r>
              <a:rPr lang="en-US" sz="2400" i="1" dirty="0">
                <a:solidFill>
                  <a:prstClr val="black">
                    <a:lumMod val="75000"/>
                    <a:lumOff val="25000"/>
                  </a:prstClr>
                </a:solidFill>
                <a:latin typeface="Calibri" panose="020F0502020204030204" pitchFamily="34" charset="0"/>
                <a:cs typeface="Calibri" panose="020F0502020204030204" pitchFamily="34" charset="0"/>
              </a:rPr>
              <a:t>Project Update</a:t>
            </a:r>
          </a:p>
          <a:p>
            <a:endParaRPr lang="en-US" sz="4400" dirty="0">
              <a:solidFill>
                <a:prstClr val="black">
                  <a:lumMod val="75000"/>
                  <a:lumOff val="25000"/>
                </a:prstClr>
              </a:solidFill>
              <a:latin typeface="Calibri" panose="020F0502020204030204" pitchFamily="34" charset="0"/>
              <a:cs typeface="Calibri" panose="020F0502020204030204" pitchFamily="34" charset="0"/>
            </a:endParaRPr>
          </a:p>
          <a:p>
            <a:r>
              <a:rPr lang="en-US" sz="4400" dirty="0">
                <a:solidFill>
                  <a:prstClr val="black">
                    <a:lumMod val="75000"/>
                    <a:lumOff val="25000"/>
                  </a:prst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85601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1" y="1238000"/>
            <a:ext cx="7795490" cy="1689350"/>
          </a:xfrm>
        </p:spPr>
        <p:txBody>
          <a:bodyPr/>
          <a:lstStyle/>
          <a:p>
            <a:r>
              <a:rPr lang="en-US" sz="3600" dirty="0">
                <a:solidFill>
                  <a:schemeClr val="bg1">
                    <a:lumMod val="75000"/>
                    <a:lumOff val="25000"/>
                  </a:schemeClr>
                </a:solidFill>
                <a:latin typeface="Calibri" panose="020F0502020204030204" pitchFamily="34" charset="0"/>
                <a:cs typeface="Calibri" panose="020F0502020204030204" pitchFamily="34" charset="0"/>
              </a:rPr>
              <a:t>Western Corridor Timeline</a:t>
            </a:r>
          </a:p>
        </p:txBody>
      </p:sp>
      <p:graphicFrame>
        <p:nvGraphicFramePr>
          <p:cNvPr id="6" name="Table 2">
            <a:extLst>
              <a:ext uri="{FF2B5EF4-FFF2-40B4-BE49-F238E27FC236}">
                <a16:creationId xmlns:a16="http://schemas.microsoft.com/office/drawing/2014/main" id="{D3E79EF7-9643-4D55-9D0E-78EB0B9D9DB5}"/>
              </a:ext>
            </a:extLst>
          </p:cNvPr>
          <p:cNvGraphicFramePr>
            <a:graphicFrameLocks noGrp="1"/>
          </p:cNvGraphicFramePr>
          <p:nvPr/>
        </p:nvGraphicFramePr>
        <p:xfrm>
          <a:off x="566214" y="1935315"/>
          <a:ext cx="7723764" cy="3474720"/>
        </p:xfrm>
        <a:graphic>
          <a:graphicData uri="http://schemas.openxmlformats.org/drawingml/2006/table">
            <a:tbl>
              <a:tblPr firstRow="1" bandRow="1">
                <a:tableStyleId>{5C22544A-7EE6-4342-B048-85BDC9FD1C3A}</a:tableStyleId>
              </a:tblPr>
              <a:tblGrid>
                <a:gridCol w="2680146">
                  <a:extLst>
                    <a:ext uri="{9D8B030D-6E8A-4147-A177-3AD203B41FA5}">
                      <a16:colId xmlns:a16="http://schemas.microsoft.com/office/drawing/2014/main" val="1375389208"/>
                    </a:ext>
                  </a:extLst>
                </a:gridCol>
                <a:gridCol w="5043618">
                  <a:extLst>
                    <a:ext uri="{9D8B030D-6E8A-4147-A177-3AD203B41FA5}">
                      <a16:colId xmlns:a16="http://schemas.microsoft.com/office/drawing/2014/main" val="498046882"/>
                    </a:ext>
                  </a:extLst>
                </a:gridCol>
              </a:tblGrid>
              <a:tr h="288758">
                <a:tc>
                  <a:txBody>
                    <a:bodyPr/>
                    <a:lstStyle/>
                    <a:p>
                      <a:r>
                        <a:rPr lang="en-US" sz="1400" dirty="0">
                          <a:latin typeface="Calibri Light" panose="020F0302020204030204" pitchFamily="34" charset="0"/>
                          <a:cs typeface="Calibri Light" panose="020F0302020204030204" pitchFamily="34" charset="0"/>
                        </a:rPr>
                        <a:t>Date</a:t>
                      </a:r>
                    </a:p>
                  </a:txBody>
                  <a:tcPr/>
                </a:tc>
                <a:tc>
                  <a:txBody>
                    <a:bodyPr/>
                    <a:lstStyle/>
                    <a:p>
                      <a:r>
                        <a:rPr lang="en-US" sz="1400" dirty="0">
                          <a:latin typeface="Calibri Light" panose="020F0302020204030204" pitchFamily="34" charset="0"/>
                          <a:cs typeface="Calibri Light" panose="020F0302020204030204" pitchFamily="34" charset="0"/>
                        </a:rPr>
                        <a:t>Milestone</a:t>
                      </a:r>
                    </a:p>
                  </a:txBody>
                  <a:tcPr/>
                </a:tc>
                <a:extLst>
                  <a:ext uri="{0D108BD9-81ED-4DB2-BD59-A6C34878D82A}">
                    <a16:rowId xmlns:a16="http://schemas.microsoft.com/office/drawing/2014/main" val="2365469088"/>
                  </a:ext>
                </a:extLst>
              </a:tr>
              <a:tr h="365760">
                <a:tc>
                  <a:txBody>
                    <a:bodyPr/>
                    <a:lstStyle/>
                    <a:p>
                      <a:r>
                        <a:rPr lang="en-US" sz="1400" i="1" dirty="0">
                          <a:solidFill>
                            <a:schemeClr val="tx1">
                              <a:lumMod val="50000"/>
                            </a:schemeClr>
                          </a:solidFill>
                          <a:latin typeface="Calibri" panose="020F0502020204030204" pitchFamily="34" charset="0"/>
                          <a:cs typeface="Calibri" panose="020F0502020204030204" pitchFamily="34" charset="0"/>
                        </a:rPr>
                        <a:t>Fall 2019</a:t>
                      </a:r>
                    </a:p>
                  </a:txBody>
                  <a:tcPr marT="91440" marB="91440"/>
                </a:tc>
                <a:tc>
                  <a:txBody>
                    <a:bodyPr/>
                    <a:lstStyle/>
                    <a:p>
                      <a:r>
                        <a:rPr lang="en-US" sz="1400" i="1" dirty="0">
                          <a:solidFill>
                            <a:schemeClr val="tx1">
                              <a:lumMod val="50000"/>
                            </a:schemeClr>
                          </a:solidFill>
                          <a:latin typeface="Calibri" panose="020F0502020204030204" pitchFamily="34" charset="0"/>
                          <a:cs typeface="Calibri" panose="020F0502020204030204" pitchFamily="34" charset="0"/>
                        </a:rPr>
                        <a:t>Western Blvd Corridor Study (WBCS) began</a:t>
                      </a:r>
                    </a:p>
                  </a:txBody>
                  <a:tcPr marT="91440" marB="91440"/>
                </a:tc>
                <a:extLst>
                  <a:ext uri="{0D108BD9-81ED-4DB2-BD59-A6C34878D82A}">
                    <a16:rowId xmlns:a16="http://schemas.microsoft.com/office/drawing/2014/main" val="987388939"/>
                  </a:ext>
                </a:extLst>
              </a:tr>
              <a:tr h="365760">
                <a:tc>
                  <a:txBody>
                    <a:bodyPr/>
                    <a:lstStyle/>
                    <a:p>
                      <a:r>
                        <a:rPr lang="en-US" sz="1400" i="1" dirty="0">
                          <a:solidFill>
                            <a:schemeClr val="tx1">
                              <a:lumMod val="50000"/>
                            </a:schemeClr>
                          </a:solidFill>
                          <a:latin typeface="Calibri" panose="020F0502020204030204" pitchFamily="34" charset="0"/>
                          <a:cs typeface="Calibri" panose="020F0502020204030204" pitchFamily="34" charset="0"/>
                        </a:rPr>
                        <a:t>Summer 2020</a:t>
                      </a:r>
                    </a:p>
                  </a:txBody>
                  <a:tcPr marT="91440" marB="91440"/>
                </a:tc>
                <a:tc>
                  <a:txBody>
                    <a:bodyPr/>
                    <a:lstStyle/>
                    <a:p>
                      <a:r>
                        <a:rPr lang="en-US" sz="1400" i="1" dirty="0">
                          <a:solidFill>
                            <a:schemeClr val="tx1">
                              <a:lumMod val="50000"/>
                            </a:schemeClr>
                          </a:solidFill>
                          <a:latin typeface="Calibri" panose="020F0502020204030204" pitchFamily="34" charset="0"/>
                          <a:cs typeface="Calibri" panose="020F0502020204030204" pitchFamily="34" charset="0"/>
                        </a:rPr>
                        <a:t>Town of Cary City Council endorsed the Western LPA (July)</a:t>
                      </a:r>
                    </a:p>
                  </a:txBody>
                  <a:tcPr marT="91440" marB="91440"/>
                </a:tc>
                <a:extLst>
                  <a:ext uri="{0D108BD9-81ED-4DB2-BD59-A6C34878D82A}">
                    <a16:rowId xmlns:a16="http://schemas.microsoft.com/office/drawing/2014/main" val="1425163375"/>
                  </a:ext>
                </a:extLst>
              </a:tr>
              <a:tr h="365760">
                <a:tc>
                  <a:txBody>
                    <a:bodyPr/>
                    <a:lstStyle/>
                    <a:p>
                      <a:r>
                        <a:rPr lang="en-US" sz="1400" i="1" dirty="0">
                          <a:solidFill>
                            <a:schemeClr val="tx1">
                              <a:lumMod val="50000"/>
                            </a:schemeClr>
                          </a:solidFill>
                          <a:latin typeface="Calibri" panose="020F0502020204030204" pitchFamily="34" charset="0"/>
                          <a:cs typeface="Calibri" panose="020F0502020204030204" pitchFamily="34" charset="0"/>
                        </a:rPr>
                        <a:t>Summer 2020</a:t>
                      </a:r>
                    </a:p>
                  </a:txBody>
                  <a:tcPr marT="91440" marB="9144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400" i="1" dirty="0">
                          <a:solidFill>
                            <a:schemeClr val="tx1">
                              <a:lumMod val="50000"/>
                            </a:schemeClr>
                          </a:solidFill>
                          <a:latin typeface="Calibri" panose="020F0502020204030204" pitchFamily="34" charset="0"/>
                          <a:cs typeface="Calibri" panose="020F0502020204030204" pitchFamily="34" charset="0"/>
                        </a:rPr>
                        <a:t>City of Raleigh City Council endorsed the Western LPA (Aug)</a:t>
                      </a:r>
                    </a:p>
                  </a:txBody>
                  <a:tcPr marT="91440" marB="91440"/>
                </a:tc>
                <a:extLst>
                  <a:ext uri="{0D108BD9-81ED-4DB2-BD59-A6C34878D82A}">
                    <a16:rowId xmlns:a16="http://schemas.microsoft.com/office/drawing/2014/main" val="1704194995"/>
                  </a:ext>
                </a:extLst>
              </a:tr>
              <a:tr h="365760">
                <a:tc>
                  <a:txBody>
                    <a:bodyPr/>
                    <a:lstStyle/>
                    <a:p>
                      <a:r>
                        <a:rPr lang="en-US" sz="1400" i="1" dirty="0">
                          <a:solidFill>
                            <a:schemeClr val="tx1">
                              <a:lumMod val="50000"/>
                            </a:schemeClr>
                          </a:solidFill>
                          <a:latin typeface="Calibri" panose="020F0502020204030204" pitchFamily="34" charset="0"/>
                          <a:cs typeface="Calibri" panose="020F0502020204030204" pitchFamily="34" charset="0"/>
                        </a:rPr>
                        <a:t>Winter 2020</a:t>
                      </a:r>
                    </a:p>
                  </a:txBody>
                  <a:tcPr marT="91440" marB="9144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400" i="1" dirty="0">
                          <a:solidFill>
                            <a:schemeClr val="tx1">
                              <a:lumMod val="50000"/>
                            </a:schemeClr>
                          </a:solidFill>
                          <a:latin typeface="Calibri" panose="020F0502020204030204" pitchFamily="34" charset="0"/>
                          <a:cs typeface="Calibri" panose="020F0502020204030204" pitchFamily="34" charset="0"/>
                        </a:rPr>
                        <a:t>Accepted into Project Development </a:t>
                      </a:r>
                    </a:p>
                  </a:txBody>
                  <a:tcPr marT="91440" marB="91440"/>
                </a:tc>
                <a:extLst>
                  <a:ext uri="{0D108BD9-81ED-4DB2-BD59-A6C34878D82A}">
                    <a16:rowId xmlns:a16="http://schemas.microsoft.com/office/drawing/2014/main" val="1178259613"/>
                  </a:ext>
                </a:extLst>
              </a:tr>
              <a:tr h="365760">
                <a:tc>
                  <a:txBody>
                    <a:bodyPr/>
                    <a:lstStyle/>
                    <a:p>
                      <a:r>
                        <a:rPr lang="en-US" sz="1400" dirty="0">
                          <a:latin typeface="Calibri" panose="020F0502020204030204" pitchFamily="34" charset="0"/>
                          <a:cs typeface="Calibri" panose="020F0502020204030204" pitchFamily="34" charset="0"/>
                        </a:rPr>
                        <a:t>January 2021</a:t>
                      </a:r>
                    </a:p>
                  </a:txBody>
                  <a:tcPr marT="91440" marB="91440"/>
                </a:tc>
                <a:tc>
                  <a:txBody>
                    <a:bodyPr/>
                    <a:lstStyle/>
                    <a:p>
                      <a:r>
                        <a:rPr lang="en-US" sz="1400" dirty="0">
                          <a:latin typeface="Calibri" panose="020F0502020204030204" pitchFamily="34" charset="0"/>
                          <a:cs typeface="Calibri" panose="020F0502020204030204" pitchFamily="34" charset="0"/>
                        </a:rPr>
                        <a:t>Begin 0 – 30% design and NEPA</a:t>
                      </a:r>
                    </a:p>
                  </a:txBody>
                  <a:tcPr marT="91440" marB="91440"/>
                </a:tc>
                <a:extLst>
                  <a:ext uri="{0D108BD9-81ED-4DB2-BD59-A6C34878D82A}">
                    <a16:rowId xmlns:a16="http://schemas.microsoft.com/office/drawing/2014/main" val="3783882591"/>
                  </a:ext>
                </a:extLst>
              </a:tr>
              <a:tr h="365760">
                <a:tc>
                  <a:txBody>
                    <a:bodyPr/>
                    <a:lstStyle/>
                    <a:p>
                      <a:r>
                        <a:rPr lang="en-US" sz="1400" dirty="0">
                          <a:latin typeface="Calibri" panose="020F0502020204030204" pitchFamily="34" charset="0"/>
                          <a:cs typeface="Calibri" panose="020F0502020204030204" pitchFamily="34" charset="0"/>
                        </a:rPr>
                        <a:t>Fall 2022</a:t>
                      </a:r>
                    </a:p>
                  </a:txBody>
                  <a:tcPr marT="91440" marB="91440"/>
                </a:tc>
                <a:tc>
                  <a:txBody>
                    <a:bodyPr/>
                    <a:lstStyle/>
                    <a:p>
                      <a:r>
                        <a:rPr lang="en-US" sz="1400" dirty="0">
                          <a:latin typeface="Calibri" panose="020F0502020204030204" pitchFamily="34" charset="0"/>
                          <a:cs typeface="Calibri" panose="020F0502020204030204" pitchFamily="34" charset="0"/>
                        </a:rPr>
                        <a:t>Complete 0 – 30% design and NEPA</a:t>
                      </a:r>
                    </a:p>
                  </a:txBody>
                  <a:tcPr marT="91440" marB="91440"/>
                </a:tc>
                <a:extLst>
                  <a:ext uri="{0D108BD9-81ED-4DB2-BD59-A6C34878D82A}">
                    <a16:rowId xmlns:a16="http://schemas.microsoft.com/office/drawing/2014/main" val="4001503824"/>
                  </a:ext>
                </a:extLst>
              </a:tr>
              <a:tr h="365760">
                <a:tc>
                  <a:txBody>
                    <a:bodyPr/>
                    <a:lstStyle/>
                    <a:p>
                      <a:r>
                        <a:rPr lang="en-US" sz="1400" dirty="0">
                          <a:latin typeface="Calibri" panose="020F0502020204030204" pitchFamily="34" charset="0"/>
                          <a:cs typeface="Calibri" panose="020F0502020204030204" pitchFamily="34" charset="0"/>
                        </a:rPr>
                        <a:t>2022-2023</a:t>
                      </a:r>
                    </a:p>
                  </a:txBody>
                  <a:tcPr marT="91440" marB="91440"/>
                </a:tc>
                <a:tc>
                  <a:txBody>
                    <a:bodyPr/>
                    <a:lstStyle/>
                    <a:p>
                      <a:r>
                        <a:rPr lang="en-US" sz="1400" dirty="0">
                          <a:latin typeface="Calibri" panose="020F0502020204030204" pitchFamily="34" charset="0"/>
                          <a:cs typeface="Calibri" panose="020F0502020204030204" pitchFamily="34" charset="0"/>
                        </a:rPr>
                        <a:t>Final Design</a:t>
                      </a:r>
                    </a:p>
                  </a:txBody>
                  <a:tcPr marT="91440" marB="91440"/>
                </a:tc>
                <a:extLst>
                  <a:ext uri="{0D108BD9-81ED-4DB2-BD59-A6C34878D82A}">
                    <a16:rowId xmlns:a16="http://schemas.microsoft.com/office/drawing/2014/main" val="3552173918"/>
                  </a:ext>
                </a:extLst>
              </a:tr>
              <a:tr h="365760">
                <a:tc>
                  <a:txBody>
                    <a:bodyPr/>
                    <a:lstStyle/>
                    <a:p>
                      <a:r>
                        <a:rPr lang="en-US" sz="1400" dirty="0">
                          <a:latin typeface="Calibri" panose="020F0502020204030204" pitchFamily="34" charset="0"/>
                          <a:cs typeface="Calibri" panose="020F0502020204030204" pitchFamily="34" charset="0"/>
                        </a:rPr>
                        <a:t>2024-2025</a:t>
                      </a:r>
                    </a:p>
                  </a:txBody>
                  <a:tcPr marT="91440" marB="9144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Construction to begin (contingent on Federal Funding)</a:t>
                      </a:r>
                    </a:p>
                  </a:txBody>
                  <a:tcPr marT="91440" marB="91440"/>
                </a:tc>
                <a:extLst>
                  <a:ext uri="{0D108BD9-81ED-4DB2-BD59-A6C34878D82A}">
                    <a16:rowId xmlns:a16="http://schemas.microsoft.com/office/drawing/2014/main" val="3359281401"/>
                  </a:ext>
                </a:extLst>
              </a:tr>
            </a:tbl>
          </a:graphicData>
        </a:graphic>
      </p:graphicFrame>
    </p:spTree>
    <p:extLst>
      <p:ext uri="{BB962C8B-B14F-4D97-AF65-F5344CB8AC3E}">
        <p14:creationId xmlns:p14="http://schemas.microsoft.com/office/powerpoint/2010/main" val="15437516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3" y="1238001"/>
            <a:ext cx="7700211" cy="590551"/>
          </a:xfrm>
        </p:spPr>
        <p:txBody>
          <a:bodyPr vert="horz" lIns="91440" tIns="45720" rIns="91440" bIns="45720" anchor="t"/>
          <a:lstStyle/>
          <a:p>
            <a:r>
              <a:rPr lang="en-US" sz="3600" dirty="0">
                <a:solidFill>
                  <a:schemeClr val="bg1">
                    <a:lumMod val="75000"/>
                    <a:lumOff val="25000"/>
                  </a:schemeClr>
                </a:solidFill>
                <a:latin typeface="Calibri"/>
                <a:cs typeface="Calibri"/>
              </a:rPr>
              <a:t>Western Corridor Coordination</a:t>
            </a:r>
            <a:endParaRPr lang="en-US" sz="3600" dirty="0">
              <a:solidFill>
                <a:schemeClr val="bg1">
                  <a:lumMod val="75000"/>
                  <a:lumOff val="25000"/>
                </a:schemeClr>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31C9B439-A360-4888-9783-6AD17BA16975}"/>
              </a:ext>
            </a:extLst>
          </p:cNvPr>
          <p:cNvSpPr txBox="1"/>
          <p:nvPr/>
        </p:nvSpPr>
        <p:spPr>
          <a:xfrm>
            <a:off x="626146" y="2146471"/>
            <a:ext cx="7788985" cy="4154984"/>
          </a:xfrm>
          <a:prstGeom prst="rect">
            <a:avLst/>
          </a:prstGeom>
          <a:noFill/>
        </p:spPr>
        <p:txBody>
          <a:bodyPr wrap="square" lIns="91440" tIns="45720" rIns="91440" bIns="45720" rtlCol="0" anchor="t">
            <a:spAutoFit/>
          </a:bodyPr>
          <a:lstStyle/>
          <a:p>
            <a:pPr>
              <a:spcBef>
                <a:spcPts val="200"/>
              </a:spcBef>
              <a:spcAft>
                <a:spcPts val="400"/>
              </a:spcAft>
            </a:pPr>
            <a:r>
              <a:rPr lang="en-US" sz="1600" b="1" dirty="0">
                <a:solidFill>
                  <a:prstClr val="black">
                    <a:lumMod val="75000"/>
                    <a:lumOff val="25000"/>
                  </a:prstClr>
                </a:solidFill>
                <a:latin typeface="Calibri"/>
                <a:cs typeface="Calibri"/>
              </a:rPr>
              <a:t>Coordination with Municipal Partners and Stakeholders</a:t>
            </a:r>
            <a:endParaRPr lang="en-US" sz="1600" b="1" dirty="0">
              <a:solidFill>
                <a:prstClr val="black">
                  <a:lumMod val="75000"/>
                  <a:lumOff val="25000"/>
                </a:prstClr>
              </a:solidFill>
              <a:latin typeface="Calibri" panose="020F0502020204030204" pitchFamily="34" charset="0"/>
              <a:cs typeface="Calibri" panose="020F0502020204030204" pitchFamily="34" charset="0"/>
            </a:endParaRPr>
          </a:p>
          <a:p>
            <a:pPr>
              <a:spcBef>
                <a:spcPts val="200"/>
              </a:spcBef>
              <a:spcAft>
                <a:spcPts val="400"/>
              </a:spcAft>
            </a:pPr>
            <a:endParaRPr lang="en-US" b="1" dirty="0">
              <a:solidFill>
                <a:prstClr val="black"/>
              </a:solidFill>
              <a:latin typeface="Calibri"/>
              <a:cs typeface="Calibri"/>
            </a:endParaRPr>
          </a:p>
          <a:p>
            <a:pPr marL="171450"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Monthly meetings for system standards and corridor design with Town of Cary</a:t>
            </a:r>
          </a:p>
          <a:p>
            <a:pPr marL="171450"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Sketch-level review at BRT Technical Committee – February 2021</a:t>
            </a:r>
          </a:p>
          <a:p>
            <a:pPr marL="171450"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Over the shoulder review for corridor design – Town of Cary and City of Raleigh</a:t>
            </a:r>
          </a:p>
          <a:p>
            <a:pPr marL="628650" lvl="1"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Sketch-level – February 2021</a:t>
            </a:r>
          </a:p>
          <a:p>
            <a:pPr marL="628650" lvl="1" indent="-171450">
              <a:spcBef>
                <a:spcPts val="200"/>
              </a:spcBef>
              <a:spcAft>
                <a:spcPts val="400"/>
              </a:spcAft>
              <a:buFont typeface="Arial" panose="020B0604020202020204" pitchFamily="34" charset="0"/>
              <a:buChar char="•"/>
            </a:pPr>
            <a:r>
              <a:rPr lang="en-US" sz="1600" dirty="0">
                <a:solidFill>
                  <a:prstClr val="black"/>
                </a:solidFill>
                <a:latin typeface="Calibri"/>
                <a:cs typeface="Calibri"/>
              </a:rPr>
              <a:t>5% design – Target April 2021</a:t>
            </a:r>
          </a:p>
          <a:p>
            <a:pPr marL="628650" lvl="1" indent="-171450">
              <a:spcBef>
                <a:spcPts val="200"/>
              </a:spcBef>
              <a:spcAft>
                <a:spcPts val="400"/>
              </a:spcAft>
              <a:buFont typeface="Arial" panose="020B0604020202020204" pitchFamily="34" charset="0"/>
              <a:buChar char="•"/>
            </a:pPr>
            <a:endParaRPr lang="en-US" sz="1600" dirty="0">
              <a:solidFill>
                <a:prstClr val="black"/>
              </a:solidFill>
              <a:latin typeface="Calibri"/>
              <a:cs typeface="Calibri"/>
            </a:endParaRPr>
          </a:p>
          <a:p>
            <a:pPr lvl="1">
              <a:spcBef>
                <a:spcPts val="200"/>
              </a:spcBef>
              <a:spcAft>
                <a:spcPts val="400"/>
              </a:spcAft>
            </a:pPr>
            <a:endParaRPr lang="en-US" sz="1600" dirty="0">
              <a:solidFill>
                <a:prstClr val="black"/>
              </a:solidFill>
              <a:latin typeface="Calibri"/>
              <a:cs typeface="Calibri"/>
            </a:endParaRPr>
          </a:p>
          <a:p>
            <a:pPr marL="628650" lvl="1" indent="-171450">
              <a:spcBef>
                <a:spcPts val="200"/>
              </a:spcBef>
              <a:spcAft>
                <a:spcPts val="400"/>
              </a:spcAft>
              <a:buFont typeface="Arial" panose="020B0604020202020204" pitchFamily="34" charset="0"/>
              <a:buChar char="•"/>
            </a:pPr>
            <a:endParaRPr lang="en-US" sz="1600" dirty="0">
              <a:solidFill>
                <a:prstClr val="black"/>
              </a:solidFill>
              <a:highlight>
                <a:srgbClr val="FFFF00"/>
              </a:highlight>
              <a:latin typeface="Calibri"/>
              <a:cs typeface="Calibri"/>
            </a:endParaRPr>
          </a:p>
          <a:p>
            <a:pPr marL="171450" indent="-171450">
              <a:spcBef>
                <a:spcPts val="200"/>
              </a:spcBef>
              <a:spcAft>
                <a:spcPts val="400"/>
              </a:spcAft>
              <a:buFont typeface="Arial" panose="020B0604020202020204" pitchFamily="34" charset="0"/>
              <a:buChar char="•"/>
            </a:pPr>
            <a:endParaRPr lang="en-US" sz="1400" dirty="0">
              <a:solidFill>
                <a:prstClr val="black"/>
              </a:solidFill>
              <a:latin typeface="Calibri"/>
              <a:cs typeface="Calibri"/>
            </a:endParaRPr>
          </a:p>
          <a:p>
            <a:pPr>
              <a:spcBef>
                <a:spcPts val="200"/>
              </a:spcBef>
              <a:spcAft>
                <a:spcPts val="400"/>
              </a:spcAft>
            </a:pPr>
            <a:endParaRPr lang="en-US" sz="1200" dirty="0">
              <a:solidFill>
                <a:prstClr val="black"/>
              </a:solidFill>
              <a:latin typeface="Calibri" panose="020F0502020204030204" pitchFamily="34" charset="0"/>
              <a:cs typeface="Calibri" panose="020F0502020204030204" pitchFamily="34" charset="0"/>
            </a:endParaRPr>
          </a:p>
          <a:p>
            <a:pPr>
              <a:spcBef>
                <a:spcPts val="200"/>
              </a:spcBef>
              <a:spcAft>
                <a:spcPts val="400"/>
              </a:spcAft>
            </a:pPr>
            <a:endParaRPr lang="en-US" sz="1600" b="1" dirty="0">
              <a:solidFill>
                <a:prstClr val="black">
                  <a:lumMod val="75000"/>
                  <a:lumOff val="25000"/>
                </a:prst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11566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55F04A-E290-3746-8166-9B2666579D6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34470" y="1918046"/>
            <a:ext cx="8592670" cy="3112569"/>
          </a:xfrm>
          <a:prstGeom prst="rect">
            <a:avLst/>
          </a:prstGeom>
        </p:spPr>
      </p:pic>
      <p:sp>
        <p:nvSpPr>
          <p:cNvPr id="10" name="TextBox 9">
            <a:extLst>
              <a:ext uri="{FF2B5EF4-FFF2-40B4-BE49-F238E27FC236}">
                <a16:creationId xmlns:a16="http://schemas.microsoft.com/office/drawing/2014/main" id="{A634B8E9-499A-3742-9DFB-28255989505C}"/>
              </a:ext>
            </a:extLst>
          </p:cNvPr>
          <p:cNvSpPr txBox="1"/>
          <p:nvPr/>
        </p:nvSpPr>
        <p:spPr>
          <a:xfrm>
            <a:off x="53992" y="5186293"/>
            <a:ext cx="974709" cy="307777"/>
          </a:xfrm>
          <a:prstGeom prst="rect">
            <a:avLst/>
          </a:prstGeom>
        </p:spPr>
        <p:txBody>
          <a:bodyPr vert="horz" wrap="square" rtlCol="0">
            <a:spAutoFit/>
          </a:bodyPr>
          <a:lstStyle/>
          <a:p>
            <a:pPr algn="ctr"/>
            <a:r>
              <a:rPr lang="en-US" sz="1400" b="1" dirty="0">
                <a:solidFill>
                  <a:prstClr val="black"/>
                </a:solidFill>
                <a:latin typeface="Arial" panose="020B0604020202020204" pitchFamily="34" charset="0"/>
                <a:cs typeface="Arial" panose="020B0604020202020204" pitchFamily="34" charset="0"/>
              </a:rPr>
              <a:t>Legend:</a:t>
            </a:r>
          </a:p>
        </p:txBody>
      </p:sp>
      <p:sp>
        <p:nvSpPr>
          <p:cNvPr id="12" name="Rectangle 11">
            <a:extLst>
              <a:ext uri="{FF2B5EF4-FFF2-40B4-BE49-F238E27FC236}">
                <a16:creationId xmlns:a16="http://schemas.microsoft.com/office/drawing/2014/main" id="{CCFB82C5-A8D6-A04C-ABCD-65434BE6E8AE}"/>
              </a:ext>
            </a:extLst>
          </p:cNvPr>
          <p:cNvSpPr/>
          <p:nvPr/>
        </p:nvSpPr>
        <p:spPr>
          <a:xfrm>
            <a:off x="1028700" y="5210948"/>
            <a:ext cx="182262" cy="57665"/>
          </a:xfrm>
          <a:prstGeom prst="rect">
            <a:avLst/>
          </a:prstGeom>
          <a:solidFill>
            <a:srgbClr val="FF29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orbel" panose="020B0503020204020204"/>
            </a:endParaRPr>
          </a:p>
        </p:txBody>
      </p:sp>
      <p:sp>
        <p:nvSpPr>
          <p:cNvPr id="14" name="Rectangle 13">
            <a:extLst>
              <a:ext uri="{FF2B5EF4-FFF2-40B4-BE49-F238E27FC236}">
                <a16:creationId xmlns:a16="http://schemas.microsoft.com/office/drawing/2014/main" id="{14CE521A-6369-E245-AD98-C860B89ED473}"/>
              </a:ext>
            </a:extLst>
          </p:cNvPr>
          <p:cNvSpPr/>
          <p:nvPr/>
        </p:nvSpPr>
        <p:spPr>
          <a:xfrm>
            <a:off x="1028700" y="5321530"/>
            <a:ext cx="182262" cy="57665"/>
          </a:xfrm>
          <a:prstGeom prst="rect">
            <a:avLst/>
          </a:prstGeom>
          <a:solidFill>
            <a:srgbClr val="2AEA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orbel" panose="020B0503020204020204"/>
            </a:endParaRPr>
          </a:p>
        </p:txBody>
      </p:sp>
      <p:sp>
        <p:nvSpPr>
          <p:cNvPr id="15" name="Rectangle 14">
            <a:extLst>
              <a:ext uri="{FF2B5EF4-FFF2-40B4-BE49-F238E27FC236}">
                <a16:creationId xmlns:a16="http://schemas.microsoft.com/office/drawing/2014/main" id="{286FDAB0-D6CA-ED4E-B6BA-E9E36E56B682}"/>
              </a:ext>
            </a:extLst>
          </p:cNvPr>
          <p:cNvSpPr/>
          <p:nvPr/>
        </p:nvSpPr>
        <p:spPr>
          <a:xfrm>
            <a:off x="1028700" y="5436405"/>
            <a:ext cx="182262" cy="57665"/>
          </a:xfrm>
          <a:prstGeom prst="rect">
            <a:avLst/>
          </a:prstGeom>
          <a:solidFill>
            <a:srgbClr val="080D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orbel" panose="020B0503020204020204"/>
            </a:endParaRPr>
          </a:p>
        </p:txBody>
      </p:sp>
      <p:sp>
        <p:nvSpPr>
          <p:cNvPr id="13" name="TextBox 12">
            <a:extLst>
              <a:ext uri="{FF2B5EF4-FFF2-40B4-BE49-F238E27FC236}">
                <a16:creationId xmlns:a16="http://schemas.microsoft.com/office/drawing/2014/main" id="{DB7489DC-16A5-6C4A-A1D8-AFD22AC676EE}"/>
              </a:ext>
            </a:extLst>
          </p:cNvPr>
          <p:cNvSpPr txBox="1"/>
          <p:nvPr/>
        </p:nvSpPr>
        <p:spPr>
          <a:xfrm>
            <a:off x="1191982" y="5125966"/>
            <a:ext cx="2832202" cy="215444"/>
          </a:xfrm>
          <a:prstGeom prst="rect">
            <a:avLst/>
          </a:prstGeom>
        </p:spPr>
        <p:txBody>
          <a:bodyPr vert="horz" wrap="square" rtlCol="0">
            <a:spAutoFit/>
          </a:bodyPr>
          <a:lstStyle/>
          <a:p>
            <a:r>
              <a:rPr lang="en-US" sz="800" i="1" dirty="0">
                <a:solidFill>
                  <a:prstClr val="black"/>
                </a:solidFill>
                <a:latin typeface="Arial" panose="020B0604020202020204" pitchFamily="34" charset="0"/>
                <a:cs typeface="Arial" panose="020B0604020202020204" pitchFamily="34" charset="0"/>
              </a:rPr>
              <a:t>Dedicated Lanes (Median/Center) </a:t>
            </a:r>
          </a:p>
        </p:txBody>
      </p:sp>
      <p:sp>
        <p:nvSpPr>
          <p:cNvPr id="17" name="TextBox 16">
            <a:extLst>
              <a:ext uri="{FF2B5EF4-FFF2-40B4-BE49-F238E27FC236}">
                <a16:creationId xmlns:a16="http://schemas.microsoft.com/office/drawing/2014/main" id="{252141E5-0482-4741-B2D3-0ACC3DD2DD05}"/>
              </a:ext>
            </a:extLst>
          </p:cNvPr>
          <p:cNvSpPr txBox="1"/>
          <p:nvPr/>
        </p:nvSpPr>
        <p:spPr>
          <a:xfrm>
            <a:off x="1191982" y="5242639"/>
            <a:ext cx="2995484" cy="215444"/>
          </a:xfrm>
          <a:prstGeom prst="rect">
            <a:avLst/>
          </a:prstGeom>
        </p:spPr>
        <p:txBody>
          <a:bodyPr vert="horz" wrap="square" rtlCol="0">
            <a:spAutoFit/>
          </a:bodyPr>
          <a:lstStyle/>
          <a:p>
            <a:r>
              <a:rPr lang="en-US" sz="800" i="1" dirty="0">
                <a:solidFill>
                  <a:prstClr val="black"/>
                </a:solidFill>
                <a:latin typeface="Arial" panose="020B0604020202020204" pitchFamily="34" charset="0"/>
                <a:cs typeface="Arial" panose="020B0604020202020204" pitchFamily="34" charset="0"/>
              </a:rPr>
              <a:t>Business Access and Transit (Left or Right Curb)</a:t>
            </a:r>
          </a:p>
        </p:txBody>
      </p:sp>
      <p:sp>
        <p:nvSpPr>
          <p:cNvPr id="18" name="TextBox 17">
            <a:extLst>
              <a:ext uri="{FF2B5EF4-FFF2-40B4-BE49-F238E27FC236}">
                <a16:creationId xmlns:a16="http://schemas.microsoft.com/office/drawing/2014/main" id="{ADBB97AA-62D8-5443-A7FC-4F6082D177E4}"/>
              </a:ext>
            </a:extLst>
          </p:cNvPr>
          <p:cNvSpPr txBox="1"/>
          <p:nvPr/>
        </p:nvSpPr>
        <p:spPr>
          <a:xfrm>
            <a:off x="1191982" y="5361290"/>
            <a:ext cx="2995484" cy="215444"/>
          </a:xfrm>
          <a:prstGeom prst="rect">
            <a:avLst/>
          </a:prstGeom>
        </p:spPr>
        <p:txBody>
          <a:bodyPr vert="horz" wrap="square" rtlCol="0">
            <a:spAutoFit/>
          </a:bodyPr>
          <a:lstStyle/>
          <a:p>
            <a:r>
              <a:rPr lang="en-US" sz="800" i="1" dirty="0">
                <a:solidFill>
                  <a:prstClr val="black"/>
                </a:solidFill>
                <a:latin typeface="Arial" panose="020B0604020202020204" pitchFamily="34" charset="0"/>
                <a:cs typeface="Arial" panose="020B0604020202020204" pitchFamily="34" charset="0"/>
              </a:rPr>
              <a:t>Mixed Traffic </a:t>
            </a:r>
          </a:p>
        </p:txBody>
      </p:sp>
      <p:sp>
        <p:nvSpPr>
          <p:cNvPr id="16" name="Oval 15">
            <a:extLst>
              <a:ext uri="{FF2B5EF4-FFF2-40B4-BE49-F238E27FC236}">
                <a16:creationId xmlns:a16="http://schemas.microsoft.com/office/drawing/2014/main" id="{0DCCD740-FA61-3646-A198-27E4F20DBE4E}"/>
              </a:ext>
            </a:extLst>
          </p:cNvPr>
          <p:cNvSpPr/>
          <p:nvPr/>
        </p:nvSpPr>
        <p:spPr>
          <a:xfrm>
            <a:off x="3969895" y="5211499"/>
            <a:ext cx="90620" cy="90620"/>
          </a:xfrm>
          <a:prstGeom prst="ellipse">
            <a:avLst/>
          </a:prstGeom>
          <a:solidFill>
            <a:schemeClr val="tx1"/>
          </a:solidFill>
          <a:ln w="19050">
            <a:solidFill>
              <a:srgbClr val="5E5E5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orbel" panose="020B0503020204020204"/>
            </a:endParaRPr>
          </a:p>
        </p:txBody>
      </p:sp>
      <p:sp>
        <p:nvSpPr>
          <p:cNvPr id="20" name="Oval 19">
            <a:extLst>
              <a:ext uri="{FF2B5EF4-FFF2-40B4-BE49-F238E27FC236}">
                <a16:creationId xmlns:a16="http://schemas.microsoft.com/office/drawing/2014/main" id="{3069A989-580A-A44E-BB73-FE271E6D82C0}"/>
              </a:ext>
            </a:extLst>
          </p:cNvPr>
          <p:cNvSpPr/>
          <p:nvPr/>
        </p:nvSpPr>
        <p:spPr>
          <a:xfrm>
            <a:off x="3969895" y="5367463"/>
            <a:ext cx="90620" cy="90620"/>
          </a:xfrm>
          <a:prstGeom prst="ellipse">
            <a:avLst/>
          </a:prstGeom>
          <a:solidFill>
            <a:srgbClr val="5E5E5E"/>
          </a:solidFill>
          <a:ln w="19050">
            <a:solidFill>
              <a:srgbClr val="5E5E5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orbel" panose="020B0503020204020204"/>
            </a:endParaRPr>
          </a:p>
        </p:txBody>
      </p:sp>
      <p:sp>
        <p:nvSpPr>
          <p:cNvPr id="21" name="TextBox 20">
            <a:extLst>
              <a:ext uri="{FF2B5EF4-FFF2-40B4-BE49-F238E27FC236}">
                <a16:creationId xmlns:a16="http://schemas.microsoft.com/office/drawing/2014/main" id="{581B1591-8B76-5245-8968-B366BF4A567D}"/>
              </a:ext>
            </a:extLst>
          </p:cNvPr>
          <p:cNvSpPr txBox="1"/>
          <p:nvPr/>
        </p:nvSpPr>
        <p:spPr>
          <a:xfrm>
            <a:off x="4060515" y="5145846"/>
            <a:ext cx="2832202" cy="215444"/>
          </a:xfrm>
          <a:prstGeom prst="rect">
            <a:avLst/>
          </a:prstGeom>
        </p:spPr>
        <p:txBody>
          <a:bodyPr vert="horz" wrap="square" rtlCol="0">
            <a:spAutoFit/>
          </a:bodyPr>
          <a:lstStyle/>
          <a:p>
            <a:r>
              <a:rPr lang="en-US" sz="800" i="1" dirty="0">
                <a:solidFill>
                  <a:prstClr val="black"/>
                </a:solidFill>
                <a:latin typeface="Arial" panose="020B0604020202020204" pitchFamily="34" charset="0"/>
                <a:cs typeface="Arial" panose="020B0604020202020204" pitchFamily="34" charset="0"/>
              </a:rPr>
              <a:t>New BRT Station</a:t>
            </a:r>
          </a:p>
        </p:txBody>
      </p:sp>
      <p:sp>
        <p:nvSpPr>
          <p:cNvPr id="22" name="TextBox 21">
            <a:extLst>
              <a:ext uri="{FF2B5EF4-FFF2-40B4-BE49-F238E27FC236}">
                <a16:creationId xmlns:a16="http://schemas.microsoft.com/office/drawing/2014/main" id="{15A9CBF9-E150-E346-AF1D-3AD4F48CC482}"/>
              </a:ext>
            </a:extLst>
          </p:cNvPr>
          <p:cNvSpPr txBox="1"/>
          <p:nvPr/>
        </p:nvSpPr>
        <p:spPr>
          <a:xfrm>
            <a:off x="4060515" y="5312894"/>
            <a:ext cx="2995484" cy="215444"/>
          </a:xfrm>
          <a:prstGeom prst="rect">
            <a:avLst/>
          </a:prstGeom>
        </p:spPr>
        <p:txBody>
          <a:bodyPr vert="horz" wrap="square" rtlCol="0">
            <a:spAutoFit/>
          </a:bodyPr>
          <a:lstStyle/>
          <a:p>
            <a:r>
              <a:rPr lang="en-US" sz="800" i="1" dirty="0">
                <a:solidFill>
                  <a:prstClr val="black"/>
                </a:solidFill>
                <a:latin typeface="Arial" panose="020B0604020202020204" pitchFamily="34" charset="0"/>
                <a:cs typeface="Arial" panose="020B0604020202020204" pitchFamily="34" charset="0"/>
              </a:rPr>
              <a:t>Planned BRT Station (New Bern Avenue BRT)</a:t>
            </a:r>
          </a:p>
        </p:txBody>
      </p:sp>
      <p:sp>
        <p:nvSpPr>
          <p:cNvPr id="23" name="Rectangle 22">
            <a:extLst>
              <a:ext uri="{FF2B5EF4-FFF2-40B4-BE49-F238E27FC236}">
                <a16:creationId xmlns:a16="http://schemas.microsoft.com/office/drawing/2014/main" id="{11543895-5BDD-0642-BBBF-A1C8341F1C1C}"/>
              </a:ext>
            </a:extLst>
          </p:cNvPr>
          <p:cNvSpPr/>
          <p:nvPr/>
        </p:nvSpPr>
        <p:spPr>
          <a:xfrm>
            <a:off x="5997389" y="2048765"/>
            <a:ext cx="3012141" cy="9280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orbel" panose="020B0503020204020204"/>
            </a:endParaRPr>
          </a:p>
        </p:txBody>
      </p:sp>
      <p:sp>
        <p:nvSpPr>
          <p:cNvPr id="24" name="TextBox 23">
            <a:extLst>
              <a:ext uri="{FF2B5EF4-FFF2-40B4-BE49-F238E27FC236}">
                <a16:creationId xmlns:a16="http://schemas.microsoft.com/office/drawing/2014/main" id="{479AE06B-3201-1B43-8AD8-72AB688C352C}"/>
              </a:ext>
            </a:extLst>
          </p:cNvPr>
          <p:cNvSpPr txBox="1"/>
          <p:nvPr/>
        </p:nvSpPr>
        <p:spPr>
          <a:xfrm>
            <a:off x="6037730" y="2171268"/>
            <a:ext cx="3388659" cy="738664"/>
          </a:xfrm>
          <a:prstGeom prst="rect">
            <a:avLst/>
          </a:prstGeom>
        </p:spPr>
        <p:txBody>
          <a:bodyPr vert="horz" wrap="square" rtlCol="0">
            <a:spAutoFit/>
          </a:bodyPr>
          <a:lstStyle/>
          <a:p>
            <a:r>
              <a:rPr lang="en-US" sz="1400" dirty="0">
                <a:solidFill>
                  <a:srgbClr val="5E5E5E"/>
                </a:solidFill>
                <a:latin typeface="Arial" panose="020B0604020202020204" pitchFamily="34" charset="0"/>
                <a:cs typeface="Arial" panose="020B0604020202020204" pitchFamily="34" charset="0"/>
              </a:rPr>
              <a:t>Total: Approx. 12 miles</a:t>
            </a:r>
          </a:p>
          <a:p>
            <a:r>
              <a:rPr lang="en-US" sz="1400" dirty="0">
                <a:solidFill>
                  <a:srgbClr val="5E5E5E"/>
                </a:solidFill>
                <a:latin typeface="Arial" panose="020B0604020202020204" pitchFamily="34" charset="0"/>
                <a:cs typeface="Arial" panose="020B0604020202020204" pitchFamily="34" charset="0"/>
              </a:rPr>
              <a:t>Dedicated lanes: Approx. 7.5 miles</a:t>
            </a:r>
          </a:p>
          <a:p>
            <a:r>
              <a:rPr lang="en-US" sz="1400" dirty="0">
                <a:solidFill>
                  <a:srgbClr val="5E5E5E"/>
                </a:solidFill>
                <a:latin typeface="Arial" panose="020B0604020202020204" pitchFamily="34" charset="0"/>
                <a:cs typeface="Arial" panose="020B0604020202020204" pitchFamily="34" charset="0"/>
              </a:rPr>
              <a:t>Mixed traffic: Approx. 4.5 miles</a:t>
            </a:r>
          </a:p>
        </p:txBody>
      </p:sp>
      <p:sp>
        <p:nvSpPr>
          <p:cNvPr id="19" name="Title 3">
            <a:extLst>
              <a:ext uri="{FF2B5EF4-FFF2-40B4-BE49-F238E27FC236}">
                <a16:creationId xmlns:a16="http://schemas.microsoft.com/office/drawing/2014/main" id="{89548FE7-3DF9-4308-B0EF-ACC397E69181}"/>
              </a:ext>
            </a:extLst>
          </p:cNvPr>
          <p:cNvSpPr txBox="1">
            <a:spLocks/>
          </p:cNvSpPr>
          <p:nvPr/>
        </p:nvSpPr>
        <p:spPr>
          <a:xfrm>
            <a:off x="530351" y="1238000"/>
            <a:ext cx="7795490" cy="1689350"/>
          </a:xfrm>
          <a:prstGeom prst="rect">
            <a:avLst/>
          </a:prstGeom>
        </p:spPr>
        <p:txBody>
          <a:bodyPr vert="horz"/>
          <a:lstStyle>
            <a:lvl1pPr algn="l" defTabSz="457178" rtl="0" eaLnBrk="1" latinLnBrk="0" hangingPunct="1">
              <a:spcBef>
                <a:spcPct val="0"/>
              </a:spcBef>
              <a:buNone/>
              <a:defRPr sz="3200" kern="1200" spc="100" baseline="0">
                <a:solidFill>
                  <a:schemeClr val="bg1"/>
                </a:solidFill>
                <a:latin typeface="Arial" charset="0"/>
                <a:ea typeface="+mj-ea"/>
                <a:cs typeface="+mj-cs"/>
              </a:defRPr>
            </a:lvl1pPr>
          </a:lstStyle>
          <a:p>
            <a:r>
              <a:rPr lang="en-US" sz="3600" dirty="0">
                <a:solidFill>
                  <a:prstClr val="black">
                    <a:lumMod val="75000"/>
                    <a:lumOff val="25000"/>
                  </a:prstClr>
                </a:solidFill>
                <a:latin typeface="Calibri" panose="020F0502020204030204" pitchFamily="34" charset="0"/>
                <a:cs typeface="Calibri" panose="020F0502020204030204" pitchFamily="34" charset="0"/>
              </a:rPr>
              <a:t>Western Corridor Sketch Level Design</a:t>
            </a:r>
          </a:p>
        </p:txBody>
      </p:sp>
    </p:spTree>
    <p:extLst>
      <p:ext uri="{BB962C8B-B14F-4D97-AF65-F5344CB8AC3E}">
        <p14:creationId xmlns:p14="http://schemas.microsoft.com/office/powerpoint/2010/main" val="28195741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3" y="1238001"/>
            <a:ext cx="7700211" cy="590551"/>
          </a:xfrm>
        </p:spPr>
        <p:txBody>
          <a:bodyPr vert="horz" lIns="91440" tIns="45720" rIns="91440" bIns="45720" anchor="t"/>
          <a:lstStyle/>
          <a:p>
            <a:r>
              <a:rPr lang="en-US" sz="3600" dirty="0">
                <a:solidFill>
                  <a:schemeClr val="bg1">
                    <a:lumMod val="75000"/>
                    <a:lumOff val="25000"/>
                  </a:schemeClr>
                </a:solidFill>
                <a:latin typeface="Calibri"/>
                <a:cs typeface="Calibri"/>
              </a:rPr>
              <a:t>Western Corridor Concurrence</a:t>
            </a:r>
            <a:endParaRPr lang="en-US" sz="3600" dirty="0">
              <a:solidFill>
                <a:schemeClr val="bg1">
                  <a:lumMod val="75000"/>
                  <a:lumOff val="25000"/>
                </a:schemeClr>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31C9B439-A360-4888-9783-6AD17BA16975}"/>
              </a:ext>
            </a:extLst>
          </p:cNvPr>
          <p:cNvSpPr txBox="1"/>
          <p:nvPr/>
        </p:nvSpPr>
        <p:spPr>
          <a:xfrm>
            <a:off x="626146" y="2146471"/>
            <a:ext cx="7649891" cy="1569660"/>
          </a:xfrm>
          <a:prstGeom prst="rect">
            <a:avLst/>
          </a:prstGeom>
          <a:noFill/>
        </p:spPr>
        <p:txBody>
          <a:bodyPr wrap="square" lIns="91440" tIns="45720" rIns="91440" bIns="45720" rtlCol="0" anchor="t">
            <a:spAutoFit/>
          </a:bodyPr>
          <a:lstStyle/>
          <a:p>
            <a:pPr>
              <a:spcBef>
                <a:spcPts val="200"/>
              </a:spcBef>
              <a:spcAft>
                <a:spcPts val="400"/>
              </a:spcAft>
            </a:pPr>
            <a:r>
              <a:rPr lang="en-US" sz="1600" b="1" dirty="0">
                <a:solidFill>
                  <a:prstClr val="black">
                    <a:lumMod val="75000"/>
                    <a:lumOff val="25000"/>
                  </a:prstClr>
                </a:solidFill>
                <a:latin typeface="Calibri"/>
                <a:cs typeface="Calibri"/>
              </a:rPr>
              <a:t>Wake Transit Plan Concurrence Next Steps</a:t>
            </a:r>
            <a:endParaRPr lang="en-US" sz="1600" b="1" dirty="0">
              <a:solidFill>
                <a:prstClr val="black">
                  <a:lumMod val="75000"/>
                  <a:lumOff val="25000"/>
                </a:prstClr>
              </a:solidFill>
              <a:latin typeface="Calibri" panose="020F0502020204030204" pitchFamily="34" charset="0"/>
              <a:cs typeface="Calibri" panose="020F0502020204030204" pitchFamily="34" charset="0"/>
            </a:endParaRPr>
          </a:p>
          <a:p>
            <a:pPr>
              <a:spcBef>
                <a:spcPts val="200"/>
              </a:spcBef>
              <a:spcAft>
                <a:spcPts val="400"/>
              </a:spcAft>
            </a:pPr>
            <a:endParaRPr lang="en-US" b="1" dirty="0">
              <a:solidFill>
                <a:prstClr val="black"/>
              </a:solidFill>
              <a:latin typeface="Calibri"/>
              <a:cs typeface="Calibri"/>
            </a:endParaRPr>
          </a:p>
          <a:p>
            <a:pPr marL="171450" indent="-171450">
              <a:spcBef>
                <a:spcPts val="200"/>
              </a:spcBef>
              <a:spcAft>
                <a:spcPts val="400"/>
              </a:spcAft>
              <a:buFont typeface="Arial" panose="020B0604020202020204" pitchFamily="34" charset="0"/>
              <a:buChar char="•"/>
            </a:pPr>
            <a:endParaRPr lang="en-US" sz="1400" dirty="0">
              <a:solidFill>
                <a:prstClr val="black"/>
              </a:solidFill>
              <a:latin typeface="Calibri"/>
              <a:cs typeface="Calibri"/>
            </a:endParaRPr>
          </a:p>
          <a:p>
            <a:pPr>
              <a:spcBef>
                <a:spcPts val="200"/>
              </a:spcBef>
              <a:spcAft>
                <a:spcPts val="400"/>
              </a:spcAft>
            </a:pPr>
            <a:endParaRPr lang="en-US" sz="1200" dirty="0">
              <a:solidFill>
                <a:prstClr val="black"/>
              </a:solidFill>
              <a:latin typeface="Calibri" panose="020F0502020204030204" pitchFamily="34" charset="0"/>
              <a:cs typeface="Calibri" panose="020F0502020204030204" pitchFamily="34" charset="0"/>
            </a:endParaRPr>
          </a:p>
          <a:p>
            <a:pPr>
              <a:spcBef>
                <a:spcPts val="200"/>
              </a:spcBef>
              <a:spcAft>
                <a:spcPts val="400"/>
              </a:spcAft>
            </a:pPr>
            <a:endParaRPr lang="en-US" sz="1600" b="1" dirty="0">
              <a:solidFill>
                <a:prstClr val="black">
                  <a:lumMod val="75000"/>
                  <a:lumOff val="25000"/>
                </a:prstClr>
              </a:solidFill>
              <a:latin typeface="Calibri" panose="020F0502020204030204" pitchFamily="34" charset="0"/>
              <a:cs typeface="Calibri" panose="020F0502020204030204" pitchFamily="34" charset="0"/>
            </a:endParaRPr>
          </a:p>
        </p:txBody>
      </p:sp>
      <p:graphicFrame>
        <p:nvGraphicFramePr>
          <p:cNvPr id="6" name="Table 2">
            <a:extLst>
              <a:ext uri="{FF2B5EF4-FFF2-40B4-BE49-F238E27FC236}">
                <a16:creationId xmlns:a16="http://schemas.microsoft.com/office/drawing/2014/main" id="{3C698F27-8EB3-FF46-98E7-AD947FEAB2A6}"/>
              </a:ext>
            </a:extLst>
          </p:cNvPr>
          <p:cNvGraphicFramePr>
            <a:graphicFrameLocks noGrp="1"/>
          </p:cNvGraphicFramePr>
          <p:nvPr/>
        </p:nvGraphicFramePr>
        <p:xfrm>
          <a:off x="728839" y="2564665"/>
          <a:ext cx="8023275" cy="2698940"/>
        </p:xfrm>
        <a:graphic>
          <a:graphicData uri="http://schemas.openxmlformats.org/drawingml/2006/table">
            <a:tbl>
              <a:tblPr firstRow="1" bandRow="1">
                <a:tableStyleId>{5C22544A-7EE6-4342-B048-85BDC9FD1C3A}</a:tableStyleId>
              </a:tblPr>
              <a:tblGrid>
                <a:gridCol w="6390419">
                  <a:extLst>
                    <a:ext uri="{9D8B030D-6E8A-4147-A177-3AD203B41FA5}">
                      <a16:colId xmlns:a16="http://schemas.microsoft.com/office/drawing/2014/main" val="1375389208"/>
                    </a:ext>
                  </a:extLst>
                </a:gridCol>
                <a:gridCol w="1632856">
                  <a:extLst>
                    <a:ext uri="{9D8B030D-6E8A-4147-A177-3AD203B41FA5}">
                      <a16:colId xmlns:a16="http://schemas.microsoft.com/office/drawing/2014/main" val="498046882"/>
                    </a:ext>
                  </a:extLst>
                </a:gridCol>
              </a:tblGrid>
              <a:tr h="367900">
                <a:tc>
                  <a:txBody>
                    <a:bodyPr/>
                    <a:lstStyle/>
                    <a:p>
                      <a:r>
                        <a:rPr lang="en-US" sz="1400" dirty="0">
                          <a:latin typeface="Calibri Light" panose="020F0302020204030204" pitchFamily="34" charset="0"/>
                          <a:cs typeface="Calibri Light" panose="020F0302020204030204" pitchFamily="34" charset="0"/>
                        </a:rPr>
                        <a:t>Action</a:t>
                      </a:r>
                    </a:p>
                  </a:txBody>
                  <a:tcPr/>
                </a:tc>
                <a:tc>
                  <a:txBody>
                    <a:bodyPr/>
                    <a:lstStyle/>
                    <a:p>
                      <a:r>
                        <a:rPr lang="en-US" sz="1400" dirty="0">
                          <a:latin typeface="Calibri Light" panose="020F0302020204030204" pitchFamily="34" charset="0"/>
                          <a:cs typeface="Calibri Light" panose="020F0302020204030204" pitchFamily="34" charset="0"/>
                        </a:rPr>
                        <a:t>Date</a:t>
                      </a:r>
                    </a:p>
                  </a:txBody>
                  <a:tcPr/>
                </a:tc>
                <a:extLst>
                  <a:ext uri="{0D108BD9-81ED-4DB2-BD59-A6C34878D82A}">
                    <a16:rowId xmlns:a16="http://schemas.microsoft.com/office/drawing/2014/main" val="2365469088"/>
                  </a:ext>
                </a:extLst>
              </a:tr>
              <a:tr h="233104">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LPA Consideration of Adoption by Town of Cary Council</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July 23, 2020</a:t>
                      </a:r>
                    </a:p>
                  </a:txBody>
                  <a:tcPr marL="68580" marR="68580" marT="0" marB="0" anchor="ctr"/>
                </a:tc>
                <a:extLst>
                  <a:ext uri="{0D108BD9-81ED-4DB2-BD59-A6C34878D82A}">
                    <a16:rowId xmlns:a16="http://schemas.microsoft.com/office/drawing/2014/main" val="1143032228"/>
                  </a:ext>
                </a:extLst>
              </a:tr>
              <a:tr h="233104">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LPA Consideration of Adoption by Raleigh City Council</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August 18, 2020</a:t>
                      </a:r>
                    </a:p>
                  </a:txBody>
                  <a:tcPr marL="68580" marR="68580" marT="0" marB="0" anchor="ctr"/>
                </a:tc>
                <a:extLst>
                  <a:ext uri="{0D108BD9-81ED-4DB2-BD59-A6C34878D82A}">
                    <a16:rowId xmlns:a16="http://schemas.microsoft.com/office/drawing/2014/main" val="987388939"/>
                  </a:ext>
                </a:extLst>
              </a:tr>
              <a:tr h="233104">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Send Concurrence Plan to Concurrence Team</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March 16, 2020</a:t>
                      </a:r>
                    </a:p>
                  </a:txBody>
                  <a:tcPr marL="68580" marR="68580" marT="0" marB="0" anchor="ctr"/>
                </a:tc>
                <a:extLst>
                  <a:ext uri="{0D108BD9-81ED-4DB2-BD59-A6C34878D82A}">
                    <a16:rowId xmlns:a16="http://schemas.microsoft.com/office/drawing/2014/main" val="1425163375"/>
                  </a:ext>
                </a:extLst>
              </a:tr>
              <a:tr h="233104">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Concurrence Meeting with Consideration of Concurrence on Points 1 and 2</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March 30, 2020</a:t>
                      </a:r>
                    </a:p>
                  </a:txBody>
                  <a:tcPr marL="68580" marR="68580" marT="0" marB="0" anchor="ctr"/>
                </a:tc>
                <a:extLst>
                  <a:ext uri="{0D108BD9-81ED-4DB2-BD59-A6C34878D82A}">
                    <a16:rowId xmlns:a16="http://schemas.microsoft.com/office/drawing/2014/main" val="334648958"/>
                  </a:ext>
                </a:extLst>
              </a:tr>
              <a:tr h="233104">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Concurrence Meeting with Consideration of Concurrence on Points 3 and 4</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October 16, 2020</a:t>
                      </a:r>
                    </a:p>
                  </a:txBody>
                  <a:tcPr marL="68580" marR="68580" marT="0" marB="0" anchor="ctr"/>
                </a:tc>
                <a:extLst>
                  <a:ext uri="{0D108BD9-81ED-4DB2-BD59-A6C34878D82A}">
                    <a16:rowId xmlns:a16="http://schemas.microsoft.com/office/drawing/2014/main" val="2970507453"/>
                  </a:ext>
                </a:extLst>
              </a:tr>
              <a:tr h="233104">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30-Day Public Comment Period on LPA and Schedule CAMPO Executive Board Public Hearing</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October 21, 2020</a:t>
                      </a:r>
                    </a:p>
                  </a:txBody>
                  <a:tcPr marL="68580" marR="68580" marT="0" marB="0" anchor="ctr"/>
                </a:tc>
                <a:extLst>
                  <a:ext uri="{0D108BD9-81ED-4DB2-BD59-A6C34878D82A}">
                    <a16:rowId xmlns:a16="http://schemas.microsoft.com/office/drawing/2014/main" val="1108599856"/>
                  </a:ext>
                </a:extLst>
              </a:tr>
              <a:tr h="233104">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LPA Consideration of Recommendation to CAMPO Board by CAMPO TCC</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November 5, 2020</a:t>
                      </a:r>
                    </a:p>
                  </a:txBody>
                  <a:tcPr marL="68580" marR="68580" marT="0" marB="0" anchor="ctr"/>
                </a:tc>
                <a:extLst>
                  <a:ext uri="{0D108BD9-81ED-4DB2-BD59-A6C34878D82A}">
                    <a16:rowId xmlns:a16="http://schemas.microsoft.com/office/drawing/2014/main" val="4043674007"/>
                  </a:ext>
                </a:extLst>
              </a:tr>
              <a:tr h="233104">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LPA Consideration of Adoption by CAMPO Board</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November 18, 2020</a:t>
                      </a:r>
                    </a:p>
                  </a:txBody>
                  <a:tcPr marL="68580" marR="68580" marT="0" marB="0" anchor="ctr"/>
                </a:tc>
                <a:extLst>
                  <a:ext uri="{0D108BD9-81ED-4DB2-BD59-A6C34878D82A}">
                    <a16:rowId xmlns:a16="http://schemas.microsoft.com/office/drawing/2014/main" val="2220307839"/>
                  </a:ext>
                </a:extLst>
              </a:tr>
              <a:tr h="233104">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Concurrence Point 5: Least Environmentally Damaging Preferred Alternative*</a:t>
                      </a:r>
                    </a:p>
                  </a:txBody>
                  <a:tcPr marL="68580" marR="68580" marT="0" marB="0" anchor="ctr"/>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Fall 2022</a:t>
                      </a:r>
                    </a:p>
                  </a:txBody>
                  <a:tcPr marL="68580" marR="68580" marT="0" marB="0" anchor="ctr"/>
                </a:tc>
                <a:extLst>
                  <a:ext uri="{0D108BD9-81ED-4DB2-BD59-A6C34878D82A}">
                    <a16:rowId xmlns:a16="http://schemas.microsoft.com/office/drawing/2014/main" val="3783882591"/>
                  </a:ext>
                </a:extLst>
              </a:tr>
              <a:tr h="233104">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Concurrent Point 6: Agreement with Jurisdictions for Additional Concurrence Points</a:t>
                      </a:r>
                    </a:p>
                  </a:txBody>
                  <a:tcPr marL="68580" marR="68580" marT="0" marB="0" anchor="ctr"/>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Fall 2022</a:t>
                      </a:r>
                    </a:p>
                  </a:txBody>
                  <a:tcPr marL="68580" marR="68580" marT="0" marB="0" anchor="ctr"/>
                </a:tc>
                <a:extLst>
                  <a:ext uri="{0D108BD9-81ED-4DB2-BD59-A6C34878D82A}">
                    <a16:rowId xmlns:a16="http://schemas.microsoft.com/office/drawing/2014/main" val="1303361399"/>
                  </a:ext>
                </a:extLst>
              </a:tr>
            </a:tbl>
          </a:graphicData>
        </a:graphic>
      </p:graphicFrame>
      <p:sp>
        <p:nvSpPr>
          <p:cNvPr id="5" name="TextBox 4">
            <a:extLst>
              <a:ext uri="{FF2B5EF4-FFF2-40B4-BE49-F238E27FC236}">
                <a16:creationId xmlns:a16="http://schemas.microsoft.com/office/drawing/2014/main" id="{3FCA18B6-29EA-BD4A-A71C-F68146BF6842}"/>
              </a:ext>
            </a:extLst>
          </p:cNvPr>
          <p:cNvSpPr txBox="1"/>
          <p:nvPr/>
        </p:nvSpPr>
        <p:spPr>
          <a:xfrm>
            <a:off x="675830" y="5263602"/>
            <a:ext cx="6122504" cy="276999"/>
          </a:xfrm>
          <a:prstGeom prst="rect">
            <a:avLst/>
          </a:prstGeom>
          <a:noFill/>
        </p:spPr>
        <p:txBody>
          <a:bodyPr wrap="square" rtlCol="0">
            <a:spAutoFit/>
          </a:bodyPr>
          <a:lstStyle/>
          <a:p>
            <a:r>
              <a:rPr lang="en-US" sz="1200" i="1" dirty="0">
                <a:solidFill>
                  <a:prstClr val="black"/>
                </a:solidFill>
                <a:latin typeface="Calibri" panose="020F0502020204030204" pitchFamily="34" charset="0"/>
                <a:cs typeface="Calibri" panose="020F0502020204030204" pitchFamily="34" charset="0"/>
              </a:rPr>
              <a:t>* Contingent on NCSHPO Section 106 review completion </a:t>
            </a:r>
          </a:p>
        </p:txBody>
      </p:sp>
    </p:spTree>
    <p:extLst>
      <p:ext uri="{BB962C8B-B14F-4D97-AF65-F5344CB8AC3E}">
        <p14:creationId xmlns:p14="http://schemas.microsoft.com/office/powerpoint/2010/main" val="33399421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28D0671-659A-D949-A35A-67B1501A4D11}"/>
              </a:ext>
            </a:extLst>
          </p:cNvPr>
          <p:cNvSpPr txBox="1">
            <a:spLocks/>
          </p:cNvSpPr>
          <p:nvPr/>
        </p:nvSpPr>
        <p:spPr>
          <a:xfrm>
            <a:off x="405782" y="2838450"/>
            <a:ext cx="7889132" cy="590551"/>
          </a:xfrm>
          <a:prstGeom prst="rect">
            <a:avLst/>
          </a:prstGeom>
        </p:spPr>
        <p:txBody>
          <a:bodyPr vert="horz"/>
          <a:lstStyle>
            <a:lvl1pPr algn="l" defTabSz="457178" rtl="0" eaLnBrk="1" latinLnBrk="0" hangingPunct="1">
              <a:spcBef>
                <a:spcPct val="0"/>
              </a:spcBef>
              <a:buNone/>
              <a:defRPr sz="3200" kern="1200" spc="100" baseline="0">
                <a:solidFill>
                  <a:schemeClr val="bg1"/>
                </a:solidFill>
                <a:latin typeface="Arial" charset="0"/>
                <a:ea typeface="+mj-ea"/>
                <a:cs typeface="+mj-cs"/>
              </a:defRPr>
            </a:lvl1pPr>
          </a:lstStyle>
          <a:p>
            <a:r>
              <a:rPr lang="en-US" sz="4000" dirty="0">
                <a:solidFill>
                  <a:prstClr val="black">
                    <a:lumMod val="75000"/>
                    <a:lumOff val="25000"/>
                  </a:prstClr>
                </a:solidFill>
                <a:latin typeface="Calibri" panose="020F0502020204030204" pitchFamily="34" charset="0"/>
                <a:cs typeface="Calibri" panose="020F0502020204030204" pitchFamily="34" charset="0"/>
              </a:rPr>
              <a:t>Wake BRT Southern Corridor</a:t>
            </a:r>
          </a:p>
          <a:p>
            <a:r>
              <a:rPr lang="en-US" sz="2400" i="1" dirty="0">
                <a:solidFill>
                  <a:prstClr val="black">
                    <a:lumMod val="75000"/>
                    <a:lumOff val="25000"/>
                  </a:prstClr>
                </a:solidFill>
                <a:latin typeface="Calibri" panose="020F0502020204030204" pitchFamily="34" charset="0"/>
                <a:cs typeface="Calibri" panose="020F0502020204030204" pitchFamily="34" charset="0"/>
              </a:rPr>
              <a:t>Project Update</a:t>
            </a:r>
          </a:p>
          <a:p>
            <a:endParaRPr lang="en-US" sz="4400" dirty="0">
              <a:solidFill>
                <a:prstClr val="black">
                  <a:lumMod val="75000"/>
                  <a:lumOff val="25000"/>
                </a:prstClr>
              </a:solidFill>
              <a:latin typeface="Calibri" panose="020F0502020204030204" pitchFamily="34" charset="0"/>
              <a:cs typeface="Calibri" panose="020F0502020204030204" pitchFamily="34" charset="0"/>
            </a:endParaRPr>
          </a:p>
          <a:p>
            <a:r>
              <a:rPr lang="en-US" sz="4400" dirty="0">
                <a:solidFill>
                  <a:prstClr val="black">
                    <a:lumMod val="75000"/>
                    <a:lumOff val="25000"/>
                  </a:prst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706164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89538DE3-D133-4760-9C12-3FC2FF435678}"/>
              </a:ext>
            </a:extLst>
          </p:cNvPr>
          <p:cNvPicPr/>
          <p:nvPr/>
        </p:nvPicPr>
        <p:blipFill rotWithShape="1">
          <a:blip r:embed="rId3">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6A35D803-9680-4D0F-8F88-B8F2EC28EF3F}"/>
              </a:ext>
            </a:extLst>
          </p:cNvPr>
          <p:cNvSpPr txBox="1"/>
          <p:nvPr/>
        </p:nvSpPr>
        <p:spPr>
          <a:xfrm>
            <a:off x="764251" y="1358109"/>
            <a:ext cx="2735292" cy="4154984"/>
          </a:xfrm>
          <a:prstGeom prst="rect">
            <a:avLst/>
          </a:prstGeom>
          <a:solidFill>
            <a:schemeClr val="bg2"/>
          </a:solidFill>
        </p:spPr>
        <p:txBody>
          <a:bodyPr wrap="square" rtlCol="0">
            <a:spAutoFit/>
          </a:bodyPr>
          <a:lstStyle/>
          <a:p>
            <a:pPr algn="ctr"/>
            <a:r>
              <a:rPr lang="en-US" sz="2400" b="1" dirty="0"/>
              <a:t>ENGAGEMENT &amp; </a:t>
            </a:r>
            <a:r>
              <a:rPr lang="en-US" sz="2400" b="1" u="sng" dirty="0"/>
              <a:t>COMMUNICATIONS</a:t>
            </a:r>
          </a:p>
          <a:p>
            <a:pPr algn="ctr"/>
            <a:endParaRPr lang="en-US" sz="2400" b="1" dirty="0"/>
          </a:p>
          <a:p>
            <a:pPr algn="ctr"/>
            <a:r>
              <a:rPr lang="en-US" sz="2400" b="1" dirty="0"/>
              <a:t>Election Held: </a:t>
            </a:r>
            <a:r>
              <a:rPr lang="en-US" sz="2400" dirty="0"/>
              <a:t>January 28, 2021 </a:t>
            </a:r>
          </a:p>
          <a:p>
            <a:pPr algn="ctr"/>
            <a:endParaRPr lang="en-US" sz="2400" b="1" dirty="0"/>
          </a:p>
          <a:p>
            <a:pPr algn="ctr"/>
            <a:r>
              <a:rPr lang="en-US" sz="2400" b="1" dirty="0"/>
              <a:t>Andrea Epstein</a:t>
            </a:r>
          </a:p>
          <a:p>
            <a:pPr algn="ctr"/>
            <a:r>
              <a:rPr lang="en-US" sz="2400" dirty="0"/>
              <a:t>City of Raleigh</a:t>
            </a:r>
          </a:p>
          <a:p>
            <a:pPr algn="ctr"/>
            <a:endParaRPr lang="en-US" sz="2400" b="1" dirty="0"/>
          </a:p>
          <a:p>
            <a:pPr algn="ctr"/>
            <a:r>
              <a:rPr lang="en-US" sz="2400" b="1" dirty="0"/>
              <a:t>Sharon Chavis</a:t>
            </a:r>
          </a:p>
          <a:p>
            <a:pPr algn="ctr"/>
            <a:r>
              <a:rPr lang="en-US" sz="2400" dirty="0"/>
              <a:t>GoTriangle</a:t>
            </a:r>
            <a:endParaRPr lang="en-US" sz="2400" b="1" dirty="0"/>
          </a:p>
        </p:txBody>
      </p:sp>
      <p:pic>
        <p:nvPicPr>
          <p:cNvPr id="1028" name="Picture 4" descr="Image result for green raise hands button">
            <a:extLst>
              <a:ext uri="{FF2B5EF4-FFF2-40B4-BE49-F238E27FC236}">
                <a16:creationId xmlns:a16="http://schemas.microsoft.com/office/drawing/2014/main" id="{2116C2FA-43ED-439C-84B1-3F3E36DD7EA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13231" y="169062"/>
            <a:ext cx="1161338" cy="11613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402EFC-7063-4496-946F-AE5E9566A59F}"/>
              </a:ext>
            </a:extLst>
          </p:cNvPr>
          <p:cNvSpPr txBox="1"/>
          <p:nvPr/>
        </p:nvSpPr>
        <p:spPr>
          <a:xfrm>
            <a:off x="4375747" y="1883095"/>
            <a:ext cx="4481946" cy="3416320"/>
          </a:xfrm>
          <a:prstGeom prst="rect">
            <a:avLst/>
          </a:prstGeom>
          <a:noFill/>
        </p:spPr>
        <p:txBody>
          <a:bodyPr wrap="square" rtlCol="0">
            <a:spAutoFit/>
          </a:bodyPr>
          <a:lstStyle/>
          <a:p>
            <a:r>
              <a:rPr lang="en-US" sz="2400" b="1" u="sng" dirty="0"/>
              <a:t>Voting Agencies</a:t>
            </a:r>
            <a:r>
              <a:rPr lang="en-US" sz="2400" b="1" dirty="0"/>
              <a:t>:</a:t>
            </a:r>
          </a:p>
          <a:p>
            <a:endParaRPr lang="en-US" sz="2400" dirty="0"/>
          </a:p>
          <a:p>
            <a:r>
              <a:rPr lang="en-US" sz="2400" dirty="0"/>
              <a:t>CAMPO			GoTriangle</a:t>
            </a:r>
          </a:p>
          <a:p>
            <a:r>
              <a:rPr lang="en-US" sz="2400" dirty="0"/>
              <a:t>Wake County		Raleigh</a:t>
            </a:r>
          </a:p>
          <a:p>
            <a:r>
              <a:rPr lang="en-US" sz="2400" dirty="0"/>
              <a:t>Cary				Apex</a:t>
            </a:r>
          </a:p>
          <a:p>
            <a:r>
              <a:rPr lang="en-US" sz="2400" dirty="0"/>
              <a:t>Fuquay-Varina		Garner</a:t>
            </a:r>
          </a:p>
          <a:p>
            <a:r>
              <a:rPr lang="en-US" sz="2400" dirty="0"/>
              <a:t>Holly Springs		Knightdale</a:t>
            </a:r>
          </a:p>
          <a:p>
            <a:r>
              <a:rPr lang="en-US" sz="2400" dirty="0"/>
              <a:t>Wake Forest		Morrisville</a:t>
            </a:r>
          </a:p>
          <a:p>
            <a:endParaRPr lang="en-US" sz="2400" dirty="0"/>
          </a:p>
        </p:txBody>
      </p:sp>
    </p:spTree>
    <p:extLst>
      <p:ext uri="{BB962C8B-B14F-4D97-AF65-F5344CB8AC3E}">
        <p14:creationId xmlns:p14="http://schemas.microsoft.com/office/powerpoint/2010/main" val="24145418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1" y="1238000"/>
            <a:ext cx="7795490" cy="1689350"/>
          </a:xfrm>
        </p:spPr>
        <p:txBody>
          <a:bodyPr/>
          <a:lstStyle/>
          <a:p>
            <a:r>
              <a:rPr lang="en-US" sz="3600" dirty="0">
                <a:solidFill>
                  <a:schemeClr val="bg1">
                    <a:lumMod val="75000"/>
                    <a:lumOff val="25000"/>
                  </a:schemeClr>
                </a:solidFill>
                <a:latin typeface="Calibri" panose="020F0502020204030204" pitchFamily="34" charset="0"/>
                <a:cs typeface="Calibri" panose="020F0502020204030204" pitchFamily="34" charset="0"/>
              </a:rPr>
              <a:t>Southern Corridor</a:t>
            </a:r>
          </a:p>
        </p:txBody>
      </p:sp>
      <p:pic>
        <p:nvPicPr>
          <p:cNvPr id="6" name="Picture 5" descr="Map&#10;&#10;Description automatically generated">
            <a:extLst>
              <a:ext uri="{FF2B5EF4-FFF2-40B4-BE49-F238E27FC236}">
                <a16:creationId xmlns:a16="http://schemas.microsoft.com/office/drawing/2014/main" id="{7C6DC903-2724-3949-839A-580FBC767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279" y="1724737"/>
            <a:ext cx="3612476" cy="3701974"/>
          </a:xfrm>
          <a:prstGeom prst="rect">
            <a:avLst/>
          </a:prstGeom>
        </p:spPr>
      </p:pic>
      <p:graphicFrame>
        <p:nvGraphicFramePr>
          <p:cNvPr id="7" name="Table 2">
            <a:extLst>
              <a:ext uri="{FF2B5EF4-FFF2-40B4-BE49-F238E27FC236}">
                <a16:creationId xmlns:a16="http://schemas.microsoft.com/office/drawing/2014/main" id="{7AA05FFC-6C2F-0D47-B38B-7EE317BB1505}"/>
              </a:ext>
            </a:extLst>
          </p:cNvPr>
          <p:cNvGraphicFramePr>
            <a:graphicFrameLocks noGrp="1"/>
          </p:cNvGraphicFramePr>
          <p:nvPr/>
        </p:nvGraphicFramePr>
        <p:xfrm>
          <a:off x="619167" y="2038351"/>
          <a:ext cx="4463197" cy="3388360"/>
        </p:xfrm>
        <a:graphic>
          <a:graphicData uri="http://schemas.openxmlformats.org/drawingml/2006/table">
            <a:tbl>
              <a:tblPr firstRow="1" bandRow="1">
                <a:tableStyleId>{5C22544A-7EE6-4342-B048-85BDC9FD1C3A}</a:tableStyleId>
              </a:tblPr>
              <a:tblGrid>
                <a:gridCol w="1548729">
                  <a:extLst>
                    <a:ext uri="{9D8B030D-6E8A-4147-A177-3AD203B41FA5}">
                      <a16:colId xmlns:a16="http://schemas.microsoft.com/office/drawing/2014/main" val="1375389208"/>
                    </a:ext>
                  </a:extLst>
                </a:gridCol>
                <a:gridCol w="2914468">
                  <a:extLst>
                    <a:ext uri="{9D8B030D-6E8A-4147-A177-3AD203B41FA5}">
                      <a16:colId xmlns:a16="http://schemas.microsoft.com/office/drawing/2014/main" val="498046882"/>
                    </a:ext>
                  </a:extLst>
                </a:gridCol>
              </a:tblGrid>
              <a:tr h="370840">
                <a:tc>
                  <a:txBody>
                    <a:bodyPr/>
                    <a:lstStyle/>
                    <a:p>
                      <a:r>
                        <a:rPr lang="en-US" sz="1400" dirty="0">
                          <a:latin typeface="Calibri Light" panose="020F0302020204030204" pitchFamily="34" charset="0"/>
                          <a:cs typeface="Calibri Light" panose="020F0302020204030204" pitchFamily="34" charset="0"/>
                        </a:rPr>
                        <a:t>Date</a:t>
                      </a:r>
                    </a:p>
                  </a:txBody>
                  <a:tcPr/>
                </a:tc>
                <a:tc>
                  <a:txBody>
                    <a:bodyPr/>
                    <a:lstStyle/>
                    <a:p>
                      <a:r>
                        <a:rPr lang="en-US" sz="1400" dirty="0">
                          <a:latin typeface="Calibri Light" panose="020F0302020204030204" pitchFamily="34" charset="0"/>
                          <a:cs typeface="Calibri Light" panose="020F0302020204030204" pitchFamily="34" charset="0"/>
                        </a:rPr>
                        <a:t>Milestone</a:t>
                      </a:r>
                    </a:p>
                  </a:txBody>
                  <a:tcPr/>
                </a:tc>
                <a:extLst>
                  <a:ext uri="{0D108BD9-81ED-4DB2-BD59-A6C34878D82A}">
                    <a16:rowId xmlns:a16="http://schemas.microsoft.com/office/drawing/2014/main" val="2365469088"/>
                  </a:ext>
                </a:extLst>
              </a:tr>
              <a:tr h="370840">
                <a:tc>
                  <a:txBody>
                    <a:bodyPr/>
                    <a:lstStyle/>
                    <a:p>
                      <a:r>
                        <a:rPr lang="en-US" sz="1400" i="1" dirty="0">
                          <a:solidFill>
                            <a:schemeClr val="tx1">
                              <a:lumMod val="50000"/>
                            </a:schemeClr>
                          </a:solidFill>
                          <a:latin typeface="Calibri" panose="020F0502020204030204" pitchFamily="34" charset="0"/>
                          <a:cs typeface="Calibri" panose="020F0502020204030204" pitchFamily="34" charset="0"/>
                        </a:rPr>
                        <a:t>January 2020</a:t>
                      </a:r>
                    </a:p>
                  </a:txBody>
                  <a:tcPr marT="91440" marB="91440"/>
                </a:tc>
                <a:tc>
                  <a:txBody>
                    <a:bodyPr/>
                    <a:lstStyle/>
                    <a:p>
                      <a:r>
                        <a:rPr lang="en-US" sz="1400" i="1" dirty="0">
                          <a:solidFill>
                            <a:schemeClr val="tx1">
                              <a:lumMod val="50000"/>
                            </a:schemeClr>
                          </a:solidFill>
                          <a:latin typeface="Calibri" panose="020F0502020204030204" pitchFamily="34" charset="0"/>
                          <a:cs typeface="Calibri" panose="020F0502020204030204" pitchFamily="34" charset="0"/>
                        </a:rPr>
                        <a:t>Began LPA selection process</a:t>
                      </a:r>
                    </a:p>
                  </a:txBody>
                  <a:tcPr marT="91440" marB="91440"/>
                </a:tc>
                <a:extLst>
                  <a:ext uri="{0D108BD9-81ED-4DB2-BD59-A6C34878D82A}">
                    <a16:rowId xmlns:a16="http://schemas.microsoft.com/office/drawing/2014/main" val="987388939"/>
                  </a:ext>
                </a:extLst>
              </a:tr>
              <a:tr h="370840">
                <a:tc>
                  <a:txBody>
                    <a:bodyPr/>
                    <a:lstStyle/>
                    <a:p>
                      <a:r>
                        <a:rPr lang="en-US" sz="1400" i="1" dirty="0">
                          <a:solidFill>
                            <a:schemeClr val="tx1">
                              <a:lumMod val="50000"/>
                            </a:schemeClr>
                          </a:solidFill>
                          <a:latin typeface="Calibri" panose="020F0502020204030204" pitchFamily="34" charset="0"/>
                          <a:cs typeface="Calibri" panose="020F0502020204030204" pitchFamily="34" charset="0"/>
                        </a:rPr>
                        <a:t>February 2020</a:t>
                      </a:r>
                    </a:p>
                  </a:txBody>
                  <a:tcPr marT="91440" marB="91440"/>
                </a:tc>
                <a:tc>
                  <a:txBody>
                    <a:bodyPr/>
                    <a:lstStyle/>
                    <a:p>
                      <a:r>
                        <a:rPr lang="en-US" sz="1400" i="1" dirty="0">
                          <a:solidFill>
                            <a:schemeClr val="tx1">
                              <a:lumMod val="50000"/>
                            </a:schemeClr>
                          </a:solidFill>
                          <a:latin typeface="Calibri" panose="020F0502020204030204" pitchFamily="34" charset="0"/>
                          <a:cs typeface="Calibri" panose="020F0502020204030204" pitchFamily="34" charset="0"/>
                        </a:rPr>
                        <a:t>Public Engagement</a:t>
                      </a:r>
                    </a:p>
                  </a:txBody>
                  <a:tcPr marT="91440" marB="91440"/>
                </a:tc>
                <a:extLst>
                  <a:ext uri="{0D108BD9-81ED-4DB2-BD59-A6C34878D82A}">
                    <a16:rowId xmlns:a16="http://schemas.microsoft.com/office/drawing/2014/main" val="1425163375"/>
                  </a:ext>
                </a:extLst>
              </a:tr>
              <a:tr h="370840">
                <a:tc>
                  <a:txBody>
                    <a:bodyPr/>
                    <a:lstStyle/>
                    <a:p>
                      <a:r>
                        <a:rPr lang="en-US" sz="1400" i="1" dirty="0">
                          <a:solidFill>
                            <a:schemeClr val="tx1">
                              <a:lumMod val="50000"/>
                            </a:schemeClr>
                          </a:solidFill>
                          <a:latin typeface="Calibri" panose="020F0502020204030204" pitchFamily="34" charset="0"/>
                          <a:cs typeface="Calibri" panose="020F0502020204030204" pitchFamily="34" charset="0"/>
                        </a:rPr>
                        <a:t>October 2020</a:t>
                      </a:r>
                    </a:p>
                  </a:txBody>
                  <a:tcPr marT="91440" marB="9144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400" i="1" dirty="0">
                          <a:solidFill>
                            <a:schemeClr val="tx1">
                              <a:lumMod val="50000"/>
                            </a:schemeClr>
                          </a:solidFill>
                          <a:latin typeface="Calibri" panose="020F0502020204030204" pitchFamily="34" charset="0"/>
                          <a:cs typeface="Calibri" panose="020F0502020204030204" pitchFamily="34" charset="0"/>
                        </a:rPr>
                        <a:t>City of Raleigh City Council endorsed S. Wilmington Street as preferred route for the northern Section</a:t>
                      </a:r>
                    </a:p>
                  </a:txBody>
                  <a:tcPr marT="91440" marB="91440"/>
                </a:tc>
                <a:extLst>
                  <a:ext uri="{0D108BD9-81ED-4DB2-BD59-A6C34878D82A}">
                    <a16:rowId xmlns:a16="http://schemas.microsoft.com/office/drawing/2014/main" val="1704194995"/>
                  </a:ext>
                </a:extLst>
              </a:tr>
              <a:tr h="370840">
                <a:tc>
                  <a:txBody>
                    <a:bodyPr/>
                    <a:lstStyle/>
                    <a:p>
                      <a:r>
                        <a:rPr lang="en-US" sz="1400" i="1" dirty="0">
                          <a:solidFill>
                            <a:schemeClr val="tx1">
                              <a:lumMod val="50000"/>
                            </a:schemeClr>
                          </a:solidFill>
                          <a:latin typeface="Calibri" panose="020F0502020204030204" pitchFamily="34" charset="0"/>
                          <a:cs typeface="Calibri" panose="020F0502020204030204" pitchFamily="34" charset="0"/>
                        </a:rPr>
                        <a:t>December 2020</a:t>
                      </a:r>
                    </a:p>
                  </a:txBody>
                  <a:tcPr marT="91440" marB="91440"/>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400" i="1" dirty="0">
                          <a:solidFill>
                            <a:schemeClr val="tx1">
                              <a:lumMod val="50000"/>
                            </a:schemeClr>
                          </a:solidFill>
                          <a:latin typeface="Calibri" panose="020F0502020204030204" pitchFamily="34" charset="0"/>
                          <a:cs typeface="Calibri" panose="020F0502020204030204" pitchFamily="34" charset="0"/>
                        </a:rPr>
                        <a:t>Began Wilmington Extension at Tryon Road Traffic Impact Analysis (TIA)</a:t>
                      </a:r>
                    </a:p>
                  </a:txBody>
                  <a:tcPr marT="91440" marB="91440"/>
                </a:tc>
                <a:extLst>
                  <a:ext uri="{0D108BD9-81ED-4DB2-BD59-A6C34878D82A}">
                    <a16:rowId xmlns:a16="http://schemas.microsoft.com/office/drawing/2014/main" val="1178259613"/>
                  </a:ext>
                </a:extLst>
              </a:tr>
              <a:tr h="370840">
                <a:tc>
                  <a:txBody>
                    <a:bodyPr/>
                    <a:lstStyle/>
                    <a:p>
                      <a:r>
                        <a:rPr lang="en-US" sz="1400" dirty="0">
                          <a:latin typeface="Calibri" panose="020F0502020204030204" pitchFamily="34" charset="0"/>
                          <a:cs typeface="Calibri" panose="020F0502020204030204" pitchFamily="34" charset="0"/>
                        </a:rPr>
                        <a:t>Summer 2021</a:t>
                      </a:r>
                    </a:p>
                  </a:txBody>
                  <a:tcPr marT="91440" marB="91440"/>
                </a:tc>
                <a:tc>
                  <a:txBody>
                    <a:bodyPr/>
                    <a:lstStyle/>
                    <a:p>
                      <a:r>
                        <a:rPr lang="en-US" sz="1400" dirty="0">
                          <a:latin typeface="Calibri" panose="020F0502020204030204" pitchFamily="34" charset="0"/>
                          <a:cs typeface="Calibri" panose="020F0502020204030204" pitchFamily="34" charset="0"/>
                        </a:rPr>
                        <a:t>Begin 0 – 30% design and NEPA</a:t>
                      </a:r>
                    </a:p>
                  </a:txBody>
                  <a:tcPr marT="91440" marB="91440"/>
                </a:tc>
                <a:extLst>
                  <a:ext uri="{0D108BD9-81ED-4DB2-BD59-A6C34878D82A}">
                    <a16:rowId xmlns:a16="http://schemas.microsoft.com/office/drawing/2014/main" val="3783882591"/>
                  </a:ext>
                </a:extLst>
              </a:tr>
              <a:tr h="370840">
                <a:tc>
                  <a:txBody>
                    <a:bodyPr/>
                    <a:lstStyle/>
                    <a:p>
                      <a:r>
                        <a:rPr lang="en-US" sz="1400" dirty="0">
                          <a:latin typeface="Calibri" panose="020F0502020204030204" pitchFamily="34" charset="0"/>
                          <a:cs typeface="Calibri" panose="020F0502020204030204" pitchFamily="34" charset="0"/>
                        </a:rPr>
                        <a:t>Fall 2022</a:t>
                      </a:r>
                    </a:p>
                  </a:txBody>
                  <a:tcPr marT="91440" marB="91440"/>
                </a:tc>
                <a:tc>
                  <a:txBody>
                    <a:bodyPr/>
                    <a:lstStyle/>
                    <a:p>
                      <a:r>
                        <a:rPr lang="en-US" sz="1400" dirty="0">
                          <a:latin typeface="Calibri" panose="020F0502020204030204" pitchFamily="34" charset="0"/>
                          <a:cs typeface="Calibri" panose="020F0502020204030204" pitchFamily="34" charset="0"/>
                        </a:rPr>
                        <a:t>Complete 0 – 30% design and NEPA</a:t>
                      </a:r>
                    </a:p>
                  </a:txBody>
                  <a:tcPr marT="91440" marB="91440"/>
                </a:tc>
                <a:extLst>
                  <a:ext uri="{0D108BD9-81ED-4DB2-BD59-A6C34878D82A}">
                    <a16:rowId xmlns:a16="http://schemas.microsoft.com/office/drawing/2014/main" val="4001503824"/>
                  </a:ext>
                </a:extLst>
              </a:tr>
            </a:tbl>
          </a:graphicData>
        </a:graphic>
      </p:graphicFrame>
    </p:spTree>
    <p:extLst>
      <p:ext uri="{BB962C8B-B14F-4D97-AF65-F5344CB8AC3E}">
        <p14:creationId xmlns:p14="http://schemas.microsoft.com/office/powerpoint/2010/main" val="19604102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1" y="1238000"/>
            <a:ext cx="8613649" cy="1689350"/>
          </a:xfrm>
        </p:spPr>
        <p:txBody>
          <a:bodyPr/>
          <a:lstStyle/>
          <a:p>
            <a:r>
              <a:rPr lang="en-US" sz="3600" dirty="0">
                <a:solidFill>
                  <a:schemeClr val="bg1">
                    <a:lumMod val="75000"/>
                    <a:lumOff val="25000"/>
                  </a:schemeClr>
                </a:solidFill>
                <a:latin typeface="Calibri" panose="020F0502020204030204" pitchFamily="34" charset="0"/>
                <a:cs typeface="Calibri" panose="020F0502020204030204" pitchFamily="34" charset="0"/>
              </a:rPr>
              <a:t>Wilmington Extension at Tryon Road</a:t>
            </a:r>
          </a:p>
        </p:txBody>
      </p:sp>
      <p:pic>
        <p:nvPicPr>
          <p:cNvPr id="5" name="Picture 4">
            <a:extLst>
              <a:ext uri="{FF2B5EF4-FFF2-40B4-BE49-F238E27FC236}">
                <a16:creationId xmlns:a16="http://schemas.microsoft.com/office/drawing/2014/main" id="{D221E045-B64C-B44D-881F-4E2FB0802B84}"/>
              </a:ext>
            </a:extLst>
          </p:cNvPr>
          <p:cNvPicPr>
            <a:picLocks noChangeAspect="1"/>
          </p:cNvPicPr>
          <p:nvPr/>
        </p:nvPicPr>
        <p:blipFill>
          <a:blip r:embed="rId3"/>
          <a:stretch>
            <a:fillRect/>
          </a:stretch>
        </p:blipFill>
        <p:spPr>
          <a:xfrm>
            <a:off x="738259" y="2028746"/>
            <a:ext cx="5350485" cy="3359115"/>
          </a:xfrm>
          <a:prstGeom prst="rect">
            <a:avLst/>
          </a:prstGeom>
          <a:ln>
            <a:solidFill>
              <a:schemeClr val="bg1"/>
            </a:solidFill>
          </a:ln>
        </p:spPr>
      </p:pic>
      <p:pic>
        <p:nvPicPr>
          <p:cNvPr id="3" name="Picture 2">
            <a:extLst>
              <a:ext uri="{FF2B5EF4-FFF2-40B4-BE49-F238E27FC236}">
                <a16:creationId xmlns:a16="http://schemas.microsoft.com/office/drawing/2014/main" id="{016453E3-F764-224A-9487-C25D3AFE021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15314" y="2504337"/>
            <a:ext cx="2402114" cy="1082472"/>
          </a:xfrm>
          <a:prstGeom prst="rect">
            <a:avLst/>
          </a:prstGeom>
        </p:spPr>
      </p:pic>
      <p:sp>
        <p:nvSpPr>
          <p:cNvPr id="6" name="TextBox 5">
            <a:extLst>
              <a:ext uri="{FF2B5EF4-FFF2-40B4-BE49-F238E27FC236}">
                <a16:creationId xmlns:a16="http://schemas.microsoft.com/office/drawing/2014/main" id="{21D96BE0-E7BE-D840-B313-34E00BC376F1}"/>
              </a:ext>
            </a:extLst>
          </p:cNvPr>
          <p:cNvSpPr txBox="1"/>
          <p:nvPr/>
        </p:nvSpPr>
        <p:spPr>
          <a:xfrm>
            <a:off x="6415314" y="2024977"/>
            <a:ext cx="2728686" cy="338554"/>
          </a:xfrm>
          <a:prstGeom prst="rect">
            <a:avLst/>
          </a:prstGeom>
          <a:noFill/>
        </p:spPr>
        <p:txBody>
          <a:bodyPr wrap="square" lIns="91440" tIns="45720" rIns="91440" bIns="45720" rtlCol="0" anchor="t">
            <a:spAutoFit/>
          </a:bodyPr>
          <a:lstStyle/>
          <a:p>
            <a:pPr>
              <a:spcBef>
                <a:spcPts val="200"/>
              </a:spcBef>
              <a:spcAft>
                <a:spcPts val="400"/>
              </a:spcAft>
            </a:pPr>
            <a:r>
              <a:rPr lang="en-US" sz="1600" b="1" dirty="0">
                <a:solidFill>
                  <a:prstClr val="black">
                    <a:lumMod val="75000"/>
                    <a:lumOff val="25000"/>
                  </a:prstClr>
                </a:solidFill>
                <a:latin typeface="Calibri"/>
                <a:cs typeface="Calibri"/>
              </a:rPr>
              <a:t>Traffic Impact Analysis (TIA) </a:t>
            </a:r>
            <a:endParaRPr lang="en-US" sz="1600" b="1" dirty="0">
              <a:solidFill>
                <a:prstClr val="black">
                  <a:lumMod val="75000"/>
                  <a:lumOff val="25000"/>
                </a:prst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4A0A0F7-4314-E144-9C6D-68AE1443A803}"/>
              </a:ext>
            </a:extLst>
          </p:cNvPr>
          <p:cNvSpPr txBox="1"/>
          <p:nvPr/>
        </p:nvSpPr>
        <p:spPr>
          <a:xfrm>
            <a:off x="6202573" y="3708303"/>
            <a:ext cx="2858300" cy="1691040"/>
          </a:xfrm>
          <a:prstGeom prst="rect">
            <a:avLst/>
          </a:prstGeom>
        </p:spPr>
        <p:txBody>
          <a:bodyPr vert="horz" wrap="square" rtlCol="0">
            <a:spAutoFit/>
          </a:bodyPr>
          <a:lstStyle/>
          <a:p>
            <a:pPr marL="228600" indent="-228600">
              <a:lnSpc>
                <a:spcPct val="125000"/>
              </a:lnSpc>
              <a:buFont typeface="Arial" panose="020B0604020202020204" pitchFamily="34" charset="0"/>
              <a:buChar char="•"/>
            </a:pPr>
            <a:r>
              <a:rPr lang="en-US" sz="1200" dirty="0">
                <a:solidFill>
                  <a:prstClr val="black">
                    <a:lumMod val="85000"/>
                    <a:lumOff val="15000"/>
                  </a:prstClr>
                </a:solidFill>
                <a:latin typeface="Calibri" panose="020F0502020204030204" pitchFamily="34" charset="0"/>
                <a:cs typeface="Calibri" panose="020F0502020204030204" pitchFamily="34" charset="0"/>
              </a:rPr>
              <a:t>Five (5) at-grade Build Alternatives were evaluated</a:t>
            </a:r>
            <a:endParaRPr lang="en-US" sz="1100" dirty="0">
              <a:solidFill>
                <a:prstClr val="black">
                  <a:lumMod val="85000"/>
                  <a:lumOff val="15000"/>
                </a:prstClr>
              </a:solidFill>
              <a:latin typeface="Calibri" panose="020F0502020204030204" pitchFamily="34" charset="0"/>
              <a:cs typeface="Calibri" panose="020F0502020204030204" pitchFamily="34" charset="0"/>
            </a:endParaRPr>
          </a:p>
          <a:p>
            <a:pPr marL="228600" indent="-228600">
              <a:lnSpc>
                <a:spcPct val="125000"/>
              </a:lnSpc>
              <a:buFont typeface="Arial" panose="020B0604020202020204" pitchFamily="34" charset="0"/>
              <a:buChar char="•"/>
            </a:pPr>
            <a:r>
              <a:rPr lang="en-US" sz="1200" dirty="0">
                <a:solidFill>
                  <a:prstClr val="black">
                    <a:lumMod val="85000"/>
                    <a:lumOff val="15000"/>
                  </a:prstClr>
                </a:solidFill>
                <a:latin typeface="Calibri" panose="020F0502020204030204" pitchFamily="34" charset="0"/>
                <a:cs typeface="Calibri" panose="020F0502020204030204" pitchFamily="34" charset="0"/>
              </a:rPr>
              <a:t>Alternative appears potentially feasible </a:t>
            </a:r>
          </a:p>
          <a:p>
            <a:pPr marL="228600" indent="-228600">
              <a:lnSpc>
                <a:spcPct val="125000"/>
              </a:lnSpc>
              <a:buFont typeface="Arial" panose="020B0604020202020204" pitchFamily="34" charset="0"/>
              <a:buChar char="•"/>
            </a:pPr>
            <a:r>
              <a:rPr lang="en-US" sz="1200" dirty="0">
                <a:solidFill>
                  <a:prstClr val="black">
                    <a:lumMod val="85000"/>
                    <a:lumOff val="15000"/>
                  </a:prstClr>
                </a:solidFill>
                <a:latin typeface="Calibri" panose="020F0502020204030204" pitchFamily="34" charset="0"/>
                <a:cs typeface="Calibri" panose="020F0502020204030204" pitchFamily="34" charset="0"/>
              </a:rPr>
              <a:t>Varying access restrictions and signal phases</a:t>
            </a:r>
          </a:p>
          <a:p>
            <a:pPr marL="228600" indent="-228600">
              <a:lnSpc>
                <a:spcPct val="125000"/>
              </a:lnSpc>
              <a:buFont typeface="Arial" panose="020B0604020202020204" pitchFamily="34" charset="0"/>
              <a:buChar char="•"/>
            </a:pPr>
            <a:r>
              <a:rPr lang="en-US" sz="1200" dirty="0">
                <a:solidFill>
                  <a:prstClr val="black">
                    <a:lumMod val="85000"/>
                    <a:lumOff val="15000"/>
                  </a:prstClr>
                </a:solidFill>
                <a:latin typeface="Calibri" panose="020F0502020204030204" pitchFamily="34" charset="0"/>
                <a:cs typeface="Calibri" panose="020F0502020204030204" pitchFamily="34" charset="0"/>
              </a:rPr>
              <a:t>Provides opportunity to remain at-grade at the intersection </a:t>
            </a:r>
          </a:p>
        </p:txBody>
      </p:sp>
    </p:spTree>
    <p:extLst>
      <p:ext uri="{BB962C8B-B14F-4D97-AF65-F5344CB8AC3E}">
        <p14:creationId xmlns:p14="http://schemas.microsoft.com/office/powerpoint/2010/main" val="30423972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3" y="1238001"/>
            <a:ext cx="7700211" cy="590551"/>
          </a:xfrm>
        </p:spPr>
        <p:txBody>
          <a:bodyPr vert="horz" lIns="91440" tIns="45720" rIns="91440" bIns="45720" anchor="t"/>
          <a:lstStyle/>
          <a:p>
            <a:r>
              <a:rPr lang="en-US" sz="3600" dirty="0">
                <a:solidFill>
                  <a:schemeClr val="bg1">
                    <a:lumMod val="75000"/>
                    <a:lumOff val="25000"/>
                  </a:schemeClr>
                </a:solidFill>
                <a:latin typeface="Calibri"/>
                <a:cs typeface="Calibri"/>
              </a:rPr>
              <a:t>Southern Corridor Concurrence</a:t>
            </a:r>
            <a:endParaRPr lang="en-US" sz="3600" dirty="0">
              <a:solidFill>
                <a:schemeClr val="bg1">
                  <a:lumMod val="75000"/>
                  <a:lumOff val="25000"/>
                </a:schemeClr>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31C9B439-A360-4888-9783-6AD17BA16975}"/>
              </a:ext>
            </a:extLst>
          </p:cNvPr>
          <p:cNvSpPr txBox="1"/>
          <p:nvPr/>
        </p:nvSpPr>
        <p:spPr>
          <a:xfrm>
            <a:off x="626146" y="2146471"/>
            <a:ext cx="7649891" cy="1569660"/>
          </a:xfrm>
          <a:prstGeom prst="rect">
            <a:avLst/>
          </a:prstGeom>
          <a:noFill/>
        </p:spPr>
        <p:txBody>
          <a:bodyPr wrap="square" lIns="91440" tIns="45720" rIns="91440" bIns="45720" rtlCol="0" anchor="t">
            <a:spAutoFit/>
          </a:bodyPr>
          <a:lstStyle/>
          <a:p>
            <a:pPr>
              <a:spcBef>
                <a:spcPts val="200"/>
              </a:spcBef>
              <a:spcAft>
                <a:spcPts val="400"/>
              </a:spcAft>
            </a:pPr>
            <a:r>
              <a:rPr lang="en-US" sz="1600" b="1" dirty="0">
                <a:solidFill>
                  <a:prstClr val="black">
                    <a:lumMod val="75000"/>
                    <a:lumOff val="25000"/>
                  </a:prstClr>
                </a:solidFill>
                <a:latin typeface="Calibri"/>
                <a:cs typeface="Calibri"/>
              </a:rPr>
              <a:t>Wake Transit Plan Concurrence Next Steps</a:t>
            </a:r>
            <a:endParaRPr lang="en-US" sz="1600" b="1" dirty="0">
              <a:solidFill>
                <a:prstClr val="black">
                  <a:lumMod val="75000"/>
                  <a:lumOff val="25000"/>
                </a:prstClr>
              </a:solidFill>
              <a:latin typeface="Calibri" panose="020F0502020204030204" pitchFamily="34" charset="0"/>
              <a:cs typeface="Calibri" panose="020F0502020204030204" pitchFamily="34" charset="0"/>
            </a:endParaRPr>
          </a:p>
          <a:p>
            <a:pPr>
              <a:spcBef>
                <a:spcPts val="200"/>
              </a:spcBef>
              <a:spcAft>
                <a:spcPts val="400"/>
              </a:spcAft>
            </a:pPr>
            <a:endParaRPr lang="en-US" b="1" dirty="0">
              <a:solidFill>
                <a:prstClr val="black"/>
              </a:solidFill>
              <a:latin typeface="Calibri"/>
              <a:cs typeface="Calibri"/>
            </a:endParaRPr>
          </a:p>
          <a:p>
            <a:pPr marL="171450" indent="-171450">
              <a:spcBef>
                <a:spcPts val="200"/>
              </a:spcBef>
              <a:spcAft>
                <a:spcPts val="400"/>
              </a:spcAft>
              <a:buFont typeface="Arial" panose="020B0604020202020204" pitchFamily="34" charset="0"/>
              <a:buChar char="•"/>
            </a:pPr>
            <a:endParaRPr lang="en-US" sz="1400" dirty="0">
              <a:solidFill>
                <a:prstClr val="black"/>
              </a:solidFill>
              <a:latin typeface="Calibri"/>
              <a:cs typeface="Calibri"/>
            </a:endParaRPr>
          </a:p>
          <a:p>
            <a:pPr>
              <a:spcBef>
                <a:spcPts val="200"/>
              </a:spcBef>
              <a:spcAft>
                <a:spcPts val="400"/>
              </a:spcAft>
            </a:pPr>
            <a:endParaRPr lang="en-US" sz="1200" dirty="0">
              <a:solidFill>
                <a:prstClr val="black"/>
              </a:solidFill>
              <a:latin typeface="Calibri" panose="020F0502020204030204" pitchFamily="34" charset="0"/>
              <a:cs typeface="Calibri" panose="020F0502020204030204" pitchFamily="34" charset="0"/>
            </a:endParaRPr>
          </a:p>
          <a:p>
            <a:pPr>
              <a:spcBef>
                <a:spcPts val="200"/>
              </a:spcBef>
              <a:spcAft>
                <a:spcPts val="400"/>
              </a:spcAft>
            </a:pPr>
            <a:endParaRPr lang="en-US" sz="1600" b="1" dirty="0">
              <a:solidFill>
                <a:prstClr val="black">
                  <a:lumMod val="75000"/>
                  <a:lumOff val="25000"/>
                </a:prstClr>
              </a:solidFill>
              <a:latin typeface="Calibri" panose="020F0502020204030204" pitchFamily="34" charset="0"/>
              <a:cs typeface="Calibri" panose="020F0502020204030204" pitchFamily="34" charset="0"/>
            </a:endParaRPr>
          </a:p>
        </p:txBody>
      </p:sp>
      <p:graphicFrame>
        <p:nvGraphicFramePr>
          <p:cNvPr id="6" name="Table 2">
            <a:extLst>
              <a:ext uri="{FF2B5EF4-FFF2-40B4-BE49-F238E27FC236}">
                <a16:creationId xmlns:a16="http://schemas.microsoft.com/office/drawing/2014/main" id="{3C698F27-8EB3-FF46-98E7-AD947FEAB2A6}"/>
              </a:ext>
            </a:extLst>
          </p:cNvPr>
          <p:cNvGraphicFramePr>
            <a:graphicFrameLocks noGrp="1"/>
          </p:cNvGraphicFramePr>
          <p:nvPr/>
        </p:nvGraphicFramePr>
        <p:xfrm>
          <a:off x="728839" y="2564666"/>
          <a:ext cx="7789016" cy="2660476"/>
        </p:xfrm>
        <a:graphic>
          <a:graphicData uri="http://schemas.openxmlformats.org/drawingml/2006/table">
            <a:tbl>
              <a:tblPr firstRow="1" bandRow="1">
                <a:tableStyleId>{5C22544A-7EE6-4342-B048-85BDC9FD1C3A}</a:tableStyleId>
              </a:tblPr>
              <a:tblGrid>
                <a:gridCol w="6490342">
                  <a:extLst>
                    <a:ext uri="{9D8B030D-6E8A-4147-A177-3AD203B41FA5}">
                      <a16:colId xmlns:a16="http://schemas.microsoft.com/office/drawing/2014/main" val="1375389208"/>
                    </a:ext>
                  </a:extLst>
                </a:gridCol>
                <a:gridCol w="1298674">
                  <a:extLst>
                    <a:ext uri="{9D8B030D-6E8A-4147-A177-3AD203B41FA5}">
                      <a16:colId xmlns:a16="http://schemas.microsoft.com/office/drawing/2014/main" val="498046882"/>
                    </a:ext>
                  </a:extLst>
                </a:gridCol>
              </a:tblGrid>
              <a:tr h="362656">
                <a:tc>
                  <a:txBody>
                    <a:bodyPr/>
                    <a:lstStyle/>
                    <a:p>
                      <a:r>
                        <a:rPr lang="en-US" sz="1400" dirty="0">
                          <a:latin typeface="Calibri Light" panose="020F0302020204030204" pitchFamily="34" charset="0"/>
                          <a:cs typeface="Calibri Light" panose="020F0302020204030204" pitchFamily="34" charset="0"/>
                        </a:rPr>
                        <a:t>Action</a:t>
                      </a:r>
                    </a:p>
                  </a:txBody>
                  <a:tcPr/>
                </a:tc>
                <a:tc>
                  <a:txBody>
                    <a:bodyPr/>
                    <a:lstStyle/>
                    <a:p>
                      <a:r>
                        <a:rPr lang="en-US" sz="1400" dirty="0">
                          <a:latin typeface="Calibri Light" panose="020F0302020204030204" pitchFamily="34" charset="0"/>
                          <a:cs typeface="Calibri Light" panose="020F0302020204030204" pitchFamily="34" charset="0"/>
                        </a:rPr>
                        <a:t>Date</a:t>
                      </a:r>
                    </a:p>
                  </a:txBody>
                  <a:tcPr/>
                </a:tc>
                <a:extLst>
                  <a:ext uri="{0D108BD9-81ED-4DB2-BD59-A6C34878D82A}">
                    <a16:rowId xmlns:a16="http://schemas.microsoft.com/office/drawing/2014/main" val="2365469088"/>
                  </a:ext>
                </a:extLst>
              </a:tr>
              <a:tr h="229782">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Send Concurrence Plan to Concurrence Team</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March 16, 2020</a:t>
                      </a:r>
                    </a:p>
                  </a:txBody>
                  <a:tcPr marL="68580" marR="68580" marT="0" marB="0" anchor="ctr"/>
                </a:tc>
                <a:extLst>
                  <a:ext uri="{0D108BD9-81ED-4DB2-BD59-A6C34878D82A}">
                    <a16:rowId xmlns:a16="http://schemas.microsoft.com/office/drawing/2014/main" val="1425163375"/>
                  </a:ext>
                </a:extLst>
              </a:tr>
              <a:tr h="229782">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Concurrence Meeting with Consideration of Concurrence on Points 1 and 2</a:t>
                      </a:r>
                    </a:p>
                  </a:txBody>
                  <a:tcPr marL="68580" marR="68580" marT="0" marB="0" anchor="ctr"/>
                </a:tc>
                <a:tc>
                  <a:txBody>
                    <a:bodyPr/>
                    <a:lstStyle/>
                    <a:p>
                      <a:pPr marL="0" marR="0">
                        <a:spcBef>
                          <a:spcPts val="0"/>
                        </a:spcBef>
                        <a:spcAft>
                          <a:spcPts val="0"/>
                        </a:spcAft>
                      </a:pPr>
                      <a:r>
                        <a:rPr lang="en-US" sz="1100" i="1" dirty="0">
                          <a:solidFill>
                            <a:schemeClr val="bg1">
                              <a:lumMod val="65000"/>
                              <a:lumOff val="35000"/>
                            </a:schemeClr>
                          </a:solidFill>
                          <a:effectLst/>
                          <a:latin typeface="Arial" panose="020B0604020202020204" pitchFamily="34" charset="0"/>
                          <a:cs typeface="Arial" panose="020B0604020202020204" pitchFamily="34" charset="0"/>
                        </a:rPr>
                        <a:t>March 30, 2020</a:t>
                      </a:r>
                    </a:p>
                  </a:txBody>
                  <a:tcPr marL="68580" marR="68580" marT="0" marB="0" anchor="ctr"/>
                </a:tc>
                <a:extLst>
                  <a:ext uri="{0D108BD9-81ED-4DB2-BD59-A6C34878D82A}">
                    <a16:rowId xmlns:a16="http://schemas.microsoft.com/office/drawing/2014/main" val="334648958"/>
                  </a:ext>
                </a:extLst>
              </a:tr>
              <a:tr h="229782">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100" i="0" dirty="0">
                          <a:solidFill>
                            <a:schemeClr val="bg1"/>
                          </a:solidFill>
                          <a:effectLst/>
                          <a:latin typeface="Arial" panose="020B0604020202020204" pitchFamily="34" charset="0"/>
                          <a:cs typeface="Arial" panose="020B0604020202020204" pitchFamily="34" charset="0"/>
                        </a:rPr>
                        <a:t>LPA Consideration of Adoption by Town of Garner Council</a:t>
                      </a:r>
                    </a:p>
                  </a:txBody>
                  <a:tcPr marL="68580" marR="68580" marT="0" marB="0" anchor="ctr"/>
                </a:tc>
                <a:tc>
                  <a:txBody>
                    <a:bodyPr/>
                    <a:lstStyle/>
                    <a:p>
                      <a:pPr marL="0" marR="0">
                        <a:spcBef>
                          <a:spcPts val="0"/>
                        </a:spcBef>
                        <a:spcAft>
                          <a:spcPts val="0"/>
                        </a:spcAft>
                      </a:pPr>
                      <a:r>
                        <a:rPr lang="en-US" sz="1100" i="0" dirty="0">
                          <a:solidFill>
                            <a:schemeClr val="bg1"/>
                          </a:solidFill>
                          <a:effectLst/>
                          <a:latin typeface="Arial" panose="020B0604020202020204" pitchFamily="34" charset="0"/>
                          <a:cs typeface="Arial" panose="020B0604020202020204" pitchFamily="34" charset="0"/>
                        </a:rPr>
                        <a:t>Spring 2021</a:t>
                      </a:r>
                    </a:p>
                  </a:txBody>
                  <a:tcPr marL="68580" marR="68580" marT="0" marB="0" anchor="ctr"/>
                </a:tc>
                <a:extLst>
                  <a:ext uri="{0D108BD9-81ED-4DB2-BD59-A6C34878D82A}">
                    <a16:rowId xmlns:a16="http://schemas.microsoft.com/office/drawing/2014/main" val="3459591201"/>
                  </a:ext>
                </a:extLst>
              </a:tr>
              <a:tr h="229782">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100" i="0" dirty="0">
                          <a:solidFill>
                            <a:schemeClr val="bg1"/>
                          </a:solidFill>
                          <a:effectLst/>
                          <a:latin typeface="Arial" panose="020B0604020202020204" pitchFamily="34" charset="0"/>
                          <a:cs typeface="Arial" panose="020B0604020202020204" pitchFamily="34" charset="0"/>
                        </a:rPr>
                        <a:t>LPA Consideration of Adoption by Raleigh City Council</a:t>
                      </a:r>
                    </a:p>
                  </a:txBody>
                  <a:tcPr marL="68580" marR="68580" marT="0" marB="0" anchor="ctr"/>
                </a:tc>
                <a:tc>
                  <a:txBody>
                    <a:bodyPr/>
                    <a:lstStyle/>
                    <a:p>
                      <a:pPr marL="0" marR="0">
                        <a:spcBef>
                          <a:spcPts val="0"/>
                        </a:spcBef>
                        <a:spcAft>
                          <a:spcPts val="0"/>
                        </a:spcAft>
                      </a:pPr>
                      <a:r>
                        <a:rPr lang="en-US" sz="1100" i="0" dirty="0">
                          <a:solidFill>
                            <a:schemeClr val="bg1"/>
                          </a:solidFill>
                          <a:effectLst/>
                          <a:latin typeface="Arial" panose="020B0604020202020204" pitchFamily="34" charset="0"/>
                          <a:cs typeface="Arial" panose="020B0604020202020204" pitchFamily="34" charset="0"/>
                        </a:rPr>
                        <a:t>Spring 2021</a:t>
                      </a:r>
                    </a:p>
                  </a:txBody>
                  <a:tcPr marL="68580" marR="68580" marT="0" marB="0" anchor="ctr"/>
                </a:tc>
                <a:extLst>
                  <a:ext uri="{0D108BD9-81ED-4DB2-BD59-A6C34878D82A}">
                    <a16:rowId xmlns:a16="http://schemas.microsoft.com/office/drawing/2014/main" val="3843636397"/>
                  </a:ext>
                </a:extLst>
              </a:tr>
              <a:tr h="229782">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en-US" sz="1100" i="0" dirty="0">
                          <a:solidFill>
                            <a:schemeClr val="bg1"/>
                          </a:solidFill>
                          <a:effectLst/>
                          <a:latin typeface="Arial" panose="020B0604020202020204" pitchFamily="34" charset="0"/>
                          <a:cs typeface="Arial" panose="020B0604020202020204" pitchFamily="34" charset="0"/>
                        </a:rPr>
                        <a:t>Concurrence Meeting with Consideration of Concurrence on Points 3 and 4*</a:t>
                      </a:r>
                    </a:p>
                  </a:txBody>
                  <a:tcPr marL="68580" marR="68580" marT="0" marB="0" anchor="ctr"/>
                </a:tc>
                <a:tc>
                  <a:txBody>
                    <a:bodyPr/>
                    <a:lstStyle/>
                    <a:p>
                      <a:pPr marL="0" marR="0">
                        <a:spcBef>
                          <a:spcPts val="0"/>
                        </a:spcBef>
                        <a:spcAft>
                          <a:spcPts val="0"/>
                        </a:spcAft>
                      </a:pPr>
                      <a:r>
                        <a:rPr lang="en-US" sz="1100" i="0" dirty="0">
                          <a:solidFill>
                            <a:schemeClr val="bg1"/>
                          </a:solidFill>
                          <a:effectLst/>
                          <a:latin typeface="Arial" panose="020B0604020202020204" pitchFamily="34" charset="0"/>
                          <a:cs typeface="Arial" panose="020B0604020202020204" pitchFamily="34" charset="0"/>
                        </a:rPr>
                        <a:t>Summer 2021</a:t>
                      </a:r>
                    </a:p>
                  </a:txBody>
                  <a:tcPr marL="68580" marR="68580" marT="0" marB="0" anchor="ctr"/>
                </a:tc>
                <a:extLst>
                  <a:ext uri="{0D108BD9-81ED-4DB2-BD59-A6C34878D82A}">
                    <a16:rowId xmlns:a16="http://schemas.microsoft.com/office/drawing/2014/main" val="3294784661"/>
                  </a:ext>
                </a:extLst>
              </a:tr>
              <a:tr h="229782">
                <a:tc>
                  <a:txBody>
                    <a:bodyPr/>
                    <a:lstStyle/>
                    <a:p>
                      <a:pPr marL="0" marR="0">
                        <a:spcBef>
                          <a:spcPts val="0"/>
                        </a:spcBef>
                        <a:spcAft>
                          <a:spcPts val="0"/>
                        </a:spcAft>
                      </a:pPr>
                      <a:r>
                        <a:rPr lang="en-US" sz="1100" i="0" dirty="0">
                          <a:solidFill>
                            <a:schemeClr val="bg1"/>
                          </a:solidFill>
                          <a:effectLst/>
                          <a:latin typeface="Arial" panose="020B0604020202020204" pitchFamily="34" charset="0"/>
                          <a:cs typeface="Arial" panose="020B0604020202020204" pitchFamily="34" charset="0"/>
                        </a:rPr>
                        <a:t>30-Day Public Comment Period on LPA and Schedule CAMPO Executive Board Public Hearing</a:t>
                      </a:r>
                    </a:p>
                  </a:txBody>
                  <a:tcPr marL="68580" marR="68580" marT="0" marB="0" anchor="ctr"/>
                </a:tc>
                <a:tc>
                  <a:txBody>
                    <a:bodyPr/>
                    <a:lstStyle/>
                    <a:p>
                      <a:pPr marL="0" marR="0">
                        <a:spcBef>
                          <a:spcPts val="0"/>
                        </a:spcBef>
                        <a:spcAft>
                          <a:spcPts val="0"/>
                        </a:spcAft>
                      </a:pPr>
                      <a:r>
                        <a:rPr lang="en-US" sz="1100" i="0" dirty="0">
                          <a:solidFill>
                            <a:schemeClr val="bg1"/>
                          </a:solidFill>
                          <a:effectLst/>
                          <a:latin typeface="Arial" panose="020B0604020202020204" pitchFamily="34" charset="0"/>
                          <a:cs typeface="Arial" panose="020B0604020202020204" pitchFamily="34" charset="0"/>
                        </a:rPr>
                        <a:t>Summer 2021</a:t>
                      </a:r>
                    </a:p>
                  </a:txBody>
                  <a:tcPr marL="68580" marR="68580" marT="0" marB="0" anchor="ctr"/>
                </a:tc>
                <a:extLst>
                  <a:ext uri="{0D108BD9-81ED-4DB2-BD59-A6C34878D82A}">
                    <a16:rowId xmlns:a16="http://schemas.microsoft.com/office/drawing/2014/main" val="1108599856"/>
                  </a:ext>
                </a:extLst>
              </a:tr>
              <a:tr h="229782">
                <a:tc>
                  <a:txBody>
                    <a:bodyPr/>
                    <a:lstStyle/>
                    <a:p>
                      <a:pPr marL="0" marR="0">
                        <a:spcBef>
                          <a:spcPts val="0"/>
                        </a:spcBef>
                        <a:spcAft>
                          <a:spcPts val="0"/>
                        </a:spcAft>
                      </a:pPr>
                      <a:r>
                        <a:rPr lang="en-US" sz="1100" i="0" dirty="0">
                          <a:solidFill>
                            <a:schemeClr val="bg1"/>
                          </a:solidFill>
                          <a:effectLst/>
                          <a:latin typeface="Arial" panose="020B0604020202020204" pitchFamily="34" charset="0"/>
                          <a:cs typeface="Arial" panose="020B0604020202020204" pitchFamily="34" charset="0"/>
                        </a:rPr>
                        <a:t>LPA Consideration of Recommendation to CAMPO Board by CAMPO TCC</a:t>
                      </a:r>
                    </a:p>
                  </a:txBody>
                  <a:tcPr marL="68580" marR="68580" marT="0" marB="0" anchor="ctr"/>
                </a:tc>
                <a:tc>
                  <a:txBody>
                    <a:bodyPr/>
                    <a:lstStyle/>
                    <a:p>
                      <a:pPr marL="0" marR="0">
                        <a:spcBef>
                          <a:spcPts val="0"/>
                        </a:spcBef>
                        <a:spcAft>
                          <a:spcPts val="0"/>
                        </a:spcAft>
                      </a:pPr>
                      <a:r>
                        <a:rPr lang="en-US" sz="1100" i="0" dirty="0">
                          <a:solidFill>
                            <a:schemeClr val="bg1"/>
                          </a:solidFill>
                          <a:effectLst/>
                          <a:latin typeface="Arial" panose="020B0604020202020204" pitchFamily="34" charset="0"/>
                          <a:cs typeface="Arial" panose="020B0604020202020204" pitchFamily="34" charset="0"/>
                        </a:rPr>
                        <a:t>Summer 2021</a:t>
                      </a:r>
                    </a:p>
                  </a:txBody>
                  <a:tcPr marL="68580" marR="68580" marT="0" marB="0" anchor="ctr"/>
                </a:tc>
                <a:extLst>
                  <a:ext uri="{0D108BD9-81ED-4DB2-BD59-A6C34878D82A}">
                    <a16:rowId xmlns:a16="http://schemas.microsoft.com/office/drawing/2014/main" val="4043674007"/>
                  </a:ext>
                </a:extLst>
              </a:tr>
              <a:tr h="229782">
                <a:tc>
                  <a:txBody>
                    <a:bodyPr/>
                    <a:lstStyle/>
                    <a:p>
                      <a:pPr marL="0" marR="0">
                        <a:spcBef>
                          <a:spcPts val="0"/>
                        </a:spcBef>
                        <a:spcAft>
                          <a:spcPts val="0"/>
                        </a:spcAft>
                      </a:pPr>
                      <a:r>
                        <a:rPr lang="en-US" sz="1100" i="0" dirty="0">
                          <a:solidFill>
                            <a:schemeClr val="bg1"/>
                          </a:solidFill>
                          <a:effectLst/>
                          <a:latin typeface="Arial" panose="020B0604020202020204" pitchFamily="34" charset="0"/>
                          <a:cs typeface="Arial" panose="020B0604020202020204" pitchFamily="34" charset="0"/>
                        </a:rPr>
                        <a:t>LPA Consideration of Adoption by CAMPO Board</a:t>
                      </a:r>
                    </a:p>
                  </a:txBody>
                  <a:tcPr marL="68580" marR="68580" marT="0" marB="0" anchor="ctr"/>
                </a:tc>
                <a:tc>
                  <a:txBody>
                    <a:bodyPr/>
                    <a:lstStyle/>
                    <a:p>
                      <a:pPr marL="0" marR="0">
                        <a:spcBef>
                          <a:spcPts val="0"/>
                        </a:spcBef>
                        <a:spcAft>
                          <a:spcPts val="0"/>
                        </a:spcAft>
                      </a:pPr>
                      <a:r>
                        <a:rPr lang="en-US" sz="1100" i="0" dirty="0">
                          <a:solidFill>
                            <a:schemeClr val="bg1"/>
                          </a:solidFill>
                          <a:effectLst/>
                          <a:latin typeface="Arial" panose="020B0604020202020204" pitchFamily="34" charset="0"/>
                          <a:cs typeface="Arial" panose="020B0604020202020204" pitchFamily="34" charset="0"/>
                        </a:rPr>
                        <a:t>Summer 2021</a:t>
                      </a:r>
                    </a:p>
                  </a:txBody>
                  <a:tcPr marL="68580" marR="68580" marT="0" marB="0" anchor="ctr"/>
                </a:tc>
                <a:extLst>
                  <a:ext uri="{0D108BD9-81ED-4DB2-BD59-A6C34878D82A}">
                    <a16:rowId xmlns:a16="http://schemas.microsoft.com/office/drawing/2014/main" val="2220307839"/>
                  </a:ext>
                </a:extLst>
              </a:tr>
              <a:tr h="229782">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Concurrence Point 5: Least Environmentally Damaging Preferred Alternative</a:t>
                      </a:r>
                    </a:p>
                  </a:txBody>
                  <a:tcPr marL="68580" marR="68580" marT="0" marB="0" anchor="ctr"/>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Fall 2022</a:t>
                      </a:r>
                    </a:p>
                  </a:txBody>
                  <a:tcPr marL="68580" marR="68580" marT="0" marB="0" anchor="ctr"/>
                </a:tc>
                <a:extLst>
                  <a:ext uri="{0D108BD9-81ED-4DB2-BD59-A6C34878D82A}">
                    <a16:rowId xmlns:a16="http://schemas.microsoft.com/office/drawing/2014/main" val="3783882591"/>
                  </a:ext>
                </a:extLst>
              </a:tr>
              <a:tr h="229782">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Concurrent Point 6: Agreement with Jurisdictions for Additional Concurrence Points</a:t>
                      </a:r>
                    </a:p>
                  </a:txBody>
                  <a:tcPr marL="68580" marR="68580" marT="0" marB="0" anchor="ctr"/>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Fall 2022</a:t>
                      </a:r>
                    </a:p>
                  </a:txBody>
                  <a:tcPr marL="68580" marR="68580" marT="0" marB="0" anchor="ctr"/>
                </a:tc>
                <a:extLst>
                  <a:ext uri="{0D108BD9-81ED-4DB2-BD59-A6C34878D82A}">
                    <a16:rowId xmlns:a16="http://schemas.microsoft.com/office/drawing/2014/main" val="1303361399"/>
                  </a:ext>
                </a:extLst>
              </a:tr>
            </a:tbl>
          </a:graphicData>
        </a:graphic>
      </p:graphicFrame>
      <p:sp>
        <p:nvSpPr>
          <p:cNvPr id="5" name="TextBox 4">
            <a:extLst>
              <a:ext uri="{FF2B5EF4-FFF2-40B4-BE49-F238E27FC236}">
                <a16:creationId xmlns:a16="http://schemas.microsoft.com/office/drawing/2014/main" id="{A2142131-0080-164E-A43F-1B8716960280}"/>
              </a:ext>
            </a:extLst>
          </p:cNvPr>
          <p:cNvSpPr txBox="1"/>
          <p:nvPr/>
        </p:nvSpPr>
        <p:spPr>
          <a:xfrm>
            <a:off x="675830" y="5263602"/>
            <a:ext cx="6122504" cy="276999"/>
          </a:xfrm>
          <a:prstGeom prst="rect">
            <a:avLst/>
          </a:prstGeom>
          <a:noFill/>
        </p:spPr>
        <p:txBody>
          <a:bodyPr wrap="square" rtlCol="0">
            <a:spAutoFit/>
          </a:bodyPr>
          <a:lstStyle/>
          <a:p>
            <a:r>
              <a:rPr lang="en-US" sz="1200" i="1" dirty="0">
                <a:solidFill>
                  <a:prstClr val="black"/>
                </a:solidFill>
                <a:latin typeface="Calibri" panose="020F0502020204030204" pitchFamily="34" charset="0"/>
                <a:cs typeface="Calibri" panose="020F0502020204030204" pitchFamily="34" charset="0"/>
              </a:rPr>
              <a:t>* Contingent on Garner and Raleigh Council LPA adoption in Spring 2021</a:t>
            </a:r>
          </a:p>
        </p:txBody>
      </p:sp>
    </p:spTree>
    <p:extLst>
      <p:ext uri="{BB962C8B-B14F-4D97-AF65-F5344CB8AC3E}">
        <p14:creationId xmlns:p14="http://schemas.microsoft.com/office/powerpoint/2010/main" val="364737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28D0671-659A-D949-A35A-67B1501A4D11}"/>
              </a:ext>
            </a:extLst>
          </p:cNvPr>
          <p:cNvSpPr txBox="1">
            <a:spLocks/>
          </p:cNvSpPr>
          <p:nvPr/>
        </p:nvSpPr>
        <p:spPr>
          <a:xfrm>
            <a:off x="405782" y="2548164"/>
            <a:ext cx="7889132" cy="590551"/>
          </a:xfrm>
          <a:prstGeom prst="rect">
            <a:avLst/>
          </a:prstGeom>
        </p:spPr>
        <p:txBody>
          <a:bodyPr vert="horz"/>
          <a:lstStyle>
            <a:lvl1pPr algn="l" defTabSz="457178" rtl="0" eaLnBrk="1" latinLnBrk="0" hangingPunct="1">
              <a:spcBef>
                <a:spcPct val="0"/>
              </a:spcBef>
              <a:buNone/>
              <a:defRPr sz="3200" kern="1200" spc="100" baseline="0">
                <a:solidFill>
                  <a:schemeClr val="bg1"/>
                </a:solidFill>
                <a:latin typeface="Arial" charset="0"/>
                <a:ea typeface="+mj-ea"/>
                <a:cs typeface="+mj-cs"/>
              </a:defRPr>
            </a:lvl1pPr>
          </a:lstStyle>
          <a:p>
            <a:r>
              <a:rPr lang="en-US" sz="4000" dirty="0">
                <a:solidFill>
                  <a:prstClr val="black">
                    <a:lumMod val="75000"/>
                    <a:lumOff val="25000"/>
                  </a:prstClr>
                </a:solidFill>
                <a:latin typeface="Calibri" panose="020F0502020204030204" pitchFamily="34" charset="0"/>
                <a:cs typeface="Calibri" panose="020F0502020204030204" pitchFamily="34" charset="0"/>
              </a:rPr>
              <a:t>Wake BRT System Standards and Public Engagement</a:t>
            </a:r>
          </a:p>
          <a:p>
            <a:r>
              <a:rPr lang="en-US" sz="2400" i="1" dirty="0">
                <a:solidFill>
                  <a:prstClr val="black">
                    <a:lumMod val="75000"/>
                    <a:lumOff val="25000"/>
                  </a:prstClr>
                </a:solidFill>
                <a:latin typeface="Calibri" panose="020F0502020204030204" pitchFamily="34" charset="0"/>
                <a:cs typeface="Calibri" panose="020F0502020204030204" pitchFamily="34" charset="0"/>
              </a:rPr>
              <a:t>Project Update</a:t>
            </a:r>
          </a:p>
          <a:p>
            <a:endParaRPr lang="en-US" sz="4400" dirty="0">
              <a:solidFill>
                <a:prstClr val="black">
                  <a:lumMod val="75000"/>
                  <a:lumOff val="25000"/>
                </a:prstClr>
              </a:solidFill>
              <a:latin typeface="Calibri" panose="020F0502020204030204" pitchFamily="34" charset="0"/>
              <a:cs typeface="Calibri" panose="020F0502020204030204" pitchFamily="34" charset="0"/>
            </a:endParaRPr>
          </a:p>
          <a:p>
            <a:r>
              <a:rPr lang="en-US" sz="4400" dirty="0">
                <a:solidFill>
                  <a:prstClr val="black">
                    <a:lumMod val="75000"/>
                    <a:lumOff val="25000"/>
                  </a:prst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9620893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3" y="1238001"/>
            <a:ext cx="7700211" cy="590551"/>
          </a:xfrm>
        </p:spPr>
        <p:txBody>
          <a:bodyPr/>
          <a:lstStyle/>
          <a:p>
            <a:r>
              <a:rPr lang="en-US" sz="3600" dirty="0">
                <a:solidFill>
                  <a:schemeClr val="bg1">
                    <a:lumMod val="75000"/>
                    <a:lumOff val="25000"/>
                  </a:schemeClr>
                </a:solidFill>
                <a:latin typeface="Calibri" panose="020F0502020204030204" pitchFamily="34" charset="0"/>
                <a:cs typeface="Calibri" panose="020F0502020204030204" pitchFamily="34" charset="0"/>
              </a:rPr>
              <a:t>Wake BRT: Branding </a:t>
            </a:r>
          </a:p>
        </p:txBody>
      </p:sp>
      <p:sp>
        <p:nvSpPr>
          <p:cNvPr id="21" name="TextBox 20">
            <a:extLst>
              <a:ext uri="{FF2B5EF4-FFF2-40B4-BE49-F238E27FC236}">
                <a16:creationId xmlns:a16="http://schemas.microsoft.com/office/drawing/2014/main" id="{8DBBE2B2-8641-4D72-9BF9-7B2C55E141BA}"/>
              </a:ext>
            </a:extLst>
          </p:cNvPr>
          <p:cNvSpPr txBox="1"/>
          <p:nvPr/>
        </p:nvSpPr>
        <p:spPr>
          <a:xfrm>
            <a:off x="1254640" y="3345257"/>
            <a:ext cx="1693158" cy="219291"/>
          </a:xfrm>
          <a:prstGeom prst="rect">
            <a:avLst/>
          </a:prstGeom>
          <a:noFill/>
        </p:spPr>
        <p:txBody>
          <a:bodyPr wrap="square" rtlCol="0">
            <a:spAutoFit/>
          </a:bodyPr>
          <a:lstStyle/>
          <a:p>
            <a:pPr algn="r" defTabSz="685800">
              <a:defRPr/>
            </a:pPr>
            <a:r>
              <a:rPr lang="en-US" sz="825" b="1" kern="0" dirty="0">
                <a:solidFill>
                  <a:srgbClr val="FFFFFF"/>
                </a:solidFill>
                <a:latin typeface="Montserrat"/>
              </a:rPr>
              <a:t>Columbus, OH </a:t>
            </a:r>
          </a:p>
        </p:txBody>
      </p:sp>
      <p:sp>
        <p:nvSpPr>
          <p:cNvPr id="22" name="TextBox 21">
            <a:extLst>
              <a:ext uri="{FF2B5EF4-FFF2-40B4-BE49-F238E27FC236}">
                <a16:creationId xmlns:a16="http://schemas.microsoft.com/office/drawing/2014/main" id="{2DC6A8DD-23FF-42E7-A33F-90BAFD56EFCB}"/>
              </a:ext>
            </a:extLst>
          </p:cNvPr>
          <p:cNvSpPr txBox="1"/>
          <p:nvPr/>
        </p:nvSpPr>
        <p:spPr>
          <a:xfrm>
            <a:off x="1046695" y="5149841"/>
            <a:ext cx="1693158" cy="219291"/>
          </a:xfrm>
          <a:prstGeom prst="rect">
            <a:avLst/>
          </a:prstGeom>
          <a:noFill/>
        </p:spPr>
        <p:txBody>
          <a:bodyPr wrap="square" rtlCol="0">
            <a:spAutoFit/>
          </a:bodyPr>
          <a:lstStyle/>
          <a:p>
            <a:pPr algn="r" defTabSz="685800">
              <a:defRPr/>
            </a:pPr>
            <a:r>
              <a:rPr lang="en-US" sz="825" b="1" kern="0" dirty="0">
                <a:solidFill>
                  <a:srgbClr val="FFFFFF"/>
                </a:solidFill>
                <a:latin typeface="Montserrat"/>
              </a:rPr>
              <a:t>Austin, TX</a:t>
            </a:r>
          </a:p>
        </p:txBody>
      </p:sp>
      <p:sp>
        <p:nvSpPr>
          <p:cNvPr id="23" name="TextBox 22">
            <a:extLst>
              <a:ext uri="{FF2B5EF4-FFF2-40B4-BE49-F238E27FC236}">
                <a16:creationId xmlns:a16="http://schemas.microsoft.com/office/drawing/2014/main" id="{B7CACAE4-60EC-48EE-8D9A-86EE058EEC88}"/>
              </a:ext>
            </a:extLst>
          </p:cNvPr>
          <p:cNvSpPr txBox="1"/>
          <p:nvPr/>
        </p:nvSpPr>
        <p:spPr>
          <a:xfrm>
            <a:off x="3853818" y="5149841"/>
            <a:ext cx="1693158" cy="219291"/>
          </a:xfrm>
          <a:prstGeom prst="rect">
            <a:avLst/>
          </a:prstGeom>
          <a:noFill/>
        </p:spPr>
        <p:txBody>
          <a:bodyPr wrap="square" rtlCol="0">
            <a:spAutoFit/>
          </a:bodyPr>
          <a:lstStyle/>
          <a:p>
            <a:pPr algn="r" defTabSz="685800">
              <a:defRPr/>
            </a:pPr>
            <a:r>
              <a:rPr lang="en-US" sz="825" b="1" kern="0" dirty="0">
                <a:solidFill>
                  <a:srgbClr val="FFFFFF"/>
                </a:solidFill>
                <a:latin typeface="Montserrat"/>
              </a:rPr>
              <a:t>Albuquerque, NM</a:t>
            </a:r>
          </a:p>
        </p:txBody>
      </p:sp>
      <p:sp>
        <p:nvSpPr>
          <p:cNvPr id="24" name="TextBox 23">
            <a:extLst>
              <a:ext uri="{FF2B5EF4-FFF2-40B4-BE49-F238E27FC236}">
                <a16:creationId xmlns:a16="http://schemas.microsoft.com/office/drawing/2014/main" id="{6B53EE8F-F91C-428A-8C32-47574CBE811D}"/>
              </a:ext>
            </a:extLst>
          </p:cNvPr>
          <p:cNvSpPr txBox="1"/>
          <p:nvPr/>
        </p:nvSpPr>
        <p:spPr>
          <a:xfrm>
            <a:off x="3875788" y="3345257"/>
            <a:ext cx="1693158" cy="219291"/>
          </a:xfrm>
          <a:prstGeom prst="rect">
            <a:avLst/>
          </a:prstGeom>
          <a:noFill/>
        </p:spPr>
        <p:txBody>
          <a:bodyPr wrap="square" rtlCol="0">
            <a:spAutoFit/>
          </a:bodyPr>
          <a:lstStyle/>
          <a:p>
            <a:pPr algn="r" defTabSz="685800">
              <a:defRPr/>
            </a:pPr>
            <a:r>
              <a:rPr lang="en-US" sz="825" b="1" kern="0" dirty="0">
                <a:solidFill>
                  <a:srgbClr val="FFFFFF"/>
                </a:solidFill>
                <a:latin typeface="Montserrat"/>
              </a:rPr>
              <a:t>Kansas City, MO</a:t>
            </a:r>
          </a:p>
        </p:txBody>
      </p:sp>
      <p:sp>
        <p:nvSpPr>
          <p:cNvPr id="25" name="TextBox 24">
            <a:extLst>
              <a:ext uri="{FF2B5EF4-FFF2-40B4-BE49-F238E27FC236}">
                <a16:creationId xmlns:a16="http://schemas.microsoft.com/office/drawing/2014/main" id="{31C9B439-A360-4888-9783-6AD17BA16975}"/>
              </a:ext>
            </a:extLst>
          </p:cNvPr>
          <p:cNvSpPr txBox="1"/>
          <p:nvPr/>
        </p:nvSpPr>
        <p:spPr>
          <a:xfrm>
            <a:off x="626166" y="2080566"/>
            <a:ext cx="8517835" cy="4286110"/>
          </a:xfrm>
          <a:prstGeom prst="rect">
            <a:avLst/>
          </a:prstGeom>
          <a:noFill/>
        </p:spPr>
        <p:txBody>
          <a:bodyPr wrap="square" rtlCol="0">
            <a:spAutoFit/>
          </a:bodyPr>
          <a:lstStyle/>
          <a:p>
            <a:r>
              <a:rPr lang="en-US" sz="1600" dirty="0">
                <a:solidFill>
                  <a:prstClr val="black"/>
                </a:solidFill>
                <a:latin typeface="Calibri" panose="020F0502020204030204" pitchFamily="34" charset="0"/>
                <a:cs typeface="Calibri" panose="020F0502020204030204" pitchFamily="34" charset="0"/>
              </a:rPr>
              <a:t>Branding Process is underway, with final branding concept is expected early 2021. </a:t>
            </a:r>
          </a:p>
          <a:p>
            <a:endParaRPr lang="en-US" sz="1600" dirty="0">
              <a:solidFill>
                <a:prstClr val="black"/>
              </a:solidFill>
              <a:latin typeface="Calibri" panose="020F0502020204030204" pitchFamily="34" charset="0"/>
              <a:cs typeface="Calibri" panose="020F0502020204030204" pitchFamily="34" charset="0"/>
            </a:endParaRPr>
          </a:p>
          <a:p>
            <a:pPr marL="214313" indent="-214313">
              <a:spcBef>
                <a:spcPts val="450"/>
              </a:spcBef>
              <a:spcAft>
                <a:spcPts val="450"/>
              </a:spcAft>
              <a:buFont typeface="Wingdings" panose="05000000000000000000" pitchFamily="2" charset="2"/>
              <a:buChar char="ü"/>
            </a:pPr>
            <a:r>
              <a:rPr lang="en-US" sz="1600" dirty="0">
                <a:solidFill>
                  <a:prstClr val="black"/>
                </a:solidFill>
                <a:latin typeface="Calibri" panose="020F0502020204030204" pitchFamily="34" charset="0"/>
                <a:cs typeface="Calibri" panose="020F0502020204030204" pitchFamily="34" charset="0"/>
              </a:rPr>
              <a:t>Completed Peer Review</a:t>
            </a:r>
          </a:p>
          <a:p>
            <a:pPr marL="214313" indent="-214313">
              <a:spcBef>
                <a:spcPts val="450"/>
              </a:spcBef>
              <a:spcAft>
                <a:spcPts val="450"/>
              </a:spcAft>
              <a:buFont typeface="Wingdings" panose="05000000000000000000" pitchFamily="2" charset="2"/>
              <a:buChar char="ü"/>
            </a:pPr>
            <a:r>
              <a:rPr lang="en-US" sz="1600" dirty="0">
                <a:solidFill>
                  <a:prstClr val="black"/>
                </a:solidFill>
                <a:latin typeface="Calibri" panose="020F0502020204030204" pitchFamily="34" charset="0"/>
                <a:cs typeface="Calibri" panose="020F0502020204030204" pitchFamily="34" charset="0"/>
              </a:rPr>
              <a:t>Branding Survey – Public and Stakeholder</a:t>
            </a:r>
          </a:p>
          <a:p>
            <a:pPr marL="214313" indent="-214313">
              <a:spcBef>
                <a:spcPts val="450"/>
              </a:spcBef>
              <a:spcAft>
                <a:spcPts val="450"/>
              </a:spcAft>
              <a:buFont typeface="Wingdings" panose="05000000000000000000" pitchFamily="2" charset="2"/>
              <a:buChar char="ü"/>
            </a:pPr>
            <a:r>
              <a:rPr lang="en-US" sz="1600" dirty="0">
                <a:solidFill>
                  <a:prstClr val="black"/>
                </a:solidFill>
                <a:latin typeface="Calibri" panose="020F0502020204030204" pitchFamily="34" charset="0"/>
                <a:cs typeface="Calibri" panose="020F0502020204030204" pitchFamily="34" charset="0"/>
              </a:rPr>
              <a:t>3 Stakeholder Listening Sessions</a:t>
            </a:r>
          </a:p>
          <a:p>
            <a:pPr>
              <a:spcBef>
                <a:spcPts val="450"/>
              </a:spcBef>
              <a:spcAft>
                <a:spcPts val="450"/>
              </a:spcAft>
            </a:pPr>
            <a:endParaRPr lang="en-US" sz="1600" dirty="0">
              <a:solidFill>
                <a:prstClr val="black"/>
              </a:solidFill>
              <a:latin typeface="Calibri" panose="020F0502020204030204" pitchFamily="34" charset="0"/>
              <a:cs typeface="Calibri" panose="020F0502020204030204" pitchFamily="34" charset="0"/>
            </a:endParaRPr>
          </a:p>
          <a:p>
            <a:pPr>
              <a:spcBef>
                <a:spcPts val="450"/>
              </a:spcBef>
              <a:spcAft>
                <a:spcPts val="450"/>
              </a:spcAft>
            </a:pPr>
            <a:r>
              <a:rPr lang="en-US" sz="1600" b="1" dirty="0">
                <a:solidFill>
                  <a:prstClr val="black"/>
                </a:solidFill>
                <a:latin typeface="Calibri" panose="020F0502020204030204" pitchFamily="34" charset="0"/>
                <a:cs typeface="Calibri" panose="020F0502020204030204" pitchFamily="34" charset="0"/>
              </a:rPr>
              <a:t>Emerging Themes: </a:t>
            </a:r>
          </a:p>
          <a:p>
            <a:pPr marL="214313" indent="-214313">
              <a:spcBef>
                <a:spcPts val="450"/>
              </a:spcBef>
              <a:spcAft>
                <a:spcPts val="450"/>
              </a:spcAft>
              <a:buFont typeface="Arial" panose="020B0604020202020204" pitchFamily="34" charset="0"/>
              <a:buChar char="•"/>
            </a:pPr>
            <a:r>
              <a:rPr lang="en-US" sz="1600" dirty="0">
                <a:solidFill>
                  <a:prstClr val="black"/>
                </a:solidFill>
                <a:latin typeface="Calibri" panose="020F0502020204030204" pitchFamily="34" charset="0"/>
                <a:cs typeface="Calibri" panose="020F0502020204030204" pitchFamily="34" charset="0"/>
              </a:rPr>
              <a:t>Create a brand with regional personality / geographical reference</a:t>
            </a:r>
          </a:p>
          <a:p>
            <a:pPr marL="214313" indent="-214313">
              <a:spcBef>
                <a:spcPts val="450"/>
              </a:spcBef>
              <a:spcAft>
                <a:spcPts val="450"/>
              </a:spcAft>
              <a:buFont typeface="Arial" panose="020B0604020202020204" pitchFamily="34" charset="0"/>
              <a:buChar char="•"/>
            </a:pPr>
            <a:r>
              <a:rPr lang="en-US" sz="1600" dirty="0">
                <a:solidFill>
                  <a:prstClr val="black"/>
                </a:solidFill>
                <a:latin typeface="Calibri" panose="020F0502020204030204" pitchFamily="34" charset="0"/>
                <a:cs typeface="Calibri" panose="020F0502020204030204" pitchFamily="34" charset="0"/>
              </a:rPr>
              <a:t>Opportunity to integrate with existing “Go” Brand </a:t>
            </a:r>
          </a:p>
          <a:p>
            <a:pPr marL="214313" indent="-214313">
              <a:spcBef>
                <a:spcPts val="450"/>
              </a:spcBef>
              <a:spcAft>
                <a:spcPts val="450"/>
              </a:spcAft>
              <a:buFont typeface="Arial" panose="020B0604020202020204" pitchFamily="34" charset="0"/>
              <a:buChar char="•"/>
            </a:pPr>
            <a:endParaRPr lang="en-US" sz="1600" dirty="0">
              <a:solidFill>
                <a:prstClr val="black"/>
              </a:solidFill>
              <a:latin typeface="Calibri" panose="020F0502020204030204" pitchFamily="34" charset="0"/>
              <a:cs typeface="Calibri" panose="020F0502020204030204" pitchFamily="34" charset="0"/>
            </a:endParaRPr>
          </a:p>
          <a:p>
            <a:pPr marL="214313" indent="-214313">
              <a:spcBef>
                <a:spcPts val="450"/>
              </a:spcBef>
              <a:spcAft>
                <a:spcPts val="450"/>
              </a:spcAft>
              <a:buFont typeface="Arial" panose="020B0604020202020204" pitchFamily="34" charset="0"/>
              <a:buChar char="•"/>
            </a:pPr>
            <a:endParaRPr lang="en-US" sz="1600" dirty="0">
              <a:solidFill>
                <a:prstClr val="black"/>
              </a:solidFill>
              <a:latin typeface="Calibri" panose="020F0502020204030204" pitchFamily="34" charset="0"/>
              <a:cs typeface="Calibri" panose="020F0502020204030204" pitchFamily="34" charset="0"/>
            </a:endParaRPr>
          </a:p>
          <a:p>
            <a:pPr>
              <a:lnSpc>
                <a:spcPct val="150000"/>
              </a:lnSpc>
            </a:pPr>
            <a:endParaRPr lang="en-US" sz="16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35607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436569" y="880164"/>
            <a:ext cx="7700211" cy="590551"/>
          </a:xfrm>
        </p:spPr>
        <p:txBody>
          <a:bodyPr/>
          <a:lstStyle/>
          <a:p>
            <a:r>
              <a:rPr lang="en-US" sz="3600" dirty="0">
                <a:solidFill>
                  <a:schemeClr val="bg1">
                    <a:lumMod val="75000"/>
                    <a:lumOff val="25000"/>
                  </a:schemeClr>
                </a:solidFill>
                <a:latin typeface="Calibri" panose="020F0502020204030204" pitchFamily="34" charset="0"/>
                <a:cs typeface="Calibri" panose="020F0502020204030204" pitchFamily="34" charset="0"/>
              </a:rPr>
              <a:t>Wake BRT: Station Design </a:t>
            </a:r>
          </a:p>
        </p:txBody>
      </p:sp>
      <p:pic>
        <p:nvPicPr>
          <p:cNvPr id="12" name="Picture 11">
            <a:extLst>
              <a:ext uri="{FF2B5EF4-FFF2-40B4-BE49-F238E27FC236}">
                <a16:creationId xmlns:a16="http://schemas.microsoft.com/office/drawing/2014/main" id="{B750950E-DC4D-462B-A953-966367F214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8875" y="3697694"/>
            <a:ext cx="2703343" cy="1689591"/>
          </a:xfrm>
          <a:prstGeom prst="rect">
            <a:avLst/>
          </a:prstGeom>
        </p:spPr>
      </p:pic>
      <p:pic>
        <p:nvPicPr>
          <p:cNvPr id="13" name="Picture 12">
            <a:extLst>
              <a:ext uri="{FF2B5EF4-FFF2-40B4-BE49-F238E27FC236}">
                <a16:creationId xmlns:a16="http://schemas.microsoft.com/office/drawing/2014/main" id="{1709E79A-817E-4F17-BE7B-CB023E99782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5332"/>
          <a:stretch/>
        </p:blipFill>
        <p:spPr>
          <a:xfrm>
            <a:off x="6460058" y="2199439"/>
            <a:ext cx="2555708" cy="1442953"/>
          </a:xfrm>
          <a:prstGeom prst="rect">
            <a:avLst/>
          </a:prstGeom>
        </p:spPr>
      </p:pic>
      <p:pic>
        <p:nvPicPr>
          <p:cNvPr id="14" name="Picture 13">
            <a:extLst>
              <a:ext uri="{FF2B5EF4-FFF2-40B4-BE49-F238E27FC236}">
                <a16:creationId xmlns:a16="http://schemas.microsoft.com/office/drawing/2014/main" id="{995C96A4-2F82-4123-9211-B021B8A40085}"/>
              </a:ext>
            </a:extLst>
          </p:cNvPr>
          <p:cNvPicPr>
            <a:picLocks noChangeAspect="1"/>
          </p:cNvPicPr>
          <p:nvPr/>
        </p:nvPicPr>
        <p:blipFill rotWithShape="1">
          <a:blip r:embed="rId5">
            <a:extLst>
              <a:ext uri="{28A0092B-C50C-407E-A947-70E740481C1C}">
                <a14:useLocalDpi xmlns:a14="http://schemas.microsoft.com/office/drawing/2010/main" val="0"/>
              </a:ext>
            </a:extLst>
          </a:blip>
          <a:srcRect l="30056"/>
          <a:stretch/>
        </p:blipFill>
        <p:spPr>
          <a:xfrm>
            <a:off x="5098875" y="2202955"/>
            <a:ext cx="1297857" cy="1446461"/>
          </a:xfrm>
          <a:prstGeom prst="rect">
            <a:avLst/>
          </a:prstGeom>
        </p:spPr>
      </p:pic>
      <p:pic>
        <p:nvPicPr>
          <p:cNvPr id="15" name="Picture 14">
            <a:extLst>
              <a:ext uri="{FF2B5EF4-FFF2-40B4-BE49-F238E27FC236}">
                <a16:creationId xmlns:a16="http://schemas.microsoft.com/office/drawing/2014/main" id="{443FBF8C-B323-4AE3-BEC9-F151A4847C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993" t="11195" r="25458" b="14629"/>
          <a:stretch/>
        </p:blipFill>
        <p:spPr>
          <a:xfrm>
            <a:off x="7864343" y="3697694"/>
            <a:ext cx="1151425" cy="1689591"/>
          </a:xfrm>
          <a:prstGeom prst="rect">
            <a:avLst/>
          </a:prstGeom>
        </p:spPr>
      </p:pic>
      <p:sp>
        <p:nvSpPr>
          <p:cNvPr id="8" name="TextBox 7">
            <a:extLst>
              <a:ext uri="{FF2B5EF4-FFF2-40B4-BE49-F238E27FC236}">
                <a16:creationId xmlns:a16="http://schemas.microsoft.com/office/drawing/2014/main" id="{C8B85161-D65D-4274-9E85-22142C27F592}"/>
              </a:ext>
            </a:extLst>
          </p:cNvPr>
          <p:cNvSpPr txBox="1"/>
          <p:nvPr/>
        </p:nvSpPr>
        <p:spPr>
          <a:xfrm>
            <a:off x="352848" y="1536837"/>
            <a:ext cx="4746027" cy="4941994"/>
          </a:xfrm>
          <a:prstGeom prst="rect">
            <a:avLst/>
          </a:prstGeom>
          <a:noFill/>
        </p:spPr>
        <p:txBody>
          <a:bodyPr wrap="square" rtlCol="0">
            <a:spAutoFit/>
          </a:bodyPr>
          <a:lstStyle/>
          <a:p>
            <a:r>
              <a:rPr lang="en-US" sz="1600" dirty="0">
                <a:solidFill>
                  <a:prstClr val="black"/>
                </a:solidFill>
                <a:latin typeface="Calibri" panose="020F0502020204030204" pitchFamily="34" charset="0"/>
                <a:cs typeface="Calibri" panose="020F0502020204030204" pitchFamily="34" charset="0"/>
              </a:rPr>
              <a:t>Station Design process is underway, with final design concepts     expected early 2021. </a:t>
            </a:r>
          </a:p>
          <a:p>
            <a:endParaRPr lang="en-US" sz="1600" dirty="0">
              <a:solidFill>
                <a:prstClr val="black"/>
              </a:solidFill>
              <a:latin typeface="Calibri" panose="020F0502020204030204" pitchFamily="34" charset="0"/>
              <a:cs typeface="Calibri" panose="020F0502020204030204" pitchFamily="34" charset="0"/>
            </a:endParaRPr>
          </a:p>
          <a:p>
            <a:pPr marL="214313" indent="-214313">
              <a:spcBef>
                <a:spcPts val="450"/>
              </a:spcBef>
              <a:spcAft>
                <a:spcPts val="450"/>
              </a:spcAft>
              <a:buFont typeface="Wingdings" panose="05000000000000000000" pitchFamily="2" charset="2"/>
              <a:buChar char="ü"/>
            </a:pPr>
            <a:r>
              <a:rPr lang="en-US" sz="1600" dirty="0">
                <a:solidFill>
                  <a:prstClr val="black"/>
                </a:solidFill>
                <a:latin typeface="Calibri" panose="020F0502020204030204" pitchFamily="34" charset="0"/>
                <a:cs typeface="Calibri" panose="020F0502020204030204" pitchFamily="34" charset="0"/>
              </a:rPr>
              <a:t>Station Typologies (urban, suburban, curbside, median) </a:t>
            </a:r>
          </a:p>
          <a:p>
            <a:pPr marL="214313" indent="-214313">
              <a:spcBef>
                <a:spcPts val="450"/>
              </a:spcBef>
              <a:spcAft>
                <a:spcPts val="450"/>
              </a:spcAft>
              <a:buFont typeface="Wingdings" panose="05000000000000000000" pitchFamily="2" charset="2"/>
              <a:buChar char="ü"/>
            </a:pPr>
            <a:r>
              <a:rPr lang="en-US" sz="1600" dirty="0">
                <a:solidFill>
                  <a:prstClr val="black"/>
                </a:solidFill>
                <a:latin typeface="Calibri" panose="020F0502020204030204" pitchFamily="34" charset="0"/>
                <a:cs typeface="Calibri" panose="020F0502020204030204" pitchFamily="34" charset="0"/>
              </a:rPr>
              <a:t>Design Workshop #1 and #2 completed</a:t>
            </a:r>
          </a:p>
          <a:p>
            <a:pPr marL="214313" indent="-214313">
              <a:spcBef>
                <a:spcPts val="450"/>
              </a:spcBef>
              <a:spcAft>
                <a:spcPts val="450"/>
              </a:spcAft>
              <a:buFont typeface="Wingdings" panose="05000000000000000000" pitchFamily="2" charset="2"/>
              <a:buChar char="ü"/>
            </a:pPr>
            <a:r>
              <a:rPr lang="en-US" sz="1600" dirty="0">
                <a:solidFill>
                  <a:prstClr val="black"/>
                </a:solidFill>
                <a:latin typeface="Calibri" panose="020F0502020204030204" pitchFamily="34" charset="0"/>
                <a:cs typeface="Calibri" panose="020F0502020204030204" pitchFamily="34" charset="0"/>
              </a:rPr>
              <a:t>Integrate with 60% design work</a:t>
            </a:r>
          </a:p>
          <a:p>
            <a:pPr marL="214313" indent="-214313">
              <a:spcBef>
                <a:spcPts val="450"/>
              </a:spcBef>
              <a:spcAft>
                <a:spcPts val="450"/>
              </a:spcAft>
              <a:buFont typeface="Wingdings" panose="05000000000000000000" pitchFamily="2" charset="2"/>
              <a:buChar char="ü"/>
            </a:pPr>
            <a:r>
              <a:rPr lang="en-US" sz="1600" dirty="0">
                <a:solidFill>
                  <a:prstClr val="black"/>
                </a:solidFill>
                <a:latin typeface="Calibri" panose="020F0502020204030204" pitchFamily="34" charset="0"/>
                <a:cs typeface="Calibri" panose="020F0502020204030204" pitchFamily="34" charset="0"/>
              </a:rPr>
              <a:t>Design Workshop #3 scheduled March 8</a:t>
            </a:r>
            <a:r>
              <a:rPr lang="en-US" sz="1600" baseline="30000" dirty="0">
                <a:solidFill>
                  <a:prstClr val="black"/>
                </a:solidFill>
                <a:latin typeface="Calibri" panose="020F0502020204030204" pitchFamily="34" charset="0"/>
                <a:cs typeface="Calibri" panose="020F0502020204030204" pitchFamily="34" charset="0"/>
              </a:rPr>
              <a:t>th</a:t>
            </a:r>
            <a:r>
              <a:rPr lang="en-US" sz="1600" dirty="0">
                <a:solidFill>
                  <a:prstClr val="black"/>
                </a:solidFill>
                <a:latin typeface="Calibri" panose="020F0502020204030204" pitchFamily="34" charset="0"/>
                <a:cs typeface="Calibri" panose="020F0502020204030204" pitchFamily="34" charset="0"/>
              </a:rPr>
              <a:t> with PMT</a:t>
            </a:r>
          </a:p>
          <a:p>
            <a:pPr>
              <a:spcBef>
                <a:spcPts val="450"/>
              </a:spcBef>
              <a:spcAft>
                <a:spcPts val="450"/>
              </a:spcAft>
            </a:pPr>
            <a:endParaRPr lang="en-US" sz="1600" dirty="0">
              <a:solidFill>
                <a:prstClr val="black"/>
              </a:solidFill>
              <a:latin typeface="Calibri" panose="020F0502020204030204" pitchFamily="34" charset="0"/>
              <a:cs typeface="Calibri" panose="020F0502020204030204" pitchFamily="34" charset="0"/>
            </a:endParaRPr>
          </a:p>
          <a:p>
            <a:pPr>
              <a:spcBef>
                <a:spcPts val="450"/>
              </a:spcBef>
              <a:spcAft>
                <a:spcPts val="450"/>
              </a:spcAft>
            </a:pPr>
            <a:r>
              <a:rPr lang="en-US" sz="1600" b="1" dirty="0">
                <a:solidFill>
                  <a:prstClr val="black"/>
                </a:solidFill>
                <a:latin typeface="Calibri" panose="020F0502020204030204" pitchFamily="34" charset="0"/>
                <a:cs typeface="Calibri" panose="020F0502020204030204" pitchFamily="34" charset="0"/>
              </a:rPr>
              <a:t>Emerging Themes: </a:t>
            </a:r>
          </a:p>
          <a:p>
            <a:pPr marL="214313" indent="-214313">
              <a:spcBef>
                <a:spcPts val="450"/>
              </a:spcBef>
              <a:spcAft>
                <a:spcPts val="450"/>
              </a:spcAft>
              <a:buFont typeface="Arial" panose="020B0604020202020204" pitchFamily="34" charset="0"/>
              <a:buChar char="•"/>
            </a:pPr>
            <a:r>
              <a:rPr lang="en-US" sz="1600" dirty="0">
                <a:solidFill>
                  <a:prstClr val="black"/>
                </a:solidFill>
                <a:latin typeface="Calibri" panose="020F0502020204030204" pitchFamily="34" charset="0"/>
                <a:cs typeface="Calibri" panose="020F0502020204030204" pitchFamily="34" charset="0"/>
              </a:rPr>
              <a:t>Design with a modern form, shape and style </a:t>
            </a:r>
          </a:p>
          <a:p>
            <a:pPr marL="214313" indent="-214313">
              <a:spcBef>
                <a:spcPts val="450"/>
              </a:spcBef>
              <a:spcAft>
                <a:spcPts val="450"/>
              </a:spcAft>
              <a:buFont typeface="Arial" panose="020B0604020202020204" pitchFamily="34" charset="0"/>
              <a:buChar char="•"/>
            </a:pPr>
            <a:r>
              <a:rPr lang="en-US" sz="1600" dirty="0">
                <a:solidFill>
                  <a:prstClr val="black"/>
                </a:solidFill>
                <a:latin typeface="Calibri" panose="020F0502020204030204" pitchFamily="34" charset="0"/>
                <a:cs typeface="Calibri" panose="020F0502020204030204" pitchFamily="34" charset="0"/>
              </a:rPr>
              <a:t>Incorporate natural materials</a:t>
            </a:r>
          </a:p>
          <a:p>
            <a:pPr marL="214313" indent="-214313">
              <a:spcBef>
                <a:spcPts val="450"/>
              </a:spcBef>
              <a:spcAft>
                <a:spcPts val="450"/>
              </a:spcAft>
              <a:buFont typeface="Arial" panose="020B0604020202020204" pitchFamily="34" charset="0"/>
              <a:buChar char="•"/>
            </a:pPr>
            <a:r>
              <a:rPr lang="en-US" sz="1600" dirty="0">
                <a:solidFill>
                  <a:prstClr val="black"/>
                </a:solidFill>
                <a:latin typeface="Calibri" panose="020F0502020204030204" pitchFamily="34" charset="0"/>
                <a:cs typeface="Calibri" panose="020F0502020204030204" pitchFamily="34" charset="0"/>
              </a:rPr>
              <a:t>Design should be functional, yet unique and reflective of the area</a:t>
            </a:r>
          </a:p>
          <a:p>
            <a:pPr>
              <a:lnSpc>
                <a:spcPct val="150000"/>
              </a:lnSpc>
            </a:pPr>
            <a:endParaRPr lang="en-US" sz="12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942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3" y="1238001"/>
            <a:ext cx="7700211" cy="590551"/>
          </a:xfrm>
        </p:spPr>
        <p:txBody>
          <a:bodyPr/>
          <a:lstStyle/>
          <a:p>
            <a:r>
              <a:rPr lang="en-US" sz="3600" dirty="0">
                <a:solidFill>
                  <a:schemeClr val="bg1">
                    <a:lumMod val="75000"/>
                    <a:lumOff val="25000"/>
                  </a:schemeClr>
                </a:solidFill>
                <a:latin typeface="Calibri" panose="020F0502020204030204" pitchFamily="34" charset="0"/>
                <a:cs typeface="Calibri" panose="020F0502020204030204" pitchFamily="34" charset="0"/>
              </a:rPr>
              <a:t>Wake BRT Public Engagement</a:t>
            </a:r>
          </a:p>
        </p:txBody>
      </p:sp>
      <p:sp>
        <p:nvSpPr>
          <p:cNvPr id="25" name="TextBox 24">
            <a:extLst>
              <a:ext uri="{FF2B5EF4-FFF2-40B4-BE49-F238E27FC236}">
                <a16:creationId xmlns:a16="http://schemas.microsoft.com/office/drawing/2014/main" id="{31C9B439-A360-4888-9783-6AD17BA16975}"/>
              </a:ext>
            </a:extLst>
          </p:cNvPr>
          <p:cNvSpPr txBox="1"/>
          <p:nvPr/>
        </p:nvSpPr>
        <p:spPr>
          <a:xfrm>
            <a:off x="632495" y="2241408"/>
            <a:ext cx="4803571" cy="3631763"/>
          </a:xfrm>
          <a:prstGeom prst="rect">
            <a:avLst/>
          </a:prstGeom>
          <a:noFill/>
        </p:spPr>
        <p:txBody>
          <a:bodyPr wrap="square" rtlCol="0">
            <a:spAutoFit/>
          </a:bodyPr>
          <a:lstStyle/>
          <a:p>
            <a:pPr marL="171450" indent="-171450">
              <a:spcBef>
                <a:spcPts val="200"/>
              </a:spcBef>
              <a:spcAft>
                <a:spcPts val="400"/>
              </a:spcAft>
              <a:buFont typeface="Arial" panose="020B0604020202020204" pitchFamily="34" charset="0"/>
              <a:buChar char="•"/>
            </a:pPr>
            <a:r>
              <a:rPr lang="en-US" sz="1400" dirty="0">
                <a:solidFill>
                  <a:prstClr val="black"/>
                </a:solidFill>
                <a:latin typeface="Calibri" panose="020F0502020204030204" pitchFamily="34" charset="0"/>
                <a:cs typeface="Calibri" panose="020F0502020204030204" pitchFamily="34" charset="0"/>
              </a:rPr>
              <a:t>Virtual Open House (VOH) – 1,178 views in November </a:t>
            </a:r>
          </a:p>
          <a:p>
            <a:pPr marL="171450" indent="-171450">
              <a:spcBef>
                <a:spcPts val="200"/>
              </a:spcBef>
              <a:spcAft>
                <a:spcPts val="400"/>
              </a:spcAft>
              <a:buFont typeface="Arial" panose="020B0604020202020204" pitchFamily="34" charset="0"/>
              <a:buChar char="•"/>
            </a:pPr>
            <a:r>
              <a:rPr lang="en-US" sz="1400" dirty="0">
                <a:solidFill>
                  <a:prstClr val="black"/>
                </a:solidFill>
                <a:latin typeface="Calibri" panose="020F0502020204030204" pitchFamily="34" charset="0"/>
                <a:cs typeface="Calibri" panose="020F0502020204030204" pitchFamily="34" charset="0"/>
              </a:rPr>
              <a:t>Live Q&amp;A Session on Nov 19 – 60+ viewers </a:t>
            </a:r>
          </a:p>
          <a:p>
            <a:pPr marL="171450" indent="-171450">
              <a:spcBef>
                <a:spcPts val="200"/>
              </a:spcBef>
              <a:spcAft>
                <a:spcPts val="400"/>
              </a:spcAft>
              <a:buFont typeface="Arial" panose="020B0604020202020204" pitchFamily="34" charset="0"/>
              <a:buChar char="•"/>
            </a:pPr>
            <a:r>
              <a:rPr lang="en-US" sz="1400" dirty="0">
                <a:solidFill>
                  <a:prstClr val="black"/>
                </a:solidFill>
                <a:latin typeface="Calibri" panose="020F0502020204030204" pitchFamily="34" charset="0"/>
                <a:cs typeface="Calibri" panose="020F0502020204030204" pitchFamily="34" charset="0"/>
              </a:rPr>
              <a:t>17,000+ postcards sent out on Oct 28</a:t>
            </a:r>
          </a:p>
          <a:p>
            <a:pPr marL="171450" indent="-171450">
              <a:spcBef>
                <a:spcPts val="200"/>
              </a:spcBef>
              <a:spcAft>
                <a:spcPts val="400"/>
              </a:spcAft>
              <a:buFont typeface="Arial" panose="020B0604020202020204" pitchFamily="34" charset="0"/>
              <a:buChar char="•"/>
            </a:pPr>
            <a:r>
              <a:rPr lang="en-US" sz="1400" dirty="0">
                <a:solidFill>
                  <a:prstClr val="black"/>
                </a:solidFill>
                <a:latin typeface="Calibri" panose="020F0502020204030204" pitchFamily="34" charset="0"/>
                <a:cs typeface="Calibri" panose="020F0502020204030204" pitchFamily="34" charset="0"/>
              </a:rPr>
              <a:t>Station design survey polling boards – 7 total (Nov 21 – 30)</a:t>
            </a:r>
          </a:p>
          <a:p>
            <a:pPr marL="171450" indent="-171450">
              <a:spcBef>
                <a:spcPts val="200"/>
              </a:spcBef>
              <a:spcAft>
                <a:spcPts val="400"/>
              </a:spcAft>
              <a:buFont typeface="Arial" panose="020B0604020202020204" pitchFamily="34" charset="0"/>
              <a:buChar char="•"/>
            </a:pPr>
            <a:r>
              <a:rPr lang="en-US" sz="1400" dirty="0">
                <a:solidFill>
                  <a:prstClr val="black"/>
                </a:solidFill>
                <a:latin typeface="Calibri" panose="020F0502020204030204" pitchFamily="34" charset="0"/>
                <a:cs typeface="Calibri" panose="020F0502020204030204" pitchFamily="34" charset="0"/>
              </a:rPr>
              <a:t>Outreach to faith-based organizations – 175 contacted </a:t>
            </a:r>
          </a:p>
          <a:p>
            <a:pPr marL="171450" indent="-171450">
              <a:spcBef>
                <a:spcPts val="200"/>
              </a:spcBef>
              <a:spcAft>
                <a:spcPts val="400"/>
              </a:spcAft>
              <a:buFont typeface="Arial" panose="020B0604020202020204" pitchFamily="34" charset="0"/>
              <a:buChar char="•"/>
            </a:pPr>
            <a:r>
              <a:rPr lang="en-US" sz="1400" dirty="0">
                <a:solidFill>
                  <a:prstClr val="black"/>
                </a:solidFill>
                <a:latin typeface="Calibri" panose="020F0502020204030204" pitchFamily="34" charset="0"/>
                <a:cs typeface="Calibri" panose="020F0502020204030204" pitchFamily="34" charset="0"/>
              </a:rPr>
              <a:t>Downtown Outreach </a:t>
            </a:r>
          </a:p>
          <a:p>
            <a:pPr marL="628650" lvl="1" indent="-171450">
              <a:spcBef>
                <a:spcPts val="200"/>
              </a:spcBef>
              <a:spcAft>
                <a:spcPts val="400"/>
              </a:spcAft>
              <a:buFont typeface="Arial" panose="020B0604020202020204" pitchFamily="34" charset="0"/>
              <a:buChar char="•"/>
            </a:pPr>
            <a:r>
              <a:rPr lang="en-US" sz="1400" dirty="0">
                <a:solidFill>
                  <a:prstClr val="black"/>
                </a:solidFill>
                <a:latin typeface="Calibri" panose="020F0502020204030204" pitchFamily="34" charset="0"/>
                <a:cs typeface="Calibri" panose="020F0502020204030204" pitchFamily="34" charset="0"/>
              </a:rPr>
              <a:t>Spring 2020, focused on downtown parking &amp; loading zones with DRA</a:t>
            </a:r>
          </a:p>
          <a:p>
            <a:pPr marL="628650" lvl="1" indent="-171450">
              <a:spcBef>
                <a:spcPts val="200"/>
              </a:spcBef>
              <a:spcAft>
                <a:spcPts val="400"/>
              </a:spcAft>
              <a:buFont typeface="Arial" panose="020B0604020202020204" pitchFamily="34" charset="0"/>
              <a:buChar char="•"/>
            </a:pPr>
            <a:r>
              <a:rPr lang="en-US" sz="1400" dirty="0">
                <a:solidFill>
                  <a:prstClr val="black"/>
                </a:solidFill>
                <a:latin typeface="Calibri" panose="020F0502020204030204" pitchFamily="34" charset="0"/>
                <a:cs typeface="Calibri" panose="020F0502020204030204" pitchFamily="34" charset="0"/>
              </a:rPr>
              <a:t>Fall 2020 met with multiple DRA business owners to discuss downtown impacts (Oct 5 – Oct 8)</a:t>
            </a:r>
          </a:p>
          <a:p>
            <a:pPr marL="628650" lvl="1" indent="-171450">
              <a:spcBef>
                <a:spcPts val="200"/>
              </a:spcBef>
              <a:spcAft>
                <a:spcPts val="400"/>
              </a:spcAft>
              <a:buFont typeface="Arial" panose="020B0604020202020204" pitchFamily="34" charset="0"/>
              <a:buChar char="•"/>
            </a:pPr>
            <a:endParaRPr lang="en-US" sz="1400" dirty="0">
              <a:solidFill>
                <a:srgbClr val="0F6A39"/>
              </a:solidFill>
              <a:latin typeface="Calibri" panose="020F0502020204030204" pitchFamily="34" charset="0"/>
              <a:cs typeface="Calibri"/>
            </a:endParaRPr>
          </a:p>
          <a:p>
            <a:pPr>
              <a:spcBef>
                <a:spcPts val="200"/>
              </a:spcBef>
              <a:spcAft>
                <a:spcPts val="400"/>
              </a:spcAft>
            </a:pPr>
            <a:r>
              <a:rPr lang="en-US" sz="1400" b="1" i="1" dirty="0">
                <a:solidFill>
                  <a:srgbClr val="0F6A39"/>
                </a:solidFill>
                <a:latin typeface="Calibri" panose="020F0502020204030204" pitchFamily="34" charset="0"/>
                <a:cs typeface="Calibri"/>
              </a:rPr>
              <a:t>Next round of public engagement is planned for April 2021</a:t>
            </a:r>
            <a:endParaRPr lang="en-US" sz="1400" b="1" i="1" dirty="0">
              <a:solidFill>
                <a:srgbClr val="0F6A39"/>
              </a:solidFill>
              <a:latin typeface="Calibri" panose="020F0502020204030204" pitchFamily="34" charset="0"/>
              <a:cs typeface="Calibri" panose="020F0502020204030204" pitchFamily="34" charset="0"/>
            </a:endParaRPr>
          </a:p>
          <a:p>
            <a:pPr marL="171450" indent="-171450">
              <a:spcBef>
                <a:spcPts val="200"/>
              </a:spcBef>
              <a:spcAft>
                <a:spcPts val="400"/>
              </a:spcAft>
              <a:buFont typeface="Arial" panose="020B0604020202020204" pitchFamily="34" charset="0"/>
              <a:buChar char="•"/>
            </a:pPr>
            <a:endParaRPr lang="en-US" sz="1200" dirty="0">
              <a:solidFill>
                <a:prstClr val="black"/>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F93910B-83CF-4AC2-8409-AEB6AA90B03C}"/>
              </a:ext>
            </a:extLst>
          </p:cNvPr>
          <p:cNvPicPr>
            <a:picLocks noChangeAspect="1"/>
          </p:cNvPicPr>
          <p:nvPr/>
        </p:nvPicPr>
        <p:blipFill>
          <a:blip r:embed="rId3"/>
          <a:stretch>
            <a:fillRect/>
          </a:stretch>
        </p:blipFill>
        <p:spPr>
          <a:xfrm>
            <a:off x="5525802" y="2157519"/>
            <a:ext cx="3534309" cy="3075551"/>
          </a:xfrm>
          <a:prstGeom prst="rect">
            <a:avLst/>
          </a:prstGeom>
        </p:spPr>
      </p:pic>
    </p:spTree>
    <p:extLst>
      <p:ext uri="{BB962C8B-B14F-4D97-AF65-F5344CB8AC3E}">
        <p14:creationId xmlns:p14="http://schemas.microsoft.com/office/powerpoint/2010/main" val="18019697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530353" y="1238001"/>
            <a:ext cx="7700211" cy="590551"/>
          </a:xfrm>
        </p:spPr>
        <p:txBody>
          <a:bodyPr/>
          <a:lstStyle/>
          <a:p>
            <a:r>
              <a:rPr lang="en-US" sz="3600" dirty="0">
                <a:solidFill>
                  <a:schemeClr val="bg1">
                    <a:lumMod val="75000"/>
                    <a:lumOff val="25000"/>
                  </a:schemeClr>
                </a:solidFill>
                <a:latin typeface="Calibri" panose="020F0502020204030204" pitchFamily="34" charset="0"/>
                <a:cs typeface="Calibri" panose="020F0502020204030204" pitchFamily="34" charset="0"/>
              </a:rPr>
              <a:t>Next Steps</a:t>
            </a:r>
          </a:p>
        </p:txBody>
      </p:sp>
      <p:sp>
        <p:nvSpPr>
          <p:cNvPr id="25" name="TextBox 24">
            <a:extLst>
              <a:ext uri="{FF2B5EF4-FFF2-40B4-BE49-F238E27FC236}">
                <a16:creationId xmlns:a16="http://schemas.microsoft.com/office/drawing/2014/main" id="{31C9B439-A360-4888-9783-6AD17BA16975}"/>
              </a:ext>
            </a:extLst>
          </p:cNvPr>
          <p:cNvSpPr txBox="1"/>
          <p:nvPr/>
        </p:nvSpPr>
        <p:spPr>
          <a:xfrm>
            <a:off x="608641" y="2305019"/>
            <a:ext cx="8358150" cy="4265270"/>
          </a:xfrm>
          <a:prstGeom prst="rect">
            <a:avLst/>
          </a:prstGeom>
          <a:noFill/>
        </p:spPr>
        <p:txBody>
          <a:bodyPr wrap="square" rtlCol="0">
            <a:spAutoFit/>
          </a:bodyPr>
          <a:lstStyle/>
          <a:p>
            <a:pPr>
              <a:spcBef>
                <a:spcPts val="450"/>
              </a:spcBef>
              <a:spcAft>
                <a:spcPts val="450"/>
              </a:spcAft>
              <a:defRPr/>
            </a:pPr>
            <a:r>
              <a:rPr lang="en-US" sz="1400" b="1" dirty="0">
                <a:solidFill>
                  <a:prstClr val="black"/>
                </a:solidFill>
                <a:latin typeface="Calibri" panose="020F0502020204030204" pitchFamily="34" charset="0"/>
                <a:cs typeface="Calibri" panose="020F0502020204030204" pitchFamily="34" charset="0"/>
              </a:rPr>
              <a:t>Key Milestones &amp; Council Touchpoints</a:t>
            </a:r>
          </a:p>
          <a:p>
            <a:pPr marL="214313" indent="-214313">
              <a:spcBef>
                <a:spcPts val="450"/>
              </a:spcBef>
              <a:spcAft>
                <a:spcPts val="450"/>
              </a:spcAft>
              <a:buFont typeface="Arial" panose="020B0604020202020204" pitchFamily="34" charset="0"/>
              <a:buChar char="•"/>
              <a:defRPr/>
            </a:pPr>
            <a:r>
              <a:rPr lang="en-US" sz="1400" dirty="0">
                <a:solidFill>
                  <a:prstClr val="black"/>
                </a:solidFill>
                <a:latin typeface="Calibri" panose="020F0502020204030204" pitchFamily="34" charset="0"/>
                <a:cs typeface="Calibri" panose="020F0502020204030204" pitchFamily="34" charset="0"/>
              </a:rPr>
              <a:t>Review 60% design, branding, station design (Spring 2021)</a:t>
            </a:r>
          </a:p>
          <a:p>
            <a:pPr marL="214313" indent="-214313">
              <a:spcBef>
                <a:spcPts val="450"/>
              </a:spcBef>
              <a:spcAft>
                <a:spcPts val="450"/>
              </a:spcAft>
              <a:buFont typeface="Arial" panose="020B0604020202020204" pitchFamily="34" charset="0"/>
              <a:buChar char="•"/>
            </a:pPr>
            <a:r>
              <a:rPr lang="en-US" sz="1400" dirty="0">
                <a:solidFill>
                  <a:prstClr val="black"/>
                </a:solidFill>
                <a:latin typeface="Calibri" panose="020F0502020204030204" pitchFamily="34" charset="0"/>
                <a:cs typeface="Calibri" panose="020F0502020204030204" pitchFamily="34" charset="0"/>
              </a:rPr>
              <a:t>Southern Corridor Locally Preferred Alternative (LPA) – TARGET (Spring-Summer 2021)</a:t>
            </a:r>
          </a:p>
          <a:p>
            <a:pPr marL="214313" indent="-214313">
              <a:spcBef>
                <a:spcPts val="450"/>
              </a:spcBef>
              <a:spcAft>
                <a:spcPts val="450"/>
              </a:spcAft>
              <a:buFont typeface="Arial" panose="020B0604020202020204" pitchFamily="34" charset="0"/>
              <a:buChar char="•"/>
            </a:pPr>
            <a:r>
              <a:rPr lang="en-US" sz="1400" dirty="0">
                <a:solidFill>
                  <a:prstClr val="black"/>
                </a:solidFill>
                <a:latin typeface="Calibri" panose="020F0502020204030204" pitchFamily="34" charset="0"/>
                <a:cs typeface="Calibri" panose="020F0502020204030204" pitchFamily="34" charset="0"/>
              </a:rPr>
              <a:t>Small Starts Ratings Application for Western Corridor – TARGET (Fall 2021)</a:t>
            </a:r>
          </a:p>
          <a:p>
            <a:pPr>
              <a:spcBef>
                <a:spcPts val="450"/>
              </a:spcBef>
              <a:spcAft>
                <a:spcPts val="450"/>
              </a:spcAft>
              <a:defRPr/>
            </a:pPr>
            <a:endParaRPr lang="en-US" sz="1400" dirty="0">
              <a:solidFill>
                <a:prstClr val="black"/>
              </a:solidFill>
              <a:latin typeface="Calibri"/>
              <a:cs typeface="Calibri"/>
            </a:endParaRPr>
          </a:p>
          <a:p>
            <a:pPr>
              <a:spcBef>
                <a:spcPts val="450"/>
              </a:spcBef>
              <a:spcAft>
                <a:spcPts val="450"/>
              </a:spcAft>
              <a:defRPr/>
            </a:pPr>
            <a:r>
              <a:rPr lang="en-US" sz="1400" b="1" dirty="0">
                <a:solidFill>
                  <a:prstClr val="black"/>
                </a:solidFill>
                <a:latin typeface="Calibri" panose="020F0502020204030204" pitchFamily="34" charset="0"/>
                <a:cs typeface="Calibri" panose="020F0502020204030204" pitchFamily="34" charset="0"/>
              </a:rPr>
              <a:t>Public Engagement &amp; Communication – April 2021</a:t>
            </a:r>
          </a:p>
          <a:p>
            <a:pPr marL="214313" indent="-214313">
              <a:spcBef>
                <a:spcPts val="450"/>
              </a:spcBef>
              <a:spcAft>
                <a:spcPts val="450"/>
              </a:spcAft>
              <a:buFont typeface="Arial" panose="020B0604020202020204" pitchFamily="34" charset="0"/>
              <a:buChar char="•"/>
              <a:defRPr/>
            </a:pPr>
            <a:r>
              <a:rPr lang="en-US" sz="1400" dirty="0">
                <a:solidFill>
                  <a:prstClr val="black"/>
                </a:solidFill>
                <a:latin typeface="Calibri" panose="020F0502020204030204" pitchFamily="34" charset="0"/>
                <a:cs typeface="Calibri" panose="020F0502020204030204" pitchFamily="34" charset="0"/>
              </a:rPr>
              <a:t>A Virtual Open House (VOH) is planned for the end of April extending into May</a:t>
            </a:r>
          </a:p>
          <a:p>
            <a:pPr marL="214313" indent="-214313">
              <a:spcBef>
                <a:spcPts val="450"/>
              </a:spcBef>
              <a:spcAft>
                <a:spcPts val="450"/>
              </a:spcAft>
              <a:buFont typeface="Arial" panose="020B0604020202020204" pitchFamily="34" charset="0"/>
              <a:buChar char="•"/>
              <a:defRPr/>
            </a:pPr>
            <a:r>
              <a:rPr lang="en-US" sz="1400" dirty="0">
                <a:solidFill>
                  <a:prstClr val="black"/>
                </a:solidFill>
                <a:latin typeface="Calibri" panose="020F0502020204030204" pitchFamily="34" charset="0"/>
                <a:cs typeface="Calibri" panose="020F0502020204030204" pitchFamily="34" charset="0"/>
              </a:rPr>
              <a:t>Program update and information on all projects will be shared</a:t>
            </a:r>
          </a:p>
          <a:p>
            <a:pPr marL="214313" indent="-214313">
              <a:spcBef>
                <a:spcPts val="450"/>
              </a:spcBef>
              <a:spcAft>
                <a:spcPts val="450"/>
              </a:spcAft>
              <a:buFont typeface="Arial" panose="020B0604020202020204" pitchFamily="34" charset="0"/>
              <a:buChar char="•"/>
              <a:defRPr/>
            </a:pPr>
            <a:r>
              <a:rPr lang="en-US" sz="1400" dirty="0">
                <a:solidFill>
                  <a:prstClr val="black"/>
                </a:solidFill>
                <a:latin typeface="Calibri" panose="020F0502020204030204" pitchFamily="34" charset="0"/>
                <a:cs typeface="Calibri" panose="020F0502020204030204" pitchFamily="34" charset="0"/>
              </a:rPr>
              <a:t>Will include both virtual and non – virtual engagement</a:t>
            </a:r>
          </a:p>
          <a:p>
            <a:pPr>
              <a:spcBef>
                <a:spcPts val="450"/>
              </a:spcBef>
              <a:spcAft>
                <a:spcPts val="450"/>
              </a:spcAft>
              <a:defRPr/>
            </a:pPr>
            <a:r>
              <a:rPr lang="en-US" sz="1400" dirty="0">
                <a:solidFill>
                  <a:prstClr val="black"/>
                </a:solidFill>
                <a:latin typeface="Calibri"/>
                <a:cs typeface="Calibri"/>
              </a:rPr>
              <a:t>  </a:t>
            </a:r>
            <a:endParaRPr lang="en-US" sz="1400" dirty="0">
              <a:solidFill>
                <a:prstClr val="black"/>
              </a:solidFill>
              <a:latin typeface="Calibri" panose="020F0502020204030204" pitchFamily="34" charset="0"/>
              <a:cs typeface="Calibri" panose="020F0502020204030204" pitchFamily="34" charset="0"/>
            </a:endParaRPr>
          </a:p>
          <a:p>
            <a:pPr>
              <a:spcBef>
                <a:spcPts val="450"/>
              </a:spcBef>
              <a:spcAft>
                <a:spcPts val="450"/>
              </a:spcAft>
              <a:defRPr/>
            </a:pPr>
            <a:r>
              <a:rPr lang="en-US" sz="1100" dirty="0">
                <a:solidFill>
                  <a:prstClr val="black"/>
                </a:solidFill>
                <a:latin typeface="Calibri"/>
                <a:cs typeface="Calibri"/>
              </a:rPr>
              <a:t> </a:t>
            </a:r>
            <a:endParaRPr lang="en-US" sz="1100" dirty="0">
              <a:solidFill>
                <a:prstClr val="black"/>
              </a:solidFill>
              <a:latin typeface="Calibri" panose="020F0502020204030204" pitchFamily="34" charset="0"/>
              <a:cs typeface="Calibri" panose="020F0502020204030204" pitchFamily="34" charset="0"/>
            </a:endParaRPr>
          </a:p>
          <a:p>
            <a:pPr marL="171450" indent="-171450">
              <a:spcBef>
                <a:spcPts val="200"/>
              </a:spcBef>
              <a:spcAft>
                <a:spcPts val="400"/>
              </a:spcAft>
              <a:buFont typeface="Arial" panose="020B0604020202020204" pitchFamily="34" charset="0"/>
              <a:buChar char="•"/>
              <a:defRPr/>
            </a:pPr>
            <a:endParaRPr lang="en-US" sz="1400" dirty="0">
              <a:solidFill>
                <a:prstClr val="black"/>
              </a:solidFill>
              <a:latin typeface="Calibri" panose="020F0502020204030204" pitchFamily="34" charset="0"/>
              <a:cs typeface="Calibri" panose="020F0502020204030204" pitchFamily="34" charset="0"/>
            </a:endParaRPr>
          </a:p>
          <a:p>
            <a:pPr marL="171450" indent="-171450">
              <a:spcBef>
                <a:spcPts val="200"/>
              </a:spcBef>
              <a:spcAft>
                <a:spcPts val="400"/>
              </a:spcAft>
              <a:buFont typeface="Arial" panose="020B0604020202020204" pitchFamily="34" charset="0"/>
              <a:buChar char="•"/>
              <a:defRPr/>
            </a:pPr>
            <a:endParaRPr lang="en-US" sz="12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4366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424DCA-D27B-1147-944E-28DC10366E0B}"/>
              </a:ext>
            </a:extLst>
          </p:cNvPr>
          <p:cNvSpPr>
            <a:spLocks noGrp="1"/>
          </p:cNvSpPr>
          <p:nvPr>
            <p:ph type="body" idx="1"/>
          </p:nvPr>
        </p:nvSpPr>
        <p:spPr>
          <a:xfrm>
            <a:off x="329185" y="2295845"/>
            <a:ext cx="3447287" cy="841990"/>
          </a:xfrm>
        </p:spPr>
        <p:txBody>
          <a:bodyPr anchor="ctr"/>
          <a:lstStyle/>
          <a:p>
            <a:r>
              <a:rPr lang="en-US" dirty="0">
                <a:latin typeface="Calibri" panose="020F0502020204030204" pitchFamily="34" charset="0"/>
                <a:cs typeface="Calibri" panose="020F0502020204030204" pitchFamily="34" charset="0"/>
              </a:rPr>
              <a:t>Thank you</a:t>
            </a:r>
          </a:p>
        </p:txBody>
      </p:sp>
      <p:sp>
        <p:nvSpPr>
          <p:cNvPr id="3" name="Text Placeholder 2">
            <a:extLst>
              <a:ext uri="{FF2B5EF4-FFF2-40B4-BE49-F238E27FC236}">
                <a16:creationId xmlns:a16="http://schemas.microsoft.com/office/drawing/2014/main" id="{49E92F11-46B1-9C46-A6AA-ADA10D0EE51D}"/>
              </a:ext>
            </a:extLst>
          </p:cNvPr>
          <p:cNvSpPr>
            <a:spLocks noGrp="1"/>
          </p:cNvSpPr>
          <p:nvPr>
            <p:ph type="body" idx="10"/>
          </p:nvPr>
        </p:nvSpPr>
        <p:spPr/>
        <p:txBody>
          <a:bodyPr/>
          <a:lstStyle/>
          <a:p>
            <a:r>
              <a:rPr lang="en-US" dirty="0">
                <a:latin typeface="Calibri" panose="020F0502020204030204" pitchFamily="34" charset="0"/>
                <a:cs typeface="Calibri" panose="020F0502020204030204" pitchFamily="34" charset="0"/>
              </a:rPr>
              <a:t>Transportation - Transit</a:t>
            </a:r>
          </a:p>
        </p:txBody>
      </p:sp>
      <p:sp>
        <p:nvSpPr>
          <p:cNvPr id="5" name="Text Placeholder 2">
            <a:extLst>
              <a:ext uri="{FF2B5EF4-FFF2-40B4-BE49-F238E27FC236}">
                <a16:creationId xmlns:a16="http://schemas.microsoft.com/office/drawing/2014/main" id="{C3704A42-7F98-8E4A-826E-B50580CAF540}"/>
              </a:ext>
            </a:extLst>
          </p:cNvPr>
          <p:cNvSpPr txBox="1">
            <a:spLocks/>
          </p:cNvSpPr>
          <p:nvPr/>
        </p:nvSpPr>
        <p:spPr>
          <a:xfrm>
            <a:off x="550016" y="3856897"/>
            <a:ext cx="3152555" cy="841990"/>
          </a:xfrm>
          <a:prstGeom prst="rect">
            <a:avLst/>
          </a:prstGeom>
        </p:spPr>
        <p:txBody>
          <a:bodyPr anchor="t"/>
          <a:lstStyle>
            <a:lvl1pPr marL="0" indent="0" algn="ctr" defTabSz="457200" rtl="0" eaLnBrk="1" latinLnBrk="0" hangingPunct="1">
              <a:spcBef>
                <a:spcPct val="20000"/>
              </a:spcBef>
              <a:buFont typeface="Arial"/>
              <a:buNone/>
              <a:defRPr sz="1600" kern="1200" baseline="0">
                <a:solidFill>
                  <a:schemeClr val="bg1"/>
                </a:solidFill>
                <a:latin typeface="Arial" charset="0"/>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defRPr/>
            </a:pPr>
            <a:endParaRPr lang="en-US" sz="1400" dirty="0">
              <a:solidFill>
                <a:prstClr val="white"/>
              </a:solidFill>
              <a:latin typeface="Calibri" panose="020F0502020204030204" pitchFamily="34" charset="0"/>
              <a:cs typeface="Calibri" panose="020F0502020204030204" pitchFamily="34" charset="0"/>
            </a:endParaRPr>
          </a:p>
          <a:p>
            <a:pPr>
              <a:defRPr/>
            </a:pPr>
            <a:r>
              <a:rPr lang="en-US" sz="1400" dirty="0">
                <a:solidFill>
                  <a:prstClr val="white"/>
                </a:solidFill>
                <a:latin typeface="Calibri" panose="020F0502020204030204" pitchFamily="34" charset="0"/>
                <a:cs typeface="Calibri" panose="020F0502020204030204" pitchFamily="34" charset="0"/>
              </a:rPr>
              <a:t>February 17, 2021</a:t>
            </a:r>
          </a:p>
        </p:txBody>
      </p:sp>
      <p:pic>
        <p:nvPicPr>
          <p:cNvPr id="7" name="Picture Placeholder 6" descr="A picture containing road, highway, track, train&#10;&#10;Description automatically generated">
            <a:extLst>
              <a:ext uri="{FF2B5EF4-FFF2-40B4-BE49-F238E27FC236}">
                <a16:creationId xmlns:a16="http://schemas.microsoft.com/office/drawing/2014/main" id="{27E7DF29-EFE5-7F48-848B-66E506C4969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237434" y="857250"/>
            <a:ext cx="4906566" cy="5143500"/>
          </a:xfrm>
          <a:prstGeom prst="rect">
            <a:avLst/>
          </a:prstGeom>
        </p:spPr>
      </p:pic>
    </p:spTree>
    <p:extLst>
      <p:ext uri="{BB962C8B-B14F-4D97-AF65-F5344CB8AC3E}">
        <p14:creationId xmlns:p14="http://schemas.microsoft.com/office/powerpoint/2010/main" val="37792690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453395" y="168488"/>
            <a:ext cx="8233079" cy="2731730"/>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endParaRPr lang="en-US" sz="4000" dirty="0">
              <a:solidFill>
                <a:srgbClr val="132880"/>
              </a:solidFill>
              <a:latin typeface="+mn-lt"/>
            </a:endParaRPr>
          </a:p>
        </p:txBody>
      </p:sp>
      <p:sp>
        <p:nvSpPr>
          <p:cNvPr id="8" name="Content Placeholder 5">
            <a:extLst>
              <a:ext uri="{FF2B5EF4-FFF2-40B4-BE49-F238E27FC236}">
                <a16:creationId xmlns:a16="http://schemas.microsoft.com/office/drawing/2014/main" id="{A9D3FCF5-9655-4940-9B43-20C679010E10}"/>
              </a:ext>
            </a:extLst>
          </p:cNvPr>
          <p:cNvSpPr txBox="1">
            <a:spLocks/>
          </p:cNvSpPr>
          <p:nvPr/>
        </p:nvSpPr>
        <p:spPr>
          <a:xfrm>
            <a:off x="453395" y="2142836"/>
            <a:ext cx="8129868" cy="3540788"/>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endParaRPr lang="en-US" sz="2400" b="0" u="sng" dirty="0">
              <a:solidFill>
                <a:srgbClr val="132880"/>
              </a:solidFill>
            </a:endParaRPr>
          </a:p>
          <a:p>
            <a:pPr lvl="0" algn="ctr">
              <a:defRPr/>
            </a:pPr>
            <a:endParaRPr lang="en-US" sz="2400" b="0" u="sng" dirty="0">
              <a:solidFill>
                <a:srgbClr val="132880"/>
              </a:solidFill>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1600" b="0" dirty="0">
              <a:solidFill>
                <a:srgbClr val="132880"/>
              </a:solidFill>
              <a:latin typeface="Lato" panose="020F0502020204030203" pitchFamily="34" charset="0"/>
            </a:endParaRPr>
          </a:p>
        </p:txBody>
      </p:sp>
      <p:sp>
        <p:nvSpPr>
          <p:cNvPr id="3" name="Rectangle 2">
            <a:extLst>
              <a:ext uri="{FF2B5EF4-FFF2-40B4-BE49-F238E27FC236}">
                <a16:creationId xmlns:a16="http://schemas.microsoft.com/office/drawing/2014/main" id="{B0EE33C0-C1A2-4215-956F-6A34B56AD761}"/>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4" name="Rectangle 3">
            <a:extLst>
              <a:ext uri="{FF2B5EF4-FFF2-40B4-BE49-F238E27FC236}">
                <a16:creationId xmlns:a16="http://schemas.microsoft.com/office/drawing/2014/main" id="{E90F2FF5-F602-4425-9F22-E8C6B61B18FF}"/>
              </a:ext>
            </a:extLst>
          </p:cNvPr>
          <p:cNvSpPr/>
          <p:nvPr/>
        </p:nvSpPr>
        <p:spPr>
          <a:xfrm>
            <a:off x="4453217" y="3244334"/>
            <a:ext cx="237566" cy="369332"/>
          </a:xfrm>
          <a:prstGeom prst="rect">
            <a:avLst/>
          </a:prstGeom>
        </p:spPr>
        <p:txBody>
          <a:bodyPr wrap="none">
            <a:spAutoFit/>
          </a:bodyPr>
          <a:lstStyle/>
          <a:p>
            <a:r>
              <a:rPr lang="en-US" dirty="0"/>
              <a:t> </a:t>
            </a:r>
          </a:p>
        </p:txBody>
      </p:sp>
      <p:sp>
        <p:nvSpPr>
          <p:cNvPr id="9" name="Rectangle 8">
            <a:extLst>
              <a:ext uri="{FF2B5EF4-FFF2-40B4-BE49-F238E27FC236}">
                <a16:creationId xmlns:a16="http://schemas.microsoft.com/office/drawing/2014/main" id="{DC3C48E1-D86E-4AD2-9074-6691FE0A5A42}"/>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1" name="Rectangle 10">
            <a:extLst>
              <a:ext uri="{FF2B5EF4-FFF2-40B4-BE49-F238E27FC236}">
                <a16:creationId xmlns:a16="http://schemas.microsoft.com/office/drawing/2014/main" id="{0AAF8032-8E8C-4D53-BC74-90E8A3466D38}"/>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2" name="Rectangle 11">
            <a:extLst>
              <a:ext uri="{FF2B5EF4-FFF2-40B4-BE49-F238E27FC236}">
                <a16:creationId xmlns:a16="http://schemas.microsoft.com/office/drawing/2014/main" id="{DFD670C1-5CA0-4021-90A2-8F74005FE487}"/>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5" name="Rectangle 14">
            <a:extLst>
              <a:ext uri="{FF2B5EF4-FFF2-40B4-BE49-F238E27FC236}">
                <a16:creationId xmlns:a16="http://schemas.microsoft.com/office/drawing/2014/main" id="{C4872BDF-FE5A-4103-824F-BEB1989FE233}"/>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3" name="Title 1">
            <a:extLst>
              <a:ext uri="{FF2B5EF4-FFF2-40B4-BE49-F238E27FC236}">
                <a16:creationId xmlns:a16="http://schemas.microsoft.com/office/drawing/2014/main" id="{0F180437-6349-4313-9762-B62543090213}"/>
              </a:ext>
            </a:extLst>
          </p:cNvPr>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000" b="1" dirty="0">
                <a:solidFill>
                  <a:srgbClr val="132880"/>
                </a:solidFill>
              </a:rPr>
              <a:t>X. Wake Bus Rapid Transit (BRT) Program Progress Update</a:t>
            </a:r>
          </a:p>
          <a:p>
            <a:pPr algn="ctr"/>
            <a:br>
              <a:rPr lang="en-US" dirty="0">
                <a:solidFill>
                  <a:srgbClr val="132880"/>
                </a:solidFill>
              </a:rPr>
            </a:br>
            <a:endParaRPr lang="en-US" dirty="0"/>
          </a:p>
        </p:txBody>
      </p:sp>
      <p:sp>
        <p:nvSpPr>
          <p:cNvPr id="14" name="Content Placeholder 5">
            <a:extLst>
              <a:ext uri="{FF2B5EF4-FFF2-40B4-BE49-F238E27FC236}">
                <a16:creationId xmlns:a16="http://schemas.microsoft.com/office/drawing/2014/main" id="{EB1133B1-9EE3-400D-9FCA-C6DBA6E9CEAF}"/>
              </a:ext>
            </a:extLst>
          </p:cNvPr>
          <p:cNvSpPr txBox="1">
            <a:spLocks/>
          </p:cNvSpPr>
          <p:nvPr/>
        </p:nvSpPr>
        <p:spPr>
          <a:xfrm>
            <a:off x="500882" y="2647859"/>
            <a:ext cx="8129868" cy="1309924"/>
          </a:xfrm>
          <a:prstGeom prst="rect">
            <a:avLst/>
          </a:prstGeom>
          <a:solidFill>
            <a:schemeClr val="bg2"/>
          </a:solidFill>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ctr" defTabSz="457200" rtl="0" eaLnBrk="1" fontAlgn="auto" latinLnBrk="0" hangingPunct="1">
              <a:lnSpc>
                <a:spcPct val="100000"/>
              </a:lnSpc>
              <a:spcBef>
                <a:spcPct val="20000"/>
              </a:spcBef>
              <a:spcAft>
                <a:spcPts val="0"/>
              </a:spcAft>
              <a:buClrTx/>
              <a:buSzTx/>
              <a:tabLst/>
              <a:defRPr/>
            </a:pPr>
            <a:r>
              <a:rPr lang="en-US" sz="2800" u="sng" dirty="0">
                <a:solidFill>
                  <a:srgbClr val="132880"/>
                </a:solidFill>
                <a:latin typeface="Lato" panose="020F0502020204030203" pitchFamily="34" charset="0"/>
              </a:rPr>
              <a:t>Requested Action</a:t>
            </a:r>
            <a:r>
              <a:rPr lang="en-US" sz="2800" dirty="0">
                <a:solidFill>
                  <a:srgbClr val="132880"/>
                </a:solidFill>
                <a:latin typeface="Lato" panose="020F0502020204030203" pitchFamily="34" charset="0"/>
              </a:rPr>
              <a:t>: </a:t>
            </a:r>
          </a:p>
          <a:p>
            <a:pPr algn="ctr">
              <a:defRPr/>
            </a:pPr>
            <a:r>
              <a:rPr lang="en-US" sz="2800" b="0" dirty="0">
                <a:solidFill>
                  <a:srgbClr val="132880"/>
                </a:solidFill>
                <a:latin typeface="Lato" panose="020F0502020204030203" pitchFamily="34" charset="0"/>
              </a:rPr>
              <a:t>Receive as Information</a:t>
            </a:r>
          </a:p>
          <a:p>
            <a:pPr algn="ctr">
              <a:defRPr/>
            </a:pPr>
            <a:endParaRPr lang="en-US" sz="3600" b="0" dirty="0">
              <a:solidFill>
                <a:srgbClr val="132880"/>
              </a:solidFill>
              <a:latin typeface="Lato" panose="020F0502020204030203" pitchFamily="34" charset="0"/>
            </a:endParaRPr>
          </a:p>
          <a:p>
            <a:pPr marR="0" lvl="0" algn="ctr" defTabSz="457200" rtl="0" eaLnBrk="1" fontAlgn="auto" latinLnBrk="0" hangingPunct="1">
              <a:lnSpc>
                <a:spcPct val="100000"/>
              </a:lnSpc>
              <a:spcBef>
                <a:spcPct val="20000"/>
              </a:spcBef>
              <a:spcAft>
                <a:spcPts val="0"/>
              </a:spcAft>
              <a:buClrTx/>
              <a:buSzTx/>
              <a:tabLst/>
              <a:defRPr/>
            </a:pPr>
            <a:endParaRPr lang="en-US" sz="3100" b="0" dirty="0">
              <a:solidFill>
                <a:srgbClr val="132880"/>
              </a:solidFill>
              <a:latin typeface="Lato" panose="020F0502020204030203" pitchFamily="34" charset="0"/>
            </a:endParaRPr>
          </a:p>
          <a:p>
            <a:pPr marR="0" lvl="0" algn="ctr" defTabSz="457200" rtl="0" eaLnBrk="1" fontAlgn="auto" latinLnBrk="0" hangingPunct="1">
              <a:lnSpc>
                <a:spcPct val="100000"/>
              </a:lnSpc>
              <a:spcBef>
                <a:spcPct val="20000"/>
              </a:spcBef>
              <a:spcAft>
                <a:spcPts val="0"/>
              </a:spcAft>
              <a:buClrTx/>
              <a:buSzTx/>
              <a:tabLst/>
              <a:defRPr/>
            </a:pPr>
            <a:endParaRPr lang="en-US" sz="3100" b="0" dirty="0">
              <a:solidFill>
                <a:srgbClr val="132880"/>
              </a:solidFill>
              <a:latin typeface="Lato" panose="020F0502020204030203" pitchFamily="34" charset="0"/>
            </a:endParaRPr>
          </a:p>
        </p:txBody>
      </p:sp>
    </p:spTree>
    <p:extLst>
      <p:ext uri="{BB962C8B-B14F-4D97-AF65-F5344CB8AC3E}">
        <p14:creationId xmlns:p14="http://schemas.microsoft.com/office/powerpoint/2010/main" val="2015072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3">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141514" y="168488"/>
            <a:ext cx="9372599" cy="644056"/>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857250" marR="0" lvl="0" indent="-857250" algn="ctr" defTabSz="457200" rtl="0" eaLnBrk="1" fontAlgn="auto" latinLnBrk="0" hangingPunct="1">
              <a:lnSpc>
                <a:spcPct val="100000"/>
              </a:lnSpc>
              <a:spcBef>
                <a:spcPct val="0"/>
              </a:spcBef>
              <a:spcAft>
                <a:spcPts val="0"/>
              </a:spcAft>
              <a:buClrTx/>
              <a:buSzTx/>
              <a:buFontTx/>
              <a:buAutoNum type="romanUcPeriod" startAt="4"/>
              <a:tabLst/>
              <a:defRPr/>
            </a:pPr>
            <a:r>
              <a:rPr lang="en-US" sz="4000" dirty="0">
                <a:solidFill>
                  <a:srgbClr val="132880"/>
                </a:solidFill>
                <a:latin typeface="Calibri"/>
              </a:rPr>
              <a:t>2021 TPAC Subcommittee Chair   </a:t>
            </a:r>
          </a:p>
          <a:p>
            <a:pPr marR="0" lvl="0" algn="ctr" defTabSz="457200" rtl="0" eaLnBrk="1" fontAlgn="auto" latinLnBrk="0" hangingPunct="1">
              <a:lnSpc>
                <a:spcPct val="100000"/>
              </a:lnSpc>
              <a:spcBef>
                <a:spcPct val="0"/>
              </a:spcBef>
              <a:spcAft>
                <a:spcPts val="0"/>
              </a:spcAft>
              <a:buClrTx/>
              <a:buSzTx/>
              <a:tabLst/>
              <a:defRPr/>
            </a:pPr>
            <a:r>
              <a:rPr lang="en-US" sz="4000" dirty="0">
                <a:solidFill>
                  <a:srgbClr val="132880"/>
                </a:solidFill>
                <a:latin typeface="Calibri"/>
              </a:rPr>
              <a:t>and Vice Chair Elections</a:t>
            </a:r>
          </a:p>
        </p:txBody>
      </p:sp>
      <p:sp>
        <p:nvSpPr>
          <p:cNvPr id="3" name="Rectangle 2">
            <a:extLst>
              <a:ext uri="{FF2B5EF4-FFF2-40B4-BE49-F238E27FC236}">
                <a16:creationId xmlns:a16="http://schemas.microsoft.com/office/drawing/2014/main" id="{8E14B70D-3A1C-404A-8093-FE02AAD2718E}"/>
              </a:ext>
            </a:extLst>
          </p:cNvPr>
          <p:cNvSpPr/>
          <p:nvPr/>
        </p:nvSpPr>
        <p:spPr>
          <a:xfrm>
            <a:off x="581124" y="2917620"/>
            <a:ext cx="8129868" cy="1452705"/>
          </a:xfrm>
          <a:prstGeom prst="rect">
            <a:avLst/>
          </a:prstGeom>
          <a:solidFill>
            <a:schemeClr val="bg2"/>
          </a:solidFill>
        </p:spPr>
        <p:txBody>
          <a:bodyPr wrap="square">
            <a:spAutoFit/>
          </a:bodyPr>
          <a:lstStyle/>
          <a:p>
            <a:pPr lvl="0" algn="ctr">
              <a:spcBef>
                <a:spcPct val="20000"/>
              </a:spcBef>
              <a:defRPr/>
            </a:pPr>
            <a:r>
              <a:rPr lang="en-US" sz="2600" b="1" u="sng" dirty="0">
                <a:solidFill>
                  <a:srgbClr val="132880"/>
                </a:solidFill>
                <a:latin typeface="Lato" panose="020F0502020204030203" pitchFamily="34" charset="0"/>
              </a:rPr>
              <a:t>Requested Action</a:t>
            </a:r>
            <a:r>
              <a:rPr lang="en-US" sz="2600" b="1" dirty="0">
                <a:solidFill>
                  <a:srgbClr val="132880"/>
                </a:solidFill>
                <a:latin typeface="Lato" panose="020F0502020204030203" pitchFamily="34" charset="0"/>
              </a:rPr>
              <a:t>: </a:t>
            </a:r>
          </a:p>
          <a:p>
            <a:pPr lvl="0" algn="ctr">
              <a:spcBef>
                <a:spcPct val="20000"/>
              </a:spcBef>
              <a:defRPr/>
            </a:pPr>
            <a:r>
              <a:rPr lang="en-US" sz="2600" dirty="0">
                <a:solidFill>
                  <a:srgbClr val="132880"/>
                </a:solidFill>
                <a:latin typeface="Lato" panose="020F0502020204030203" pitchFamily="34" charset="0"/>
              </a:rPr>
              <a:t>Consider confirmation of the 2021 </a:t>
            </a:r>
          </a:p>
          <a:p>
            <a:pPr lvl="0" algn="ctr">
              <a:spcBef>
                <a:spcPct val="20000"/>
              </a:spcBef>
              <a:defRPr/>
            </a:pPr>
            <a:r>
              <a:rPr lang="en-US" sz="2600" dirty="0">
                <a:solidFill>
                  <a:srgbClr val="132880"/>
                </a:solidFill>
                <a:latin typeface="Lato" panose="020F0502020204030203" pitchFamily="34" charset="0"/>
              </a:rPr>
              <a:t>TPAC Subcommittee Election Results. </a:t>
            </a:r>
            <a:endParaRPr lang="en-US" sz="3200" dirty="0">
              <a:solidFill>
                <a:srgbClr val="132880"/>
              </a:solidFill>
              <a:latin typeface="Lato" panose="020F0502020204030203" pitchFamily="34" charset="0"/>
            </a:endParaRPr>
          </a:p>
        </p:txBody>
      </p:sp>
    </p:spTree>
    <p:extLst>
      <p:ext uri="{BB962C8B-B14F-4D97-AF65-F5344CB8AC3E}">
        <p14:creationId xmlns:p14="http://schemas.microsoft.com/office/powerpoint/2010/main" val="30406778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041F3C-F7B8-4831-8DE8-FBD5364A1AB0}"/>
              </a:ext>
            </a:extLst>
          </p:cNvPr>
          <p:cNvPicPr/>
          <p:nvPr/>
        </p:nvPicPr>
        <p:blipFill rotWithShape="1">
          <a:blip r:embed="rId2">
            <a:extLst>
              <a:ext uri="{28A0092B-C50C-407E-A947-70E740481C1C}">
                <a14:useLocalDpi xmlns:a14="http://schemas.microsoft.com/office/drawing/2010/main" val="0"/>
              </a:ext>
            </a:extLst>
          </a:blip>
          <a:srcRect l="4726" t="37742" r="54602" b="48903"/>
          <a:stretch/>
        </p:blipFill>
        <p:spPr bwMode="auto">
          <a:xfrm>
            <a:off x="250825" y="6144442"/>
            <a:ext cx="1555750" cy="327660"/>
          </a:xfrm>
          <a:prstGeom prst="rect">
            <a:avLst/>
          </a:prstGeom>
          <a:ln>
            <a:noFill/>
          </a:ln>
          <a:extLst>
            <a:ext uri="{53640926-AAD7-44D8-BBD7-CCE9431645EC}">
              <a14:shadowObscured xmlns:a14="http://schemas.microsoft.com/office/drawing/2010/main"/>
            </a:ext>
          </a:extLst>
        </p:spPr>
      </p:pic>
      <p:sp>
        <p:nvSpPr>
          <p:cNvPr id="5" name="Title 4">
            <a:extLst>
              <a:ext uri="{FF2B5EF4-FFF2-40B4-BE49-F238E27FC236}">
                <a16:creationId xmlns:a16="http://schemas.microsoft.com/office/drawing/2014/main" id="{2D3958BA-3611-4CA8-AB08-FAC23D9CF679}"/>
              </a:ext>
            </a:extLst>
          </p:cNvPr>
          <p:cNvSpPr txBox="1">
            <a:spLocks/>
          </p:cNvSpPr>
          <p:nvPr/>
        </p:nvSpPr>
        <p:spPr>
          <a:xfrm>
            <a:off x="453395" y="168487"/>
            <a:ext cx="8233079" cy="2048239"/>
          </a:xfr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000" b="1" dirty="0">
                <a:solidFill>
                  <a:srgbClr val="132880"/>
                </a:solidFill>
              </a:rPr>
              <a:t>XI. GoTriangle Regional Transit Center (RTC) Feasibility Study Progress Update</a:t>
            </a:r>
          </a:p>
          <a:p>
            <a:pPr lvl="0">
              <a:defRPr/>
            </a:pPr>
            <a:endParaRPr lang="en-US" sz="4000" dirty="0">
              <a:solidFill>
                <a:srgbClr val="132880"/>
              </a:solidFill>
              <a:latin typeface="+mn-lt"/>
            </a:endParaRPr>
          </a:p>
        </p:txBody>
      </p:sp>
      <p:sp>
        <p:nvSpPr>
          <p:cNvPr id="8" name="Content Placeholder 5">
            <a:extLst>
              <a:ext uri="{FF2B5EF4-FFF2-40B4-BE49-F238E27FC236}">
                <a16:creationId xmlns:a16="http://schemas.microsoft.com/office/drawing/2014/main" id="{A9D3FCF5-9655-4940-9B43-20C679010E10}"/>
              </a:ext>
            </a:extLst>
          </p:cNvPr>
          <p:cNvSpPr txBox="1">
            <a:spLocks/>
          </p:cNvSpPr>
          <p:nvPr/>
        </p:nvSpPr>
        <p:spPr>
          <a:xfrm>
            <a:off x="453395" y="2142836"/>
            <a:ext cx="8129868" cy="3540788"/>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endParaRPr lang="en-US" sz="2400" b="0" u="sng" dirty="0">
              <a:solidFill>
                <a:srgbClr val="132880"/>
              </a:solidFill>
            </a:endParaRPr>
          </a:p>
          <a:p>
            <a:pPr lvl="0" algn="ctr">
              <a:defRPr/>
            </a:pPr>
            <a:endParaRPr lang="en-US" sz="2400" b="0" u="sng" dirty="0">
              <a:solidFill>
                <a:srgbClr val="132880"/>
              </a:solidFill>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2400" b="0" dirty="0">
              <a:solidFill>
                <a:srgbClr val="132880"/>
              </a:solidFill>
              <a:latin typeface="Lato" panose="020F0502020204030203" pitchFamily="34" charset="0"/>
            </a:endParaRPr>
          </a:p>
          <a:p>
            <a:pPr lvl="0" algn="ctr">
              <a:defRPr/>
            </a:pPr>
            <a:endParaRPr lang="en-US" sz="1600" b="0" dirty="0">
              <a:solidFill>
                <a:srgbClr val="132880"/>
              </a:solidFill>
              <a:latin typeface="Lato" panose="020F0502020204030203" pitchFamily="34" charset="0"/>
            </a:endParaRPr>
          </a:p>
        </p:txBody>
      </p:sp>
      <p:sp>
        <p:nvSpPr>
          <p:cNvPr id="6" name="Content Placeholder 5">
            <a:extLst>
              <a:ext uri="{FF2B5EF4-FFF2-40B4-BE49-F238E27FC236}">
                <a16:creationId xmlns:a16="http://schemas.microsoft.com/office/drawing/2014/main" id="{99B735F9-4A34-4C90-94D6-CE15B02E1371}"/>
              </a:ext>
            </a:extLst>
          </p:cNvPr>
          <p:cNvSpPr txBox="1">
            <a:spLocks/>
          </p:cNvSpPr>
          <p:nvPr/>
        </p:nvSpPr>
        <p:spPr>
          <a:xfrm>
            <a:off x="560737" y="5129945"/>
            <a:ext cx="8129868" cy="700962"/>
          </a:xfrm>
          <a:prstGeom prst="rect">
            <a:avLst/>
          </a:prstGeom>
        </p:spPr>
        <p:txBody>
          <a:bodyPr>
            <a:normAutofit/>
          </a:bodyPr>
          <a:lstStyle>
            <a:lvl1pPr marL="0" indent="0" algn="l" defTabSz="457200" rtl="0" eaLnBrk="1" latinLnBrk="0" hangingPunct="1">
              <a:spcBef>
                <a:spcPct val="20000"/>
              </a:spcBef>
              <a:buFont typeface="Arial"/>
              <a:buNone/>
              <a:defRPr sz="4800" b="1"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66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defRPr/>
            </a:pPr>
            <a:r>
              <a:rPr lang="en-US" sz="3400" b="0" dirty="0">
                <a:solidFill>
                  <a:srgbClr val="132880"/>
                </a:solidFill>
                <a:latin typeface="Lato" panose="020F0502020204030203" pitchFamily="34" charset="0"/>
              </a:rPr>
              <a:t>Jay Heikes, GoTriangle</a:t>
            </a:r>
          </a:p>
        </p:txBody>
      </p:sp>
    </p:spTree>
    <p:extLst>
      <p:ext uri="{BB962C8B-B14F-4D97-AF65-F5344CB8AC3E}">
        <p14:creationId xmlns:p14="http://schemas.microsoft.com/office/powerpoint/2010/main" val="26302625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230B8-61AC-4CC5-B627-873417855417}"/>
              </a:ext>
            </a:extLst>
          </p:cNvPr>
          <p:cNvSpPr>
            <a:spLocks noGrp="1"/>
          </p:cNvSpPr>
          <p:nvPr>
            <p:ph type="ctrTitle"/>
          </p:nvPr>
        </p:nvSpPr>
        <p:spPr>
          <a:xfrm>
            <a:off x="4893068" y="1940438"/>
            <a:ext cx="4173454" cy="2330047"/>
          </a:xfrm>
        </p:spPr>
        <p:txBody>
          <a:bodyPr>
            <a:normAutofit/>
          </a:bodyPr>
          <a:lstStyle/>
          <a:p>
            <a:r>
              <a:rPr lang="en-US" sz="2700" dirty="0"/>
              <a:t>RTC Relocation Study Update</a:t>
            </a:r>
            <a:br>
              <a:rPr lang="en-US" sz="2700" dirty="0"/>
            </a:br>
            <a:br>
              <a:rPr lang="en-US" sz="2700" dirty="0"/>
            </a:br>
            <a:r>
              <a:rPr lang="en-US" sz="2100" dirty="0"/>
              <a:t>February 2021    </a:t>
            </a:r>
            <a:endParaRPr lang="en-US" sz="2700" dirty="0"/>
          </a:p>
        </p:txBody>
      </p:sp>
      <p:pic>
        <p:nvPicPr>
          <p:cNvPr id="4" name="Picture 3" descr="C:\Users\marykate.morookian\AppData\Local\Microsoft\Windows\INetCache\Content.MSO\D5F453.tmp">
            <a:extLst>
              <a:ext uri="{FF2B5EF4-FFF2-40B4-BE49-F238E27FC236}">
                <a16:creationId xmlns:a16="http://schemas.microsoft.com/office/drawing/2014/main" id="{C2AB8317-77B8-4F9E-8520-1EDB3CD8396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42927" y="4803205"/>
            <a:ext cx="2320027" cy="668405"/>
          </a:xfrm>
          <a:prstGeom prst="rect">
            <a:avLst/>
          </a:prstGeom>
          <a:noFill/>
          <a:ln>
            <a:noFill/>
          </a:ln>
        </p:spPr>
      </p:pic>
      <p:pic>
        <p:nvPicPr>
          <p:cNvPr id="5" name="Picture 4">
            <a:extLst>
              <a:ext uri="{FF2B5EF4-FFF2-40B4-BE49-F238E27FC236}">
                <a16:creationId xmlns:a16="http://schemas.microsoft.com/office/drawing/2014/main" id="{24B05031-3854-4EE3-8042-40B2B36DAB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3677" y="5471610"/>
            <a:ext cx="1790323" cy="529140"/>
          </a:xfrm>
          <a:prstGeom prst="rect">
            <a:avLst/>
          </a:prstGeom>
        </p:spPr>
      </p:pic>
    </p:spTree>
    <p:extLst>
      <p:ext uri="{BB962C8B-B14F-4D97-AF65-F5344CB8AC3E}">
        <p14:creationId xmlns:p14="http://schemas.microsoft.com/office/powerpoint/2010/main" val="13206226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7DDB-B336-48FE-9AEA-BD2B01A85E88}"/>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64839165-86F9-480B-88B7-99A28011E7C1}"/>
              </a:ext>
            </a:extLst>
          </p:cNvPr>
          <p:cNvSpPr>
            <a:spLocks noGrp="1"/>
          </p:cNvSpPr>
          <p:nvPr>
            <p:ph idx="1"/>
          </p:nvPr>
        </p:nvSpPr>
        <p:spPr>
          <a:xfrm>
            <a:off x="628650" y="2226469"/>
            <a:ext cx="4546023" cy="3263504"/>
          </a:xfrm>
        </p:spPr>
        <p:txBody>
          <a:bodyPr>
            <a:normAutofit/>
          </a:bodyPr>
          <a:lstStyle/>
          <a:p>
            <a:pPr marL="342900" indent="-342900">
              <a:buClr>
                <a:schemeClr val="accent1"/>
              </a:buClr>
              <a:buSzPct val="50000"/>
              <a:buFont typeface="Wingdings 3" panose="05040102010807070707" pitchFamily="18" charset="2"/>
              <a:buChar char="u"/>
            </a:pPr>
            <a:r>
              <a:rPr lang="en-US" dirty="0"/>
              <a:t>Study Purpose</a:t>
            </a:r>
          </a:p>
          <a:p>
            <a:pPr marL="342900" indent="-342900">
              <a:buClr>
                <a:schemeClr val="accent1"/>
              </a:buClr>
              <a:buSzPct val="50000"/>
              <a:buFont typeface="Wingdings 3" panose="05040102010807070707" pitchFamily="18" charset="2"/>
              <a:buChar char="u"/>
            </a:pPr>
            <a:r>
              <a:rPr lang="en-US" dirty="0"/>
              <a:t>Site Search &amp; Evaluation</a:t>
            </a:r>
          </a:p>
          <a:p>
            <a:pPr marL="342900" indent="-342900">
              <a:buClr>
                <a:schemeClr val="accent1"/>
              </a:buClr>
              <a:buSzPct val="50000"/>
              <a:buFont typeface="Wingdings 3" panose="05040102010807070707" pitchFamily="18" charset="2"/>
              <a:buChar char="u"/>
            </a:pPr>
            <a:r>
              <a:rPr lang="en-US" dirty="0"/>
              <a:t>Preferred Site Locations</a:t>
            </a:r>
          </a:p>
          <a:p>
            <a:pPr marL="342900" indent="-342900">
              <a:buClr>
                <a:schemeClr val="accent1"/>
              </a:buClr>
              <a:buSzPct val="50000"/>
              <a:buFont typeface="Wingdings 3" panose="05040102010807070707" pitchFamily="18" charset="2"/>
              <a:buChar char="u"/>
            </a:pPr>
            <a:r>
              <a:rPr lang="en-US" dirty="0"/>
              <a:t>Conceptual Program</a:t>
            </a:r>
          </a:p>
          <a:p>
            <a:pPr marL="342900" indent="-342900">
              <a:buClr>
                <a:schemeClr val="accent1"/>
              </a:buClr>
              <a:buSzPct val="50000"/>
              <a:buFont typeface="Wingdings 3" panose="05040102010807070707" pitchFamily="18" charset="2"/>
              <a:buChar char="u"/>
            </a:pPr>
            <a:r>
              <a:rPr lang="en-US" dirty="0"/>
              <a:t>Implementation Approach</a:t>
            </a:r>
          </a:p>
          <a:p>
            <a:pPr marL="342900" indent="-342900">
              <a:buClr>
                <a:schemeClr val="accent1"/>
              </a:buClr>
              <a:buSzPct val="50000"/>
              <a:buFont typeface="Wingdings 3" panose="05040102010807070707" pitchFamily="18" charset="2"/>
              <a:buChar char="u"/>
            </a:pPr>
            <a:r>
              <a:rPr lang="en-US" dirty="0"/>
              <a:t>Next Steps</a:t>
            </a:r>
          </a:p>
        </p:txBody>
      </p:sp>
      <p:pic>
        <p:nvPicPr>
          <p:cNvPr id="5" name="Picture 4">
            <a:extLst>
              <a:ext uri="{FF2B5EF4-FFF2-40B4-BE49-F238E27FC236}">
                <a16:creationId xmlns:a16="http://schemas.microsoft.com/office/drawing/2014/main" id="{C0D780B8-7E3C-455D-B3EC-24BE7F31DB7D}"/>
              </a:ext>
            </a:extLst>
          </p:cNvPr>
          <p:cNvPicPr/>
          <p:nvPr/>
        </p:nvPicPr>
        <p:blipFill rotWithShape="1">
          <a:blip r:embed="rId3" cstate="print">
            <a:extLst>
              <a:ext uri="{28A0092B-C50C-407E-A947-70E740481C1C}">
                <a14:useLocalDpi xmlns:a14="http://schemas.microsoft.com/office/drawing/2010/main" val="0"/>
              </a:ext>
            </a:extLst>
          </a:blip>
          <a:srcRect r="26555" b="-2"/>
          <a:stretch/>
        </p:blipFill>
        <p:spPr bwMode="auto">
          <a:xfrm>
            <a:off x="5767372" y="857258"/>
            <a:ext cx="3376630" cy="2586157"/>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p:spPr>
      </p:pic>
      <p:pic>
        <p:nvPicPr>
          <p:cNvPr id="6" name="Picture 5">
            <a:extLst>
              <a:ext uri="{FF2B5EF4-FFF2-40B4-BE49-F238E27FC236}">
                <a16:creationId xmlns:a16="http://schemas.microsoft.com/office/drawing/2014/main" id="{4CE5B316-ADD0-41B8-ACAA-C4A7F8B0C6A0}"/>
              </a:ext>
            </a:extLst>
          </p:cNvPr>
          <p:cNvPicPr>
            <a:picLocks noChangeAspect="1"/>
          </p:cNvPicPr>
          <p:nvPr/>
        </p:nvPicPr>
        <p:blipFill rotWithShape="1">
          <a:blip r:embed="rId4"/>
          <a:srcRect l="18742" r="12508" b="2"/>
          <a:stretch/>
        </p:blipFill>
        <p:spPr>
          <a:xfrm>
            <a:off x="6576621" y="3918856"/>
            <a:ext cx="2567381" cy="2081894"/>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7866538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8079581" cy="994172"/>
          </a:xfrm>
        </p:spPr>
        <p:txBody>
          <a:bodyPr/>
          <a:lstStyle/>
          <a:p>
            <a:r>
              <a:rPr lang="en-US" dirty="0"/>
              <a:t>Regional Transit Center Relocation Study</a:t>
            </a:r>
          </a:p>
        </p:txBody>
      </p:sp>
      <p:sp>
        <p:nvSpPr>
          <p:cNvPr id="12" name="Freeform 11"/>
          <p:cNvSpPr/>
          <p:nvPr/>
        </p:nvSpPr>
        <p:spPr>
          <a:xfrm>
            <a:off x="224008" y="2942054"/>
            <a:ext cx="2426324" cy="1023897"/>
          </a:xfrm>
          <a:custGeom>
            <a:avLst/>
            <a:gdLst>
              <a:gd name="connsiteX0" fmla="*/ 0 w 3412991"/>
              <a:gd name="connsiteY0" fmla="*/ 0 h 1365196"/>
              <a:gd name="connsiteX1" fmla="*/ 2730393 w 3412991"/>
              <a:gd name="connsiteY1" fmla="*/ 0 h 1365196"/>
              <a:gd name="connsiteX2" fmla="*/ 3412991 w 3412991"/>
              <a:gd name="connsiteY2" fmla="*/ 682598 h 1365196"/>
              <a:gd name="connsiteX3" fmla="*/ 2730393 w 3412991"/>
              <a:gd name="connsiteY3" fmla="*/ 1365196 h 1365196"/>
              <a:gd name="connsiteX4" fmla="*/ 0 w 3412991"/>
              <a:gd name="connsiteY4" fmla="*/ 1365196 h 1365196"/>
              <a:gd name="connsiteX5" fmla="*/ 0 w 3412991"/>
              <a:gd name="connsiteY5" fmla="*/ 0 h 13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2991" h="1365196">
                <a:moveTo>
                  <a:pt x="0" y="0"/>
                </a:moveTo>
                <a:lnTo>
                  <a:pt x="2730393" y="0"/>
                </a:lnTo>
                <a:lnTo>
                  <a:pt x="3412991" y="682598"/>
                </a:lnTo>
                <a:lnTo>
                  <a:pt x="2730393" y="1365196"/>
                </a:lnTo>
                <a:lnTo>
                  <a:pt x="0" y="1365196"/>
                </a:lnTo>
                <a:lnTo>
                  <a:pt x="0" y="0"/>
                </a:lnTo>
                <a:close/>
              </a:path>
            </a:pathLst>
          </a:custGeom>
          <a:solidFill>
            <a:schemeClr val="bg1"/>
          </a:solidFill>
          <a:ln w="76200">
            <a:solidFill>
              <a:srgbClr val="046534"/>
            </a:solid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160020" tIns="80010" rIns="295979" bIns="80010" numCol="1" spcCol="1270" anchor="ctr" anchorCtr="0">
            <a:noAutofit/>
          </a:bodyPr>
          <a:lstStyle/>
          <a:p>
            <a:pPr algn="ctr" defTabSz="1333500">
              <a:lnSpc>
                <a:spcPct val="90000"/>
              </a:lnSpc>
              <a:spcBef>
                <a:spcPct val="0"/>
              </a:spcBef>
              <a:spcAft>
                <a:spcPct val="35000"/>
              </a:spcAft>
            </a:pPr>
            <a:r>
              <a:rPr lang="en-US" sz="3000" b="1" dirty="0">
                <a:solidFill>
                  <a:srgbClr val="046534"/>
                </a:solidFill>
                <a:latin typeface="Calibri" panose="020F0502020204030204"/>
              </a:rPr>
              <a:t>Feasibility Study</a:t>
            </a:r>
          </a:p>
        </p:txBody>
      </p:sp>
      <p:sp>
        <p:nvSpPr>
          <p:cNvPr id="13" name="Freeform 12"/>
          <p:cNvSpPr/>
          <p:nvPr/>
        </p:nvSpPr>
        <p:spPr>
          <a:xfrm>
            <a:off x="2271803" y="2942054"/>
            <a:ext cx="2559743" cy="1023897"/>
          </a:xfrm>
          <a:custGeom>
            <a:avLst/>
            <a:gdLst>
              <a:gd name="connsiteX0" fmla="*/ 0 w 3412991"/>
              <a:gd name="connsiteY0" fmla="*/ 0 h 1365196"/>
              <a:gd name="connsiteX1" fmla="*/ 2730393 w 3412991"/>
              <a:gd name="connsiteY1" fmla="*/ 0 h 1365196"/>
              <a:gd name="connsiteX2" fmla="*/ 3412991 w 3412991"/>
              <a:gd name="connsiteY2" fmla="*/ 682598 h 1365196"/>
              <a:gd name="connsiteX3" fmla="*/ 2730393 w 3412991"/>
              <a:gd name="connsiteY3" fmla="*/ 1365196 h 1365196"/>
              <a:gd name="connsiteX4" fmla="*/ 0 w 3412991"/>
              <a:gd name="connsiteY4" fmla="*/ 1365196 h 1365196"/>
              <a:gd name="connsiteX5" fmla="*/ 682598 w 3412991"/>
              <a:gd name="connsiteY5" fmla="*/ 682598 h 1365196"/>
              <a:gd name="connsiteX6" fmla="*/ 0 w 3412991"/>
              <a:gd name="connsiteY6" fmla="*/ 0 h 13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2991" h="1365196">
                <a:moveTo>
                  <a:pt x="0" y="0"/>
                </a:moveTo>
                <a:lnTo>
                  <a:pt x="2730393" y="0"/>
                </a:lnTo>
                <a:lnTo>
                  <a:pt x="3412991" y="682598"/>
                </a:lnTo>
                <a:lnTo>
                  <a:pt x="2730393" y="1365196"/>
                </a:lnTo>
                <a:lnTo>
                  <a:pt x="0" y="1365196"/>
                </a:lnTo>
                <a:lnTo>
                  <a:pt x="682598" y="682598"/>
                </a:lnTo>
                <a:lnTo>
                  <a:pt x="0" y="0"/>
                </a:lnTo>
                <a:close/>
              </a:path>
            </a:pathLst>
          </a:custGeom>
          <a:solidFill>
            <a:srgbClr val="046534"/>
          </a:solidFill>
          <a:ln w="76200">
            <a:solidFill>
              <a:schemeClr val="bg1"/>
            </a:solid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595959" tIns="56007" rIns="539952" bIns="56007" numCol="1" spcCol="1270" anchor="ctr" anchorCtr="0">
            <a:noAutofit/>
          </a:bodyPr>
          <a:lstStyle/>
          <a:p>
            <a:pPr algn="ctr" defTabSz="933450">
              <a:lnSpc>
                <a:spcPct val="90000"/>
              </a:lnSpc>
              <a:spcBef>
                <a:spcPct val="0"/>
              </a:spcBef>
              <a:spcAft>
                <a:spcPct val="35000"/>
              </a:spcAft>
            </a:pPr>
            <a:r>
              <a:rPr lang="en-US" dirty="0">
                <a:solidFill>
                  <a:prstClr val="white"/>
                </a:solidFill>
                <a:latin typeface="Calibri" panose="020F0502020204030204"/>
              </a:rPr>
              <a:t>Concept Design</a:t>
            </a:r>
          </a:p>
        </p:txBody>
      </p:sp>
      <p:sp>
        <p:nvSpPr>
          <p:cNvPr id="14" name="Freeform 13"/>
          <p:cNvSpPr/>
          <p:nvPr/>
        </p:nvSpPr>
        <p:spPr>
          <a:xfrm>
            <a:off x="4319598" y="2942054"/>
            <a:ext cx="2559743" cy="1023897"/>
          </a:xfrm>
          <a:custGeom>
            <a:avLst/>
            <a:gdLst>
              <a:gd name="connsiteX0" fmla="*/ 0 w 3412991"/>
              <a:gd name="connsiteY0" fmla="*/ 0 h 1365196"/>
              <a:gd name="connsiteX1" fmla="*/ 2730393 w 3412991"/>
              <a:gd name="connsiteY1" fmla="*/ 0 h 1365196"/>
              <a:gd name="connsiteX2" fmla="*/ 3412991 w 3412991"/>
              <a:gd name="connsiteY2" fmla="*/ 682598 h 1365196"/>
              <a:gd name="connsiteX3" fmla="*/ 2730393 w 3412991"/>
              <a:gd name="connsiteY3" fmla="*/ 1365196 h 1365196"/>
              <a:gd name="connsiteX4" fmla="*/ 0 w 3412991"/>
              <a:gd name="connsiteY4" fmla="*/ 1365196 h 1365196"/>
              <a:gd name="connsiteX5" fmla="*/ 682598 w 3412991"/>
              <a:gd name="connsiteY5" fmla="*/ 682598 h 1365196"/>
              <a:gd name="connsiteX6" fmla="*/ 0 w 3412991"/>
              <a:gd name="connsiteY6" fmla="*/ 0 h 13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2991" h="1365196">
                <a:moveTo>
                  <a:pt x="0" y="0"/>
                </a:moveTo>
                <a:lnTo>
                  <a:pt x="2730393" y="0"/>
                </a:lnTo>
                <a:lnTo>
                  <a:pt x="3412991" y="682598"/>
                </a:lnTo>
                <a:lnTo>
                  <a:pt x="2730393" y="1365196"/>
                </a:lnTo>
                <a:lnTo>
                  <a:pt x="0" y="1365196"/>
                </a:lnTo>
                <a:lnTo>
                  <a:pt x="682598" y="682598"/>
                </a:lnTo>
                <a:lnTo>
                  <a:pt x="0" y="0"/>
                </a:lnTo>
                <a:close/>
              </a:path>
            </a:pathLst>
          </a:custGeom>
          <a:solidFill>
            <a:srgbClr val="5E9840"/>
          </a:solidFill>
          <a:ln w="76200">
            <a:solidFill>
              <a:schemeClr val="bg1"/>
            </a:solid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595959" tIns="56007" rIns="539952" bIns="56007" numCol="1" spcCol="1270" anchor="ctr" anchorCtr="0">
            <a:noAutofit/>
          </a:bodyPr>
          <a:lstStyle/>
          <a:p>
            <a:pPr algn="ctr" defTabSz="933450">
              <a:lnSpc>
                <a:spcPct val="90000"/>
              </a:lnSpc>
              <a:spcBef>
                <a:spcPct val="0"/>
              </a:spcBef>
              <a:spcAft>
                <a:spcPct val="35000"/>
              </a:spcAft>
            </a:pPr>
            <a:r>
              <a:rPr lang="en-US" dirty="0">
                <a:solidFill>
                  <a:prstClr val="white"/>
                </a:solidFill>
                <a:latin typeface="Calibri" panose="020F0502020204030204"/>
              </a:rPr>
              <a:t>Engineering</a:t>
            </a:r>
          </a:p>
        </p:txBody>
      </p:sp>
      <p:sp>
        <p:nvSpPr>
          <p:cNvPr id="15" name="Freeform 14"/>
          <p:cNvSpPr/>
          <p:nvPr/>
        </p:nvSpPr>
        <p:spPr>
          <a:xfrm>
            <a:off x="6367393" y="2942054"/>
            <a:ext cx="2559743" cy="1023897"/>
          </a:xfrm>
          <a:custGeom>
            <a:avLst/>
            <a:gdLst>
              <a:gd name="connsiteX0" fmla="*/ 0 w 3412991"/>
              <a:gd name="connsiteY0" fmla="*/ 0 h 1365196"/>
              <a:gd name="connsiteX1" fmla="*/ 2730393 w 3412991"/>
              <a:gd name="connsiteY1" fmla="*/ 0 h 1365196"/>
              <a:gd name="connsiteX2" fmla="*/ 3412991 w 3412991"/>
              <a:gd name="connsiteY2" fmla="*/ 682598 h 1365196"/>
              <a:gd name="connsiteX3" fmla="*/ 2730393 w 3412991"/>
              <a:gd name="connsiteY3" fmla="*/ 1365196 h 1365196"/>
              <a:gd name="connsiteX4" fmla="*/ 0 w 3412991"/>
              <a:gd name="connsiteY4" fmla="*/ 1365196 h 1365196"/>
              <a:gd name="connsiteX5" fmla="*/ 682598 w 3412991"/>
              <a:gd name="connsiteY5" fmla="*/ 682598 h 1365196"/>
              <a:gd name="connsiteX6" fmla="*/ 0 w 3412991"/>
              <a:gd name="connsiteY6" fmla="*/ 0 h 13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2991" h="1365196">
                <a:moveTo>
                  <a:pt x="0" y="0"/>
                </a:moveTo>
                <a:lnTo>
                  <a:pt x="2730393" y="0"/>
                </a:lnTo>
                <a:lnTo>
                  <a:pt x="3412991" y="682598"/>
                </a:lnTo>
                <a:lnTo>
                  <a:pt x="2730393" y="1365196"/>
                </a:lnTo>
                <a:lnTo>
                  <a:pt x="0" y="1365196"/>
                </a:lnTo>
                <a:lnTo>
                  <a:pt x="682598" y="682598"/>
                </a:lnTo>
                <a:lnTo>
                  <a:pt x="0" y="0"/>
                </a:lnTo>
                <a:close/>
              </a:path>
            </a:pathLst>
          </a:custGeom>
          <a:solidFill>
            <a:srgbClr val="C3CB2D"/>
          </a:solidFill>
          <a:ln w="76200">
            <a:solidFill>
              <a:schemeClr val="bg1"/>
            </a:solid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595959" tIns="56007" rIns="539952" bIns="56007" numCol="1" spcCol="1270" anchor="ctr" anchorCtr="0">
            <a:noAutofit/>
          </a:bodyPr>
          <a:lstStyle/>
          <a:p>
            <a:pPr algn="ctr" defTabSz="933450">
              <a:lnSpc>
                <a:spcPct val="90000"/>
              </a:lnSpc>
              <a:spcBef>
                <a:spcPct val="0"/>
              </a:spcBef>
              <a:spcAft>
                <a:spcPct val="35000"/>
              </a:spcAft>
            </a:pPr>
            <a:r>
              <a:rPr lang="en-US" dirty="0">
                <a:solidFill>
                  <a:prstClr val="white"/>
                </a:solidFill>
                <a:latin typeface="Calibri" panose="020F0502020204030204"/>
              </a:rPr>
              <a:t>Construction</a:t>
            </a:r>
          </a:p>
        </p:txBody>
      </p:sp>
    </p:spTree>
    <p:extLst>
      <p:ext uri="{BB962C8B-B14F-4D97-AF65-F5344CB8AC3E}">
        <p14:creationId xmlns:p14="http://schemas.microsoft.com/office/powerpoint/2010/main" val="7285759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7DDB-B336-48FE-9AEA-BD2B01A85E88}"/>
              </a:ext>
            </a:extLst>
          </p:cNvPr>
          <p:cNvSpPr>
            <a:spLocks noGrp="1"/>
          </p:cNvSpPr>
          <p:nvPr>
            <p:ph type="title"/>
          </p:nvPr>
        </p:nvSpPr>
        <p:spPr>
          <a:xfrm>
            <a:off x="597671" y="1054918"/>
            <a:ext cx="7886700" cy="994172"/>
          </a:xfrm>
        </p:spPr>
        <p:txBody>
          <a:bodyPr/>
          <a:lstStyle/>
          <a:p>
            <a:r>
              <a:rPr lang="en-US" dirty="0"/>
              <a:t>Study Purpose</a:t>
            </a:r>
          </a:p>
        </p:txBody>
      </p:sp>
      <p:sp>
        <p:nvSpPr>
          <p:cNvPr id="7" name="TextBox 6">
            <a:extLst>
              <a:ext uri="{FF2B5EF4-FFF2-40B4-BE49-F238E27FC236}">
                <a16:creationId xmlns:a16="http://schemas.microsoft.com/office/drawing/2014/main" id="{6FF969BA-21C0-49AD-8AE8-9AF53BAC39BD}"/>
              </a:ext>
            </a:extLst>
          </p:cNvPr>
          <p:cNvSpPr txBox="1"/>
          <p:nvPr/>
        </p:nvSpPr>
        <p:spPr>
          <a:xfrm>
            <a:off x="3427634" y="4324080"/>
            <a:ext cx="2323072" cy="369332"/>
          </a:xfrm>
          <a:prstGeom prst="rect">
            <a:avLst/>
          </a:prstGeom>
          <a:solidFill>
            <a:srgbClr val="FFFFFF"/>
          </a:solidFill>
        </p:spPr>
        <p:txBody>
          <a:bodyPr wrap="none" rtlCol="0">
            <a:spAutoFit/>
          </a:bodyPr>
          <a:lstStyle/>
          <a:p>
            <a:pPr algn="ctr" defTabSz="685800">
              <a:spcAft>
                <a:spcPts val="450"/>
              </a:spcAft>
              <a:defRPr/>
            </a:pPr>
            <a:r>
              <a:rPr lang="en-US" b="1" dirty="0">
                <a:solidFill>
                  <a:srgbClr val="000000"/>
                </a:solidFill>
                <a:latin typeface="Calibri" panose="020F0502020204030204"/>
              </a:rPr>
              <a:t> </a:t>
            </a:r>
            <a:r>
              <a:rPr lang="en-US" sz="1500" b="1" dirty="0">
                <a:solidFill>
                  <a:srgbClr val="000000"/>
                </a:solidFill>
                <a:latin typeface="Arial" panose="020B0604020202020204" pitchFamily="34" charset="0"/>
                <a:cs typeface="Arial" panose="020B0604020202020204" pitchFamily="34" charset="0"/>
              </a:rPr>
              <a:t>Access &amp; Connections</a:t>
            </a:r>
            <a:endParaRPr lang="en-US" b="1" dirty="0">
              <a:solidFill>
                <a:srgbClr val="0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BE6B0A3-FD1D-4DD2-B4FA-A3ADD24AAE9C}"/>
              </a:ext>
            </a:extLst>
          </p:cNvPr>
          <p:cNvSpPr txBox="1"/>
          <p:nvPr/>
        </p:nvSpPr>
        <p:spPr>
          <a:xfrm>
            <a:off x="598666" y="4342470"/>
            <a:ext cx="2202847" cy="323165"/>
          </a:xfrm>
          <a:prstGeom prst="rect">
            <a:avLst/>
          </a:prstGeom>
          <a:solidFill>
            <a:srgbClr val="FFFFFF"/>
          </a:solidFill>
        </p:spPr>
        <p:txBody>
          <a:bodyPr wrap="none" rtlCol="0">
            <a:spAutoFit/>
          </a:bodyPr>
          <a:lstStyle/>
          <a:p>
            <a:pPr algn="ctr" defTabSz="685800">
              <a:spcAft>
                <a:spcPts val="450"/>
              </a:spcAft>
              <a:defRPr/>
            </a:pPr>
            <a:r>
              <a:rPr lang="en-US" sz="1500" b="1" dirty="0">
                <a:solidFill>
                  <a:srgbClr val="000000"/>
                </a:solidFill>
                <a:latin typeface="Arial" panose="020B0604020202020204" pitchFamily="34" charset="0"/>
                <a:cs typeface="Arial" panose="020B0604020202020204" pitchFamily="34" charset="0"/>
              </a:rPr>
              <a:t>Safety &amp; Functionality</a:t>
            </a:r>
          </a:p>
        </p:txBody>
      </p:sp>
      <p:sp>
        <p:nvSpPr>
          <p:cNvPr id="9" name="TextBox 8">
            <a:extLst>
              <a:ext uri="{FF2B5EF4-FFF2-40B4-BE49-F238E27FC236}">
                <a16:creationId xmlns:a16="http://schemas.microsoft.com/office/drawing/2014/main" id="{C8C004CF-B28F-4BAC-8D2C-7F94D06CB29A}"/>
              </a:ext>
            </a:extLst>
          </p:cNvPr>
          <p:cNvSpPr txBox="1"/>
          <p:nvPr/>
        </p:nvSpPr>
        <p:spPr>
          <a:xfrm>
            <a:off x="6664112" y="4347164"/>
            <a:ext cx="1914307" cy="323165"/>
          </a:xfrm>
          <a:prstGeom prst="rect">
            <a:avLst/>
          </a:prstGeom>
          <a:solidFill>
            <a:srgbClr val="FFFFFF"/>
          </a:solidFill>
        </p:spPr>
        <p:txBody>
          <a:bodyPr wrap="none" rtlCol="0">
            <a:spAutoFit/>
          </a:bodyPr>
          <a:lstStyle/>
          <a:p>
            <a:pPr algn="ctr" defTabSz="685800">
              <a:spcAft>
                <a:spcPts val="450"/>
              </a:spcAft>
              <a:defRPr/>
            </a:pPr>
            <a:r>
              <a:rPr lang="en-US" sz="1500" b="1" dirty="0">
                <a:solidFill>
                  <a:srgbClr val="000000"/>
                </a:solidFill>
                <a:latin typeface="Arial" panose="020B0604020202020204" pitchFamily="34" charset="0"/>
                <a:cs typeface="Arial" panose="020B0604020202020204" pitchFamily="34" charset="0"/>
              </a:rPr>
              <a:t>Speed &amp; Reliability</a:t>
            </a:r>
          </a:p>
        </p:txBody>
      </p:sp>
      <p:cxnSp>
        <p:nvCxnSpPr>
          <p:cNvPr id="10" name="Straight Connector 9">
            <a:extLst>
              <a:ext uri="{FF2B5EF4-FFF2-40B4-BE49-F238E27FC236}">
                <a16:creationId xmlns:a16="http://schemas.microsoft.com/office/drawing/2014/main" id="{A9325E41-9D29-4FD4-8EBF-8B5AE341AD75}"/>
              </a:ext>
            </a:extLst>
          </p:cNvPr>
          <p:cNvCxnSpPr/>
          <p:nvPr/>
        </p:nvCxnSpPr>
        <p:spPr>
          <a:xfrm>
            <a:off x="3105807" y="1951175"/>
            <a:ext cx="0" cy="2624959"/>
          </a:xfrm>
          <a:prstGeom prst="line">
            <a:avLst/>
          </a:prstGeom>
          <a:ln w="381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B48A4A1-EB2F-4746-8015-45BDC1AFF68A}"/>
              </a:ext>
            </a:extLst>
          </p:cNvPr>
          <p:cNvCxnSpPr/>
          <p:nvPr/>
        </p:nvCxnSpPr>
        <p:spPr>
          <a:xfrm>
            <a:off x="6065783" y="1959408"/>
            <a:ext cx="0" cy="2624959"/>
          </a:xfrm>
          <a:prstGeom prst="line">
            <a:avLst/>
          </a:prstGeom>
          <a:ln w="381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E7C338E-A79B-4E49-AF40-473FEAEB9512}"/>
              </a:ext>
            </a:extLst>
          </p:cNvPr>
          <p:cNvSpPr/>
          <p:nvPr/>
        </p:nvSpPr>
        <p:spPr>
          <a:xfrm>
            <a:off x="2073066" y="4943041"/>
            <a:ext cx="6026918" cy="530915"/>
          </a:xfrm>
          <a:prstGeom prst="rect">
            <a:avLst/>
          </a:prstGeom>
        </p:spPr>
        <p:txBody>
          <a:bodyPr wrap="square">
            <a:spAutoFit/>
          </a:bodyPr>
          <a:lstStyle/>
          <a:p>
            <a:pPr marL="342900" lvl="1" defTabSz="685800">
              <a:defRPr/>
            </a:pPr>
            <a:r>
              <a:rPr lang="en-US" sz="1500" b="1" dirty="0">
                <a:solidFill>
                  <a:prstClr val="black"/>
                </a:solidFill>
                <a:latin typeface="Gotham XNarrow Book" pitchFamily="2" charset="0"/>
              </a:rPr>
              <a:t>Purpose: </a:t>
            </a:r>
            <a:r>
              <a:rPr lang="en-US" sz="1350" dirty="0">
                <a:solidFill>
                  <a:prstClr val="black"/>
                </a:solidFill>
                <a:latin typeface="Gotham XNarrow Book" pitchFamily="2" charset="0"/>
              </a:rPr>
              <a:t>Evaluate opportunities to relocate and improve the Regional Transit Center to enhance functionality, connectivity, and reliability.</a:t>
            </a:r>
          </a:p>
        </p:txBody>
      </p:sp>
      <p:pic>
        <p:nvPicPr>
          <p:cNvPr id="13" name="Graphic 12">
            <a:extLst>
              <a:ext uri="{FF2B5EF4-FFF2-40B4-BE49-F238E27FC236}">
                <a16:creationId xmlns:a16="http://schemas.microsoft.com/office/drawing/2014/main" id="{3A3179D8-4F9A-48BB-AFB5-EC34FDB3EE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1343" y="1775440"/>
            <a:ext cx="2360189" cy="2360188"/>
          </a:xfrm>
          <a:prstGeom prst="rect">
            <a:avLst/>
          </a:prstGeom>
        </p:spPr>
      </p:pic>
      <p:pic>
        <p:nvPicPr>
          <p:cNvPr id="14" name="Graphic 13" descr="Car">
            <a:extLst>
              <a:ext uri="{FF2B5EF4-FFF2-40B4-BE49-F238E27FC236}">
                <a16:creationId xmlns:a16="http://schemas.microsoft.com/office/drawing/2014/main" id="{B7A342CD-B569-45CB-8238-6294A46731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0313" y="3075847"/>
            <a:ext cx="1280270" cy="1280270"/>
          </a:xfrm>
          <a:prstGeom prst="rect">
            <a:avLst/>
          </a:prstGeom>
        </p:spPr>
      </p:pic>
      <p:pic>
        <p:nvPicPr>
          <p:cNvPr id="15" name="Graphic 14" descr="Universal Access">
            <a:extLst>
              <a:ext uri="{FF2B5EF4-FFF2-40B4-BE49-F238E27FC236}">
                <a16:creationId xmlns:a16="http://schemas.microsoft.com/office/drawing/2014/main" id="{BB2F8947-2EEA-4133-B152-A6AA08E491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06113" y="2016066"/>
            <a:ext cx="1280270" cy="1280270"/>
          </a:xfrm>
          <a:prstGeom prst="rect">
            <a:avLst/>
          </a:prstGeom>
        </p:spPr>
      </p:pic>
      <p:pic>
        <p:nvPicPr>
          <p:cNvPr id="16" name="Graphic 15" descr="Cycling">
            <a:extLst>
              <a:ext uri="{FF2B5EF4-FFF2-40B4-BE49-F238E27FC236}">
                <a16:creationId xmlns:a16="http://schemas.microsoft.com/office/drawing/2014/main" id="{4A56142D-3F97-47FE-A737-F20DE42546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4356" y="3207807"/>
            <a:ext cx="869970" cy="869970"/>
          </a:xfrm>
          <a:prstGeom prst="rect">
            <a:avLst/>
          </a:prstGeom>
        </p:spPr>
      </p:pic>
      <p:grpSp>
        <p:nvGrpSpPr>
          <p:cNvPr id="17" name="Group 16">
            <a:extLst>
              <a:ext uri="{FF2B5EF4-FFF2-40B4-BE49-F238E27FC236}">
                <a16:creationId xmlns:a16="http://schemas.microsoft.com/office/drawing/2014/main" id="{2425A894-9EC0-45BE-9E41-0C6B0F6FDEEE}"/>
              </a:ext>
            </a:extLst>
          </p:cNvPr>
          <p:cNvGrpSpPr/>
          <p:nvPr/>
        </p:nvGrpSpPr>
        <p:grpSpPr>
          <a:xfrm>
            <a:off x="350032" y="2193154"/>
            <a:ext cx="1000797" cy="905405"/>
            <a:chOff x="466476" y="1173856"/>
            <a:chExt cx="1334396" cy="1207207"/>
          </a:xfrm>
        </p:grpSpPr>
        <p:sp>
          <p:nvSpPr>
            <p:cNvPr id="18" name="Freeform: Shape 17">
              <a:extLst>
                <a:ext uri="{FF2B5EF4-FFF2-40B4-BE49-F238E27FC236}">
                  <a16:creationId xmlns:a16="http://schemas.microsoft.com/office/drawing/2014/main" id="{BD62CAB0-B3D3-4A04-ABC9-C04F707057AE}"/>
                </a:ext>
              </a:extLst>
            </p:cNvPr>
            <p:cNvSpPr/>
            <p:nvPr/>
          </p:nvSpPr>
          <p:spPr>
            <a:xfrm>
              <a:off x="589712" y="1173856"/>
              <a:ext cx="1113792" cy="1077863"/>
            </a:xfrm>
            <a:custGeom>
              <a:avLst/>
              <a:gdLst>
                <a:gd name="connsiteX0" fmla="*/ 1045528 w 1113792"/>
                <a:gd name="connsiteY0" fmla="*/ 1080019 h 1077862"/>
                <a:gd name="connsiteX1" fmla="*/ 73295 w 1113792"/>
                <a:gd name="connsiteY1" fmla="*/ 1080019 h 1077862"/>
                <a:gd name="connsiteX2" fmla="*/ 0 w 1113792"/>
                <a:gd name="connsiteY2" fmla="*/ 1006724 h 1077862"/>
                <a:gd name="connsiteX3" fmla="*/ 0 w 1113792"/>
                <a:gd name="connsiteY3" fmla="*/ 73295 h 1077862"/>
                <a:gd name="connsiteX4" fmla="*/ 73295 w 1113792"/>
                <a:gd name="connsiteY4" fmla="*/ 0 h 1077862"/>
                <a:gd name="connsiteX5" fmla="*/ 1045528 w 1113792"/>
                <a:gd name="connsiteY5" fmla="*/ 0 h 1077862"/>
                <a:gd name="connsiteX6" fmla="*/ 1118823 w 1113792"/>
                <a:gd name="connsiteY6" fmla="*/ 73295 h 1077862"/>
                <a:gd name="connsiteX7" fmla="*/ 1118823 w 1113792"/>
                <a:gd name="connsiteY7" fmla="*/ 1007083 h 1077862"/>
                <a:gd name="connsiteX8" fmla="*/ 1045528 w 1113792"/>
                <a:gd name="connsiteY8" fmla="*/ 1080019 h 107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92" h="1077862">
                  <a:moveTo>
                    <a:pt x="1045528" y="1080019"/>
                  </a:moveTo>
                  <a:lnTo>
                    <a:pt x="73295" y="1080019"/>
                  </a:lnTo>
                  <a:cubicBezTo>
                    <a:pt x="33054" y="1080019"/>
                    <a:pt x="0" y="1047324"/>
                    <a:pt x="0" y="1006724"/>
                  </a:cubicBezTo>
                  <a:lnTo>
                    <a:pt x="0" y="73295"/>
                  </a:lnTo>
                  <a:cubicBezTo>
                    <a:pt x="359" y="32695"/>
                    <a:pt x="33054" y="0"/>
                    <a:pt x="73295" y="0"/>
                  </a:cubicBezTo>
                  <a:lnTo>
                    <a:pt x="1045528" y="0"/>
                  </a:lnTo>
                  <a:cubicBezTo>
                    <a:pt x="1085768" y="0"/>
                    <a:pt x="1118823" y="32695"/>
                    <a:pt x="1118823" y="73295"/>
                  </a:cubicBezTo>
                  <a:lnTo>
                    <a:pt x="1118823" y="1007083"/>
                  </a:lnTo>
                  <a:cubicBezTo>
                    <a:pt x="1118823" y="1047324"/>
                    <a:pt x="1086127" y="1080019"/>
                    <a:pt x="1045528" y="1080019"/>
                  </a:cubicBezTo>
                  <a:close/>
                </a:path>
              </a:pathLst>
            </a:custGeom>
            <a:solidFill>
              <a:srgbClr val="9E9314"/>
            </a:solidFill>
            <a:ln w="35844" cap="flat">
              <a:solidFill>
                <a:srgbClr val="9E9314"/>
              </a:solid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19" name="Freeform: Shape 18">
              <a:extLst>
                <a:ext uri="{FF2B5EF4-FFF2-40B4-BE49-F238E27FC236}">
                  <a16:creationId xmlns:a16="http://schemas.microsoft.com/office/drawing/2014/main" id="{257B8798-B0F3-4E81-A4AC-896429EF8494}"/>
                </a:ext>
              </a:extLst>
            </p:cNvPr>
            <p:cNvSpPr/>
            <p:nvPr/>
          </p:nvSpPr>
          <p:spPr>
            <a:xfrm>
              <a:off x="715822" y="1257570"/>
              <a:ext cx="826362" cy="71858"/>
            </a:xfrm>
            <a:custGeom>
              <a:avLst/>
              <a:gdLst>
                <a:gd name="connsiteX0" fmla="*/ 813428 w 826362"/>
                <a:gd name="connsiteY0" fmla="*/ 100960 h 71857"/>
                <a:gd name="connsiteX1" fmla="*/ 45270 w 826362"/>
                <a:gd name="connsiteY1" fmla="*/ 100960 h 71857"/>
                <a:gd name="connsiteX2" fmla="*/ 0 w 826362"/>
                <a:gd name="connsiteY2" fmla="*/ 55690 h 71857"/>
                <a:gd name="connsiteX3" fmla="*/ 0 w 826362"/>
                <a:gd name="connsiteY3" fmla="*/ 45270 h 71857"/>
                <a:gd name="connsiteX4" fmla="*/ 45270 w 826362"/>
                <a:gd name="connsiteY4" fmla="*/ 0 h 71857"/>
                <a:gd name="connsiteX5" fmla="*/ 813428 w 826362"/>
                <a:gd name="connsiteY5" fmla="*/ 0 h 71857"/>
                <a:gd name="connsiteX6" fmla="*/ 858698 w 826362"/>
                <a:gd name="connsiteY6" fmla="*/ 45270 h 71857"/>
                <a:gd name="connsiteX7" fmla="*/ 858698 w 826362"/>
                <a:gd name="connsiteY7" fmla="*/ 55690 h 71857"/>
                <a:gd name="connsiteX8" fmla="*/ 813428 w 826362"/>
                <a:gd name="connsiteY8" fmla="*/ 100960 h 7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362" h="71857">
                  <a:moveTo>
                    <a:pt x="813428" y="100960"/>
                  </a:moveTo>
                  <a:lnTo>
                    <a:pt x="45270" y="100960"/>
                  </a:lnTo>
                  <a:cubicBezTo>
                    <a:pt x="20120" y="100960"/>
                    <a:pt x="0" y="80840"/>
                    <a:pt x="0" y="55690"/>
                  </a:cubicBezTo>
                  <a:lnTo>
                    <a:pt x="0" y="45270"/>
                  </a:lnTo>
                  <a:cubicBezTo>
                    <a:pt x="0" y="20120"/>
                    <a:pt x="20120" y="0"/>
                    <a:pt x="45270" y="0"/>
                  </a:cubicBezTo>
                  <a:lnTo>
                    <a:pt x="813428" y="0"/>
                  </a:lnTo>
                  <a:cubicBezTo>
                    <a:pt x="838578" y="0"/>
                    <a:pt x="858698" y="20120"/>
                    <a:pt x="858698" y="45270"/>
                  </a:cubicBezTo>
                  <a:lnTo>
                    <a:pt x="858698" y="55690"/>
                  </a:lnTo>
                  <a:cubicBezTo>
                    <a:pt x="858698" y="80840"/>
                    <a:pt x="838578" y="100960"/>
                    <a:pt x="813428" y="100960"/>
                  </a:cubicBezTo>
                  <a:close/>
                </a:path>
              </a:pathLst>
            </a:custGeom>
            <a:solidFill>
              <a:srgbClr val="FFFFFF"/>
            </a:solidFill>
            <a:ln w="35844" cap="flat">
              <a:solidFill>
                <a:srgbClr val="9E9314"/>
              </a:solid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20" name="Freeform: Shape 19">
              <a:extLst>
                <a:ext uri="{FF2B5EF4-FFF2-40B4-BE49-F238E27FC236}">
                  <a16:creationId xmlns:a16="http://schemas.microsoft.com/office/drawing/2014/main" id="{263C95AA-A68E-458C-9803-4F4B33874033}"/>
                </a:ext>
              </a:extLst>
            </p:cNvPr>
            <p:cNvSpPr/>
            <p:nvPr/>
          </p:nvSpPr>
          <p:spPr>
            <a:xfrm>
              <a:off x="742409" y="1439729"/>
              <a:ext cx="826362" cy="431145"/>
            </a:xfrm>
            <a:custGeom>
              <a:avLst/>
              <a:gdLst>
                <a:gd name="connsiteX0" fmla="*/ 796182 w 826362"/>
                <a:gd name="connsiteY0" fmla="*/ 446595 h 431145"/>
                <a:gd name="connsiteX1" fmla="*/ 35929 w 826362"/>
                <a:gd name="connsiteY1" fmla="*/ 446595 h 431145"/>
                <a:gd name="connsiteX2" fmla="*/ 0 w 826362"/>
                <a:gd name="connsiteY2" fmla="*/ 410666 h 431145"/>
                <a:gd name="connsiteX3" fmla="*/ 0 w 826362"/>
                <a:gd name="connsiteY3" fmla="*/ 35929 h 431145"/>
                <a:gd name="connsiteX4" fmla="*/ 35929 w 826362"/>
                <a:gd name="connsiteY4" fmla="*/ 0 h 431145"/>
                <a:gd name="connsiteX5" fmla="*/ 795823 w 826362"/>
                <a:gd name="connsiteY5" fmla="*/ 0 h 431145"/>
                <a:gd name="connsiteX6" fmla="*/ 831752 w 826362"/>
                <a:gd name="connsiteY6" fmla="*/ 35929 h 431145"/>
                <a:gd name="connsiteX7" fmla="*/ 831752 w 826362"/>
                <a:gd name="connsiteY7" fmla="*/ 410666 h 431145"/>
                <a:gd name="connsiteX8" fmla="*/ 796182 w 826362"/>
                <a:gd name="connsiteY8" fmla="*/ 446595 h 43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362" h="431145">
                  <a:moveTo>
                    <a:pt x="796182" y="446595"/>
                  </a:moveTo>
                  <a:lnTo>
                    <a:pt x="35929" y="446595"/>
                  </a:lnTo>
                  <a:cubicBezTo>
                    <a:pt x="16168" y="446595"/>
                    <a:pt x="0" y="430427"/>
                    <a:pt x="0" y="410666"/>
                  </a:cubicBezTo>
                  <a:lnTo>
                    <a:pt x="0" y="35929"/>
                  </a:lnTo>
                  <a:cubicBezTo>
                    <a:pt x="0" y="16168"/>
                    <a:pt x="16168" y="0"/>
                    <a:pt x="35929" y="0"/>
                  </a:cubicBezTo>
                  <a:lnTo>
                    <a:pt x="795823" y="0"/>
                  </a:lnTo>
                  <a:cubicBezTo>
                    <a:pt x="815584" y="0"/>
                    <a:pt x="831752" y="16168"/>
                    <a:pt x="831752" y="35929"/>
                  </a:cubicBezTo>
                  <a:lnTo>
                    <a:pt x="831752" y="410666"/>
                  </a:lnTo>
                  <a:cubicBezTo>
                    <a:pt x="832111" y="430786"/>
                    <a:pt x="815943" y="446595"/>
                    <a:pt x="796182" y="446595"/>
                  </a:cubicBezTo>
                  <a:close/>
                </a:path>
              </a:pathLst>
            </a:custGeom>
            <a:solidFill>
              <a:srgbClr val="FFFFFF"/>
            </a:solidFill>
            <a:ln w="35844" cap="flat">
              <a:solidFill>
                <a:srgbClr val="9E9314"/>
              </a:solid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21" name="Freeform: Shape 20">
              <a:extLst>
                <a:ext uri="{FF2B5EF4-FFF2-40B4-BE49-F238E27FC236}">
                  <a16:creationId xmlns:a16="http://schemas.microsoft.com/office/drawing/2014/main" id="{BF7CEBB8-3B93-4098-9300-2788D1C93285}"/>
                </a:ext>
              </a:extLst>
            </p:cNvPr>
            <p:cNvSpPr/>
            <p:nvPr/>
          </p:nvSpPr>
          <p:spPr>
            <a:xfrm>
              <a:off x="742768" y="1975067"/>
              <a:ext cx="107786" cy="107786"/>
            </a:xfrm>
            <a:custGeom>
              <a:avLst/>
              <a:gdLst>
                <a:gd name="connsiteX0" fmla="*/ 138685 w 107786"/>
                <a:gd name="connsiteY0" fmla="*/ 69343 h 107786"/>
                <a:gd name="connsiteX1" fmla="*/ 69343 w 107786"/>
                <a:gd name="connsiteY1" fmla="*/ 138685 h 107786"/>
                <a:gd name="connsiteX2" fmla="*/ 0 w 107786"/>
                <a:gd name="connsiteY2" fmla="*/ 69343 h 107786"/>
                <a:gd name="connsiteX3" fmla="*/ 69343 w 107786"/>
                <a:gd name="connsiteY3" fmla="*/ 0 h 107786"/>
                <a:gd name="connsiteX4" fmla="*/ 138685 w 107786"/>
                <a:gd name="connsiteY4" fmla="*/ 69343 h 107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86" h="107786">
                  <a:moveTo>
                    <a:pt x="138685" y="69343"/>
                  </a:moveTo>
                  <a:cubicBezTo>
                    <a:pt x="138685" y="107639"/>
                    <a:pt x="107639" y="138685"/>
                    <a:pt x="69343" y="138685"/>
                  </a:cubicBezTo>
                  <a:cubicBezTo>
                    <a:pt x="31046" y="138685"/>
                    <a:pt x="0" y="107639"/>
                    <a:pt x="0" y="69343"/>
                  </a:cubicBezTo>
                  <a:cubicBezTo>
                    <a:pt x="0" y="31046"/>
                    <a:pt x="31046" y="0"/>
                    <a:pt x="69343" y="0"/>
                  </a:cubicBezTo>
                  <a:cubicBezTo>
                    <a:pt x="107639" y="0"/>
                    <a:pt x="138685" y="31046"/>
                    <a:pt x="138685" y="69343"/>
                  </a:cubicBezTo>
                  <a:close/>
                </a:path>
              </a:pathLst>
            </a:custGeom>
            <a:solidFill>
              <a:srgbClr val="FFFFFF"/>
            </a:solidFill>
            <a:ln w="35844" cap="flat">
              <a:solidFill>
                <a:srgbClr val="9E9314"/>
              </a:solid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22" name="Freeform: Shape 21">
              <a:extLst>
                <a:ext uri="{FF2B5EF4-FFF2-40B4-BE49-F238E27FC236}">
                  <a16:creationId xmlns:a16="http://schemas.microsoft.com/office/drawing/2014/main" id="{FAB206FE-4A6D-4C60-8070-BB488885D28B}"/>
                </a:ext>
              </a:extLst>
            </p:cNvPr>
            <p:cNvSpPr/>
            <p:nvPr/>
          </p:nvSpPr>
          <p:spPr>
            <a:xfrm>
              <a:off x="1442302" y="1975067"/>
              <a:ext cx="107786" cy="107786"/>
            </a:xfrm>
            <a:custGeom>
              <a:avLst/>
              <a:gdLst>
                <a:gd name="connsiteX0" fmla="*/ 138685 w 107786"/>
                <a:gd name="connsiteY0" fmla="*/ 69343 h 107786"/>
                <a:gd name="connsiteX1" fmla="*/ 69343 w 107786"/>
                <a:gd name="connsiteY1" fmla="*/ 138685 h 107786"/>
                <a:gd name="connsiteX2" fmla="*/ 0 w 107786"/>
                <a:gd name="connsiteY2" fmla="*/ 69343 h 107786"/>
                <a:gd name="connsiteX3" fmla="*/ 69343 w 107786"/>
                <a:gd name="connsiteY3" fmla="*/ 0 h 107786"/>
                <a:gd name="connsiteX4" fmla="*/ 138685 w 107786"/>
                <a:gd name="connsiteY4" fmla="*/ 69343 h 107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86" h="107786">
                  <a:moveTo>
                    <a:pt x="138685" y="69343"/>
                  </a:moveTo>
                  <a:cubicBezTo>
                    <a:pt x="138685" y="107639"/>
                    <a:pt x="107639" y="138685"/>
                    <a:pt x="69343" y="138685"/>
                  </a:cubicBezTo>
                  <a:cubicBezTo>
                    <a:pt x="31046" y="138685"/>
                    <a:pt x="0" y="107639"/>
                    <a:pt x="0" y="69343"/>
                  </a:cubicBezTo>
                  <a:cubicBezTo>
                    <a:pt x="0" y="31046"/>
                    <a:pt x="31046" y="0"/>
                    <a:pt x="69343" y="0"/>
                  </a:cubicBezTo>
                  <a:cubicBezTo>
                    <a:pt x="107639" y="0"/>
                    <a:pt x="138685" y="31046"/>
                    <a:pt x="138685" y="69343"/>
                  </a:cubicBezTo>
                  <a:close/>
                </a:path>
              </a:pathLst>
            </a:custGeom>
            <a:solidFill>
              <a:srgbClr val="FFFFFF"/>
            </a:solidFill>
            <a:ln w="35844" cap="flat">
              <a:solidFill>
                <a:srgbClr val="9E9314"/>
              </a:solid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23" name="Freeform: Shape 22">
              <a:extLst>
                <a:ext uri="{FF2B5EF4-FFF2-40B4-BE49-F238E27FC236}">
                  <a16:creationId xmlns:a16="http://schemas.microsoft.com/office/drawing/2014/main" id="{815841FD-3C6E-482E-8534-6190D6542C3B}"/>
                </a:ext>
              </a:extLst>
            </p:cNvPr>
            <p:cNvSpPr/>
            <p:nvPr/>
          </p:nvSpPr>
          <p:spPr>
            <a:xfrm>
              <a:off x="569232" y="2141777"/>
              <a:ext cx="1149721" cy="107786"/>
            </a:xfrm>
            <a:custGeom>
              <a:avLst/>
              <a:gdLst>
                <a:gd name="connsiteX0" fmla="*/ 1115589 w 1149721"/>
                <a:gd name="connsiteY0" fmla="*/ 127906 h 107786"/>
                <a:gd name="connsiteX1" fmla="*/ 40240 w 1149721"/>
                <a:gd name="connsiteY1" fmla="*/ 127906 h 107786"/>
                <a:gd name="connsiteX2" fmla="*/ 0 w 1149721"/>
                <a:gd name="connsiteY2" fmla="*/ 87666 h 107786"/>
                <a:gd name="connsiteX3" fmla="*/ 0 w 1149721"/>
                <a:gd name="connsiteY3" fmla="*/ 40240 h 107786"/>
                <a:gd name="connsiteX4" fmla="*/ 40240 w 1149721"/>
                <a:gd name="connsiteY4" fmla="*/ 0 h 107786"/>
                <a:gd name="connsiteX5" fmla="*/ 1115230 w 1149721"/>
                <a:gd name="connsiteY5" fmla="*/ 0 h 107786"/>
                <a:gd name="connsiteX6" fmla="*/ 1155470 w 1149721"/>
                <a:gd name="connsiteY6" fmla="*/ 40240 h 107786"/>
                <a:gd name="connsiteX7" fmla="*/ 1155470 w 1149721"/>
                <a:gd name="connsiteY7" fmla="*/ 87666 h 107786"/>
                <a:gd name="connsiteX8" fmla="*/ 1115589 w 1149721"/>
                <a:gd name="connsiteY8" fmla="*/ 127906 h 10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 h="107786">
                  <a:moveTo>
                    <a:pt x="1115589" y="127906"/>
                  </a:moveTo>
                  <a:lnTo>
                    <a:pt x="40240" y="127906"/>
                  </a:lnTo>
                  <a:cubicBezTo>
                    <a:pt x="17964" y="127906"/>
                    <a:pt x="0" y="109942"/>
                    <a:pt x="0" y="87666"/>
                  </a:cubicBezTo>
                  <a:lnTo>
                    <a:pt x="0" y="40240"/>
                  </a:lnTo>
                  <a:cubicBezTo>
                    <a:pt x="0" y="17964"/>
                    <a:pt x="17964" y="0"/>
                    <a:pt x="40240" y="0"/>
                  </a:cubicBezTo>
                  <a:lnTo>
                    <a:pt x="1115230" y="0"/>
                  </a:lnTo>
                  <a:cubicBezTo>
                    <a:pt x="1137506" y="0"/>
                    <a:pt x="1155470" y="17964"/>
                    <a:pt x="1155470" y="40240"/>
                  </a:cubicBezTo>
                  <a:lnTo>
                    <a:pt x="1155470" y="87666"/>
                  </a:lnTo>
                  <a:cubicBezTo>
                    <a:pt x="1155829" y="109942"/>
                    <a:pt x="1137865" y="127906"/>
                    <a:pt x="1115589" y="127906"/>
                  </a:cubicBezTo>
                  <a:close/>
                </a:path>
              </a:pathLst>
            </a:custGeom>
            <a:solidFill>
              <a:srgbClr val="9E9314"/>
            </a:solidFill>
            <a:ln w="35844" cap="flat">
              <a:solidFill>
                <a:srgbClr val="9E9314"/>
              </a:solid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24" name="Freeform: Shape 23">
              <a:extLst>
                <a:ext uri="{FF2B5EF4-FFF2-40B4-BE49-F238E27FC236}">
                  <a16:creationId xmlns:a16="http://schemas.microsoft.com/office/drawing/2014/main" id="{7FB29DCB-5EEB-4832-89E7-59F90BC78813}"/>
                </a:ext>
              </a:extLst>
            </p:cNvPr>
            <p:cNvSpPr/>
            <p:nvPr/>
          </p:nvSpPr>
          <p:spPr>
            <a:xfrm>
              <a:off x="1433320" y="2165490"/>
              <a:ext cx="143715" cy="215573"/>
            </a:xfrm>
            <a:custGeom>
              <a:avLst/>
              <a:gdLst>
                <a:gd name="connsiteX0" fmla="*/ 125751 w 143715"/>
                <a:gd name="connsiteY0" fmla="*/ 222399 h 215572"/>
                <a:gd name="connsiteX1" fmla="*/ 30899 w 143715"/>
                <a:gd name="connsiteY1" fmla="*/ 222399 h 215572"/>
                <a:gd name="connsiteX2" fmla="*/ 0 w 143715"/>
                <a:gd name="connsiteY2" fmla="*/ 191500 h 215572"/>
                <a:gd name="connsiteX3" fmla="*/ 0 w 143715"/>
                <a:gd name="connsiteY3" fmla="*/ 30899 h 215572"/>
                <a:gd name="connsiteX4" fmla="*/ 30899 w 143715"/>
                <a:gd name="connsiteY4" fmla="*/ 0 h 215572"/>
                <a:gd name="connsiteX5" fmla="*/ 125751 w 143715"/>
                <a:gd name="connsiteY5" fmla="*/ 0 h 215572"/>
                <a:gd name="connsiteX6" fmla="*/ 156650 w 143715"/>
                <a:gd name="connsiteY6" fmla="*/ 30899 h 215572"/>
                <a:gd name="connsiteX7" fmla="*/ 156650 w 143715"/>
                <a:gd name="connsiteY7" fmla="*/ 191500 h 215572"/>
                <a:gd name="connsiteX8" fmla="*/ 125751 w 143715"/>
                <a:gd name="connsiteY8" fmla="*/ 222399 h 2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15" h="215572">
                  <a:moveTo>
                    <a:pt x="125751" y="222399"/>
                  </a:moveTo>
                  <a:lnTo>
                    <a:pt x="30899" y="222399"/>
                  </a:lnTo>
                  <a:cubicBezTo>
                    <a:pt x="14012" y="222399"/>
                    <a:pt x="0" y="208746"/>
                    <a:pt x="0" y="191500"/>
                  </a:cubicBezTo>
                  <a:lnTo>
                    <a:pt x="0" y="30899"/>
                  </a:lnTo>
                  <a:cubicBezTo>
                    <a:pt x="0" y="14012"/>
                    <a:pt x="13653" y="0"/>
                    <a:pt x="30899" y="0"/>
                  </a:cubicBezTo>
                  <a:lnTo>
                    <a:pt x="125751" y="0"/>
                  </a:lnTo>
                  <a:cubicBezTo>
                    <a:pt x="142637" y="0"/>
                    <a:pt x="156650" y="13653"/>
                    <a:pt x="156650" y="30899"/>
                  </a:cubicBezTo>
                  <a:lnTo>
                    <a:pt x="156650" y="191500"/>
                  </a:lnTo>
                  <a:cubicBezTo>
                    <a:pt x="156650" y="208387"/>
                    <a:pt x="142637" y="222399"/>
                    <a:pt x="125751" y="222399"/>
                  </a:cubicBezTo>
                  <a:close/>
                </a:path>
              </a:pathLst>
            </a:custGeom>
            <a:solidFill>
              <a:srgbClr val="9E9314"/>
            </a:solidFill>
            <a:ln w="35844" cap="flat">
              <a:solidFill>
                <a:srgbClr val="9E9314"/>
              </a:solid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25" name="Freeform: Shape 24">
              <a:extLst>
                <a:ext uri="{FF2B5EF4-FFF2-40B4-BE49-F238E27FC236}">
                  <a16:creationId xmlns:a16="http://schemas.microsoft.com/office/drawing/2014/main" id="{EC52E8F2-F96A-4995-B1FE-14059A660032}"/>
                </a:ext>
              </a:extLst>
            </p:cNvPr>
            <p:cNvSpPr/>
            <p:nvPr/>
          </p:nvSpPr>
          <p:spPr>
            <a:xfrm>
              <a:off x="733786" y="2165490"/>
              <a:ext cx="143715" cy="215573"/>
            </a:xfrm>
            <a:custGeom>
              <a:avLst/>
              <a:gdLst>
                <a:gd name="connsiteX0" fmla="*/ 125391 w 143715"/>
                <a:gd name="connsiteY0" fmla="*/ 222399 h 215572"/>
                <a:gd name="connsiteX1" fmla="*/ 30899 w 143715"/>
                <a:gd name="connsiteY1" fmla="*/ 222399 h 215572"/>
                <a:gd name="connsiteX2" fmla="*/ 0 w 143715"/>
                <a:gd name="connsiteY2" fmla="*/ 191500 h 215572"/>
                <a:gd name="connsiteX3" fmla="*/ 0 w 143715"/>
                <a:gd name="connsiteY3" fmla="*/ 30899 h 215572"/>
                <a:gd name="connsiteX4" fmla="*/ 30899 w 143715"/>
                <a:gd name="connsiteY4" fmla="*/ 0 h 215572"/>
                <a:gd name="connsiteX5" fmla="*/ 125751 w 143715"/>
                <a:gd name="connsiteY5" fmla="*/ 0 h 215572"/>
                <a:gd name="connsiteX6" fmla="*/ 156650 w 143715"/>
                <a:gd name="connsiteY6" fmla="*/ 30899 h 215572"/>
                <a:gd name="connsiteX7" fmla="*/ 156650 w 143715"/>
                <a:gd name="connsiteY7" fmla="*/ 191500 h 215572"/>
                <a:gd name="connsiteX8" fmla="*/ 125391 w 143715"/>
                <a:gd name="connsiteY8" fmla="*/ 222399 h 2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15" h="215572">
                  <a:moveTo>
                    <a:pt x="125391" y="222399"/>
                  </a:moveTo>
                  <a:lnTo>
                    <a:pt x="30899" y="222399"/>
                  </a:lnTo>
                  <a:cubicBezTo>
                    <a:pt x="14012" y="222399"/>
                    <a:pt x="0" y="208746"/>
                    <a:pt x="0" y="191500"/>
                  </a:cubicBezTo>
                  <a:lnTo>
                    <a:pt x="0" y="30899"/>
                  </a:lnTo>
                  <a:cubicBezTo>
                    <a:pt x="0" y="14012"/>
                    <a:pt x="13653" y="0"/>
                    <a:pt x="30899" y="0"/>
                  </a:cubicBezTo>
                  <a:lnTo>
                    <a:pt x="125751" y="0"/>
                  </a:lnTo>
                  <a:cubicBezTo>
                    <a:pt x="142637" y="0"/>
                    <a:pt x="156650" y="13653"/>
                    <a:pt x="156650" y="30899"/>
                  </a:cubicBezTo>
                  <a:lnTo>
                    <a:pt x="156650" y="191500"/>
                  </a:lnTo>
                  <a:cubicBezTo>
                    <a:pt x="156290" y="208387"/>
                    <a:pt x="142637" y="222399"/>
                    <a:pt x="125391" y="222399"/>
                  </a:cubicBezTo>
                  <a:close/>
                </a:path>
              </a:pathLst>
            </a:custGeom>
            <a:solidFill>
              <a:srgbClr val="9E9314"/>
            </a:solidFill>
            <a:ln w="35844" cap="flat">
              <a:solidFill>
                <a:srgbClr val="9E9314"/>
              </a:solid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26" name="Freeform: Shape 25">
              <a:extLst>
                <a:ext uri="{FF2B5EF4-FFF2-40B4-BE49-F238E27FC236}">
                  <a16:creationId xmlns:a16="http://schemas.microsoft.com/office/drawing/2014/main" id="{DFC43524-4323-4A11-827D-269065E2AE55}"/>
                </a:ext>
              </a:extLst>
            </p:cNvPr>
            <p:cNvSpPr/>
            <p:nvPr/>
          </p:nvSpPr>
          <p:spPr>
            <a:xfrm>
              <a:off x="466476" y="1555060"/>
              <a:ext cx="71858" cy="179644"/>
            </a:xfrm>
            <a:custGeom>
              <a:avLst/>
              <a:gdLst>
                <a:gd name="connsiteX0" fmla="*/ 74013 w 71857"/>
                <a:gd name="connsiteY0" fmla="*/ 189345 h 179643"/>
                <a:gd name="connsiteX1" fmla="*/ 28743 w 71857"/>
                <a:gd name="connsiteY1" fmla="*/ 189345 h 179643"/>
                <a:gd name="connsiteX2" fmla="*/ 0 w 71857"/>
                <a:gd name="connsiteY2" fmla="*/ 160602 h 179643"/>
                <a:gd name="connsiteX3" fmla="*/ 0 w 71857"/>
                <a:gd name="connsiteY3" fmla="*/ 28743 h 179643"/>
                <a:gd name="connsiteX4" fmla="*/ 28743 w 71857"/>
                <a:gd name="connsiteY4" fmla="*/ 0 h 179643"/>
                <a:gd name="connsiteX5" fmla="*/ 74013 w 71857"/>
                <a:gd name="connsiteY5" fmla="*/ 0 h 179643"/>
                <a:gd name="connsiteX6" fmla="*/ 102756 w 71857"/>
                <a:gd name="connsiteY6" fmla="*/ 28743 h 179643"/>
                <a:gd name="connsiteX7" fmla="*/ 102756 w 71857"/>
                <a:gd name="connsiteY7" fmla="*/ 160602 h 179643"/>
                <a:gd name="connsiteX8" fmla="*/ 74013 w 71857"/>
                <a:gd name="connsiteY8" fmla="*/ 189345 h 17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7" h="179643">
                  <a:moveTo>
                    <a:pt x="74013" y="189345"/>
                  </a:moveTo>
                  <a:lnTo>
                    <a:pt x="28743" y="189345"/>
                  </a:lnTo>
                  <a:cubicBezTo>
                    <a:pt x="12934" y="189345"/>
                    <a:pt x="0" y="176410"/>
                    <a:pt x="0" y="160602"/>
                  </a:cubicBezTo>
                  <a:lnTo>
                    <a:pt x="0" y="28743"/>
                  </a:lnTo>
                  <a:cubicBezTo>
                    <a:pt x="0" y="12934"/>
                    <a:pt x="12934" y="0"/>
                    <a:pt x="28743" y="0"/>
                  </a:cubicBezTo>
                  <a:lnTo>
                    <a:pt x="74013" y="0"/>
                  </a:lnTo>
                  <a:cubicBezTo>
                    <a:pt x="89822" y="0"/>
                    <a:pt x="102756" y="12934"/>
                    <a:pt x="102756" y="28743"/>
                  </a:cubicBezTo>
                  <a:lnTo>
                    <a:pt x="102756" y="160602"/>
                  </a:lnTo>
                  <a:cubicBezTo>
                    <a:pt x="103116" y="176410"/>
                    <a:pt x="90181" y="189345"/>
                    <a:pt x="74013" y="189345"/>
                  </a:cubicBezTo>
                  <a:close/>
                </a:path>
              </a:pathLst>
            </a:custGeom>
            <a:solidFill>
              <a:srgbClr val="9E9314"/>
            </a:solidFill>
            <a:ln w="35844" cap="flat">
              <a:solidFill>
                <a:srgbClr val="9E9314"/>
              </a:solid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27" name="Freeform: Shape 26">
              <a:extLst>
                <a:ext uri="{FF2B5EF4-FFF2-40B4-BE49-F238E27FC236}">
                  <a16:creationId xmlns:a16="http://schemas.microsoft.com/office/drawing/2014/main" id="{DE75A1C8-BE64-4FC2-A52E-1C5FAFA9088A}"/>
                </a:ext>
              </a:extLst>
            </p:cNvPr>
            <p:cNvSpPr/>
            <p:nvPr/>
          </p:nvSpPr>
          <p:spPr>
            <a:xfrm>
              <a:off x="1729014" y="1555060"/>
              <a:ext cx="71858" cy="179644"/>
            </a:xfrm>
            <a:custGeom>
              <a:avLst/>
              <a:gdLst>
                <a:gd name="connsiteX0" fmla="*/ 74013 w 71857"/>
                <a:gd name="connsiteY0" fmla="*/ 189345 h 179643"/>
                <a:gd name="connsiteX1" fmla="*/ 28743 w 71857"/>
                <a:gd name="connsiteY1" fmla="*/ 189345 h 179643"/>
                <a:gd name="connsiteX2" fmla="*/ 0 w 71857"/>
                <a:gd name="connsiteY2" fmla="*/ 160602 h 179643"/>
                <a:gd name="connsiteX3" fmla="*/ 0 w 71857"/>
                <a:gd name="connsiteY3" fmla="*/ 28743 h 179643"/>
                <a:gd name="connsiteX4" fmla="*/ 28743 w 71857"/>
                <a:gd name="connsiteY4" fmla="*/ 0 h 179643"/>
                <a:gd name="connsiteX5" fmla="*/ 74013 w 71857"/>
                <a:gd name="connsiteY5" fmla="*/ 0 h 179643"/>
                <a:gd name="connsiteX6" fmla="*/ 102756 w 71857"/>
                <a:gd name="connsiteY6" fmla="*/ 28743 h 179643"/>
                <a:gd name="connsiteX7" fmla="*/ 102756 w 71857"/>
                <a:gd name="connsiteY7" fmla="*/ 160602 h 179643"/>
                <a:gd name="connsiteX8" fmla="*/ 74013 w 71857"/>
                <a:gd name="connsiteY8" fmla="*/ 189345 h 17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7" h="179643">
                  <a:moveTo>
                    <a:pt x="74013" y="189345"/>
                  </a:moveTo>
                  <a:lnTo>
                    <a:pt x="28743" y="189345"/>
                  </a:lnTo>
                  <a:cubicBezTo>
                    <a:pt x="12934" y="189345"/>
                    <a:pt x="0" y="176410"/>
                    <a:pt x="0" y="160602"/>
                  </a:cubicBezTo>
                  <a:lnTo>
                    <a:pt x="0" y="28743"/>
                  </a:lnTo>
                  <a:cubicBezTo>
                    <a:pt x="0" y="12934"/>
                    <a:pt x="12934" y="0"/>
                    <a:pt x="28743" y="0"/>
                  </a:cubicBezTo>
                  <a:lnTo>
                    <a:pt x="74013" y="0"/>
                  </a:lnTo>
                  <a:cubicBezTo>
                    <a:pt x="89822" y="0"/>
                    <a:pt x="102756" y="12934"/>
                    <a:pt x="102756" y="28743"/>
                  </a:cubicBezTo>
                  <a:lnTo>
                    <a:pt x="102756" y="160602"/>
                  </a:lnTo>
                  <a:cubicBezTo>
                    <a:pt x="103116" y="176410"/>
                    <a:pt x="90181" y="189345"/>
                    <a:pt x="74013" y="189345"/>
                  </a:cubicBezTo>
                  <a:close/>
                </a:path>
              </a:pathLst>
            </a:custGeom>
            <a:solidFill>
              <a:srgbClr val="9E9314"/>
            </a:solidFill>
            <a:ln w="35844" cap="flat">
              <a:solidFill>
                <a:srgbClr val="9E9314"/>
              </a:solid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grpSp>
      <p:grpSp>
        <p:nvGrpSpPr>
          <p:cNvPr id="28" name="Group 27">
            <a:extLst>
              <a:ext uri="{FF2B5EF4-FFF2-40B4-BE49-F238E27FC236}">
                <a16:creationId xmlns:a16="http://schemas.microsoft.com/office/drawing/2014/main" id="{89CFB82E-A091-45C4-BD93-CAA7E52F4A19}"/>
              </a:ext>
            </a:extLst>
          </p:cNvPr>
          <p:cNvGrpSpPr/>
          <p:nvPr/>
        </p:nvGrpSpPr>
        <p:grpSpPr>
          <a:xfrm>
            <a:off x="3425307" y="2058117"/>
            <a:ext cx="2293386" cy="1759105"/>
            <a:chOff x="4566843" y="993808"/>
            <a:chExt cx="3057848" cy="2345473"/>
          </a:xfrm>
        </p:grpSpPr>
        <p:grpSp>
          <p:nvGrpSpPr>
            <p:cNvPr id="29" name="Graphic 4">
              <a:extLst>
                <a:ext uri="{FF2B5EF4-FFF2-40B4-BE49-F238E27FC236}">
                  <a16:creationId xmlns:a16="http://schemas.microsoft.com/office/drawing/2014/main" id="{135390C2-2342-466E-A758-8C41C2C9022B}"/>
                </a:ext>
              </a:extLst>
            </p:cNvPr>
            <p:cNvGrpSpPr/>
            <p:nvPr/>
          </p:nvGrpSpPr>
          <p:grpSpPr>
            <a:xfrm>
              <a:off x="4566843" y="993808"/>
              <a:ext cx="3057848" cy="2345473"/>
              <a:chOff x="4566843" y="993808"/>
              <a:chExt cx="3057848" cy="2345473"/>
            </a:xfrm>
          </p:grpSpPr>
          <p:sp>
            <p:nvSpPr>
              <p:cNvPr id="35" name="Freeform: Shape 34">
                <a:extLst>
                  <a:ext uri="{FF2B5EF4-FFF2-40B4-BE49-F238E27FC236}">
                    <a16:creationId xmlns:a16="http://schemas.microsoft.com/office/drawing/2014/main" id="{8C10884C-BC37-4C0F-AA96-2006DC29C3E7}"/>
                  </a:ext>
                </a:extLst>
              </p:cNvPr>
              <p:cNvSpPr/>
              <p:nvPr/>
            </p:nvSpPr>
            <p:spPr>
              <a:xfrm>
                <a:off x="4577080" y="1202562"/>
                <a:ext cx="281015" cy="321160"/>
              </a:xfrm>
              <a:custGeom>
                <a:avLst/>
                <a:gdLst>
                  <a:gd name="connsiteX0" fmla="*/ 0 w 281015"/>
                  <a:gd name="connsiteY0" fmla="*/ 0 h 321160"/>
                  <a:gd name="connsiteX1" fmla="*/ 130873 w 281015"/>
                  <a:gd name="connsiteY1" fmla="*/ 317748 h 321160"/>
                  <a:gd name="connsiteX2" fmla="*/ 156967 w 281015"/>
                  <a:gd name="connsiteY2" fmla="*/ 317949 h 321160"/>
                  <a:gd name="connsiteX3" fmla="*/ 291052 w 281015"/>
                  <a:gd name="connsiteY3" fmla="*/ 1405 h 321160"/>
                  <a:gd name="connsiteX4" fmla="*/ 0 w 281015"/>
                  <a:gd name="connsiteY4" fmla="*/ 0 h 32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015" h="321160">
                    <a:moveTo>
                      <a:pt x="0" y="0"/>
                    </a:moveTo>
                    <a:lnTo>
                      <a:pt x="130873" y="317748"/>
                    </a:lnTo>
                    <a:cubicBezTo>
                      <a:pt x="135690" y="329390"/>
                      <a:pt x="152150" y="329390"/>
                      <a:pt x="156967" y="317949"/>
                    </a:cubicBezTo>
                    <a:lnTo>
                      <a:pt x="291052" y="1405"/>
                    </a:lnTo>
                    <a:lnTo>
                      <a:pt x="0" y="0"/>
                    </a:lnTo>
                    <a:close/>
                  </a:path>
                </a:pathLst>
              </a:custGeom>
              <a:solidFill>
                <a:srgbClr val="71ADB7"/>
              </a:solidFill>
              <a:ln w="20046" cap="flat">
                <a:no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36" name="Freeform: Shape 35">
                <a:extLst>
                  <a:ext uri="{FF2B5EF4-FFF2-40B4-BE49-F238E27FC236}">
                    <a16:creationId xmlns:a16="http://schemas.microsoft.com/office/drawing/2014/main" id="{5C4F1D13-A0E0-4579-B89B-1F0F9FF635D7}"/>
                  </a:ext>
                </a:extLst>
              </p:cNvPr>
              <p:cNvSpPr/>
              <p:nvPr/>
            </p:nvSpPr>
            <p:spPr>
              <a:xfrm>
                <a:off x="4566843" y="993808"/>
                <a:ext cx="301088" cy="301088"/>
              </a:xfrm>
              <a:custGeom>
                <a:avLst/>
                <a:gdLst>
                  <a:gd name="connsiteX0" fmla="*/ 311124 w 301087"/>
                  <a:gd name="connsiteY0" fmla="*/ 155562 h 301087"/>
                  <a:gd name="connsiteX1" fmla="*/ 155562 w 301087"/>
                  <a:gd name="connsiteY1" fmla="*/ 311124 h 301087"/>
                  <a:gd name="connsiteX2" fmla="*/ 0 w 301087"/>
                  <a:gd name="connsiteY2" fmla="*/ 155562 h 301087"/>
                  <a:gd name="connsiteX3" fmla="*/ 155562 w 301087"/>
                  <a:gd name="connsiteY3" fmla="*/ 0 h 301087"/>
                  <a:gd name="connsiteX4" fmla="*/ 311124 w 301087"/>
                  <a:gd name="connsiteY4" fmla="*/ 155562 h 30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7" h="301087">
                    <a:moveTo>
                      <a:pt x="311124" y="155562"/>
                    </a:moveTo>
                    <a:cubicBezTo>
                      <a:pt x="311124" y="241476"/>
                      <a:pt x="241477" y="311124"/>
                      <a:pt x="155562" y="311124"/>
                    </a:cubicBezTo>
                    <a:cubicBezTo>
                      <a:pt x="69648" y="311124"/>
                      <a:pt x="0" y="241476"/>
                      <a:pt x="0" y="155562"/>
                    </a:cubicBezTo>
                    <a:cubicBezTo>
                      <a:pt x="0" y="69647"/>
                      <a:pt x="69648" y="0"/>
                      <a:pt x="155562" y="0"/>
                    </a:cubicBezTo>
                    <a:cubicBezTo>
                      <a:pt x="241477" y="0"/>
                      <a:pt x="311124" y="69647"/>
                      <a:pt x="311124" y="155562"/>
                    </a:cubicBezTo>
                    <a:close/>
                  </a:path>
                </a:pathLst>
              </a:custGeom>
              <a:solidFill>
                <a:srgbClr val="71ADB7"/>
              </a:solidFill>
              <a:ln w="20046" cap="flat">
                <a:no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37" name="Freeform: Shape 36">
                <a:extLst>
                  <a:ext uri="{FF2B5EF4-FFF2-40B4-BE49-F238E27FC236}">
                    <a16:creationId xmlns:a16="http://schemas.microsoft.com/office/drawing/2014/main" id="{1AEB0CB9-067E-4B99-943E-4DFA04EE2777}"/>
                  </a:ext>
                </a:extLst>
              </p:cNvPr>
              <p:cNvSpPr/>
              <p:nvPr/>
            </p:nvSpPr>
            <p:spPr>
              <a:xfrm>
                <a:off x="4625053" y="1052018"/>
                <a:ext cx="180653" cy="180653"/>
              </a:xfrm>
              <a:custGeom>
                <a:avLst/>
                <a:gdLst>
                  <a:gd name="connsiteX0" fmla="*/ 194703 w 180652"/>
                  <a:gd name="connsiteY0" fmla="*/ 97352 h 180652"/>
                  <a:gd name="connsiteX1" fmla="*/ 97352 w 180652"/>
                  <a:gd name="connsiteY1" fmla="*/ 194703 h 180652"/>
                  <a:gd name="connsiteX2" fmla="*/ 0 w 180652"/>
                  <a:gd name="connsiteY2" fmla="*/ 97352 h 180652"/>
                  <a:gd name="connsiteX3" fmla="*/ 97352 w 180652"/>
                  <a:gd name="connsiteY3" fmla="*/ 0 h 180652"/>
                  <a:gd name="connsiteX4" fmla="*/ 194703 w 180652"/>
                  <a:gd name="connsiteY4" fmla="*/ 97352 h 18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2" h="180652">
                    <a:moveTo>
                      <a:pt x="194703" y="97352"/>
                    </a:moveTo>
                    <a:cubicBezTo>
                      <a:pt x="194703" y="151118"/>
                      <a:pt x="151118" y="194703"/>
                      <a:pt x="97352" y="194703"/>
                    </a:cubicBezTo>
                    <a:cubicBezTo>
                      <a:pt x="43586" y="194703"/>
                      <a:pt x="0" y="151118"/>
                      <a:pt x="0" y="97352"/>
                    </a:cubicBezTo>
                    <a:cubicBezTo>
                      <a:pt x="0" y="43586"/>
                      <a:pt x="43586" y="0"/>
                      <a:pt x="97352" y="0"/>
                    </a:cubicBezTo>
                    <a:cubicBezTo>
                      <a:pt x="151118" y="0"/>
                      <a:pt x="194703" y="43586"/>
                      <a:pt x="194703" y="97352"/>
                    </a:cubicBezTo>
                    <a:close/>
                  </a:path>
                </a:pathLst>
              </a:custGeom>
              <a:solidFill>
                <a:srgbClr val="FFFFFF"/>
              </a:solidFill>
              <a:ln w="20046" cap="flat">
                <a:no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38" name="Freeform: Shape 37">
                <a:extLst>
                  <a:ext uri="{FF2B5EF4-FFF2-40B4-BE49-F238E27FC236}">
                    <a16:creationId xmlns:a16="http://schemas.microsoft.com/office/drawing/2014/main" id="{409E3E96-2420-430C-83D7-29322FD68C96}"/>
                  </a:ext>
                </a:extLst>
              </p:cNvPr>
              <p:cNvSpPr/>
              <p:nvPr/>
            </p:nvSpPr>
            <p:spPr>
              <a:xfrm>
                <a:off x="4652753" y="1079718"/>
                <a:ext cx="120435" cy="120435"/>
              </a:xfrm>
              <a:custGeom>
                <a:avLst/>
                <a:gdLst>
                  <a:gd name="connsiteX0" fmla="*/ 139303 w 120435"/>
                  <a:gd name="connsiteY0" fmla="*/ 69652 h 120435"/>
                  <a:gd name="connsiteX1" fmla="*/ 69652 w 120435"/>
                  <a:gd name="connsiteY1" fmla="*/ 139303 h 120435"/>
                  <a:gd name="connsiteX2" fmla="*/ 0 w 120435"/>
                  <a:gd name="connsiteY2" fmla="*/ 69652 h 120435"/>
                  <a:gd name="connsiteX3" fmla="*/ 69652 w 120435"/>
                  <a:gd name="connsiteY3" fmla="*/ 0 h 120435"/>
                  <a:gd name="connsiteX4" fmla="*/ 139303 w 120435"/>
                  <a:gd name="connsiteY4" fmla="*/ 69652 h 12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35" h="120435">
                    <a:moveTo>
                      <a:pt x="139303" y="69652"/>
                    </a:moveTo>
                    <a:cubicBezTo>
                      <a:pt x="139303" y="108119"/>
                      <a:pt x="108119" y="139303"/>
                      <a:pt x="69652" y="139303"/>
                    </a:cubicBezTo>
                    <a:cubicBezTo>
                      <a:pt x="31184" y="139303"/>
                      <a:pt x="0" y="108119"/>
                      <a:pt x="0" y="69652"/>
                    </a:cubicBezTo>
                    <a:cubicBezTo>
                      <a:pt x="0" y="31184"/>
                      <a:pt x="31184" y="0"/>
                      <a:pt x="69652" y="0"/>
                    </a:cubicBezTo>
                    <a:cubicBezTo>
                      <a:pt x="108119" y="0"/>
                      <a:pt x="139303" y="31184"/>
                      <a:pt x="139303" y="69652"/>
                    </a:cubicBezTo>
                    <a:close/>
                  </a:path>
                </a:pathLst>
              </a:custGeom>
              <a:solidFill>
                <a:srgbClr val="2F9091"/>
              </a:solidFill>
              <a:ln w="20046" cap="flat">
                <a:no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39" name="Freeform: Shape 38">
                <a:extLst>
                  <a:ext uri="{FF2B5EF4-FFF2-40B4-BE49-F238E27FC236}">
                    <a16:creationId xmlns:a16="http://schemas.microsoft.com/office/drawing/2014/main" id="{39049CB9-72B4-49E4-8339-1CE3CC62D307}"/>
                  </a:ext>
                </a:extLst>
              </p:cNvPr>
              <p:cNvSpPr/>
              <p:nvPr/>
            </p:nvSpPr>
            <p:spPr>
              <a:xfrm>
                <a:off x="7334041" y="2895679"/>
                <a:ext cx="281015" cy="321160"/>
              </a:xfrm>
              <a:custGeom>
                <a:avLst/>
                <a:gdLst>
                  <a:gd name="connsiteX0" fmla="*/ 0 w 281015"/>
                  <a:gd name="connsiteY0" fmla="*/ 803 h 321160"/>
                  <a:gd name="connsiteX1" fmla="*/ 132077 w 281015"/>
                  <a:gd name="connsiteY1" fmla="*/ 314737 h 321160"/>
                  <a:gd name="connsiteX2" fmla="*/ 157971 w 281015"/>
                  <a:gd name="connsiteY2" fmla="*/ 314737 h 321160"/>
                  <a:gd name="connsiteX3" fmla="*/ 288643 w 281015"/>
                  <a:gd name="connsiteY3" fmla="*/ 0 h 321160"/>
                  <a:gd name="connsiteX4" fmla="*/ 0 w 281015"/>
                  <a:gd name="connsiteY4" fmla="*/ 803 h 32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015" h="321160">
                    <a:moveTo>
                      <a:pt x="0" y="803"/>
                    </a:moveTo>
                    <a:lnTo>
                      <a:pt x="132077" y="314737"/>
                    </a:lnTo>
                    <a:cubicBezTo>
                      <a:pt x="136894" y="326178"/>
                      <a:pt x="153153" y="326178"/>
                      <a:pt x="157971" y="314737"/>
                    </a:cubicBezTo>
                    <a:lnTo>
                      <a:pt x="288643" y="0"/>
                    </a:lnTo>
                    <a:lnTo>
                      <a:pt x="0" y="803"/>
                    </a:lnTo>
                    <a:close/>
                  </a:path>
                </a:pathLst>
              </a:custGeom>
              <a:solidFill>
                <a:srgbClr val="A20C33"/>
              </a:solidFill>
              <a:ln w="20046" cap="flat">
                <a:no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40" name="Freeform: Shape 39">
                <a:extLst>
                  <a:ext uri="{FF2B5EF4-FFF2-40B4-BE49-F238E27FC236}">
                    <a16:creationId xmlns:a16="http://schemas.microsoft.com/office/drawing/2014/main" id="{71C84442-3FEC-4BC1-A069-D89B4256DDC9}"/>
                  </a:ext>
                </a:extLst>
              </p:cNvPr>
              <p:cNvSpPr/>
              <p:nvPr/>
            </p:nvSpPr>
            <p:spPr>
              <a:xfrm>
                <a:off x="7323603" y="2688330"/>
                <a:ext cx="301088" cy="301088"/>
              </a:xfrm>
              <a:custGeom>
                <a:avLst/>
                <a:gdLst>
                  <a:gd name="connsiteX0" fmla="*/ 308314 w 301087"/>
                  <a:gd name="connsiteY0" fmla="*/ 154157 h 301087"/>
                  <a:gd name="connsiteX1" fmla="*/ 154157 w 301087"/>
                  <a:gd name="connsiteY1" fmla="*/ 308314 h 301087"/>
                  <a:gd name="connsiteX2" fmla="*/ 0 w 301087"/>
                  <a:gd name="connsiteY2" fmla="*/ 154157 h 301087"/>
                  <a:gd name="connsiteX3" fmla="*/ 154157 w 301087"/>
                  <a:gd name="connsiteY3" fmla="*/ 0 h 301087"/>
                  <a:gd name="connsiteX4" fmla="*/ 308314 w 301087"/>
                  <a:gd name="connsiteY4" fmla="*/ 154157 h 30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087" h="301087">
                    <a:moveTo>
                      <a:pt x="308314" y="154157"/>
                    </a:moveTo>
                    <a:cubicBezTo>
                      <a:pt x="308314" y="239295"/>
                      <a:pt x="239296" y="308314"/>
                      <a:pt x="154157" y="308314"/>
                    </a:cubicBezTo>
                    <a:cubicBezTo>
                      <a:pt x="69019" y="308314"/>
                      <a:pt x="0" y="239295"/>
                      <a:pt x="0" y="154157"/>
                    </a:cubicBezTo>
                    <a:cubicBezTo>
                      <a:pt x="0" y="69018"/>
                      <a:pt x="69019" y="0"/>
                      <a:pt x="154157" y="0"/>
                    </a:cubicBezTo>
                    <a:cubicBezTo>
                      <a:pt x="239296" y="0"/>
                      <a:pt x="308314" y="69018"/>
                      <a:pt x="308314" y="154157"/>
                    </a:cubicBezTo>
                    <a:close/>
                  </a:path>
                </a:pathLst>
              </a:custGeom>
              <a:solidFill>
                <a:srgbClr val="A20C33"/>
              </a:solidFill>
              <a:ln w="20046" cap="flat">
                <a:no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41" name="Freeform: Shape 40">
                <a:extLst>
                  <a:ext uri="{FF2B5EF4-FFF2-40B4-BE49-F238E27FC236}">
                    <a16:creationId xmlns:a16="http://schemas.microsoft.com/office/drawing/2014/main" id="{1883DE08-CDE3-4EDC-9768-FC7DE241AB58}"/>
                  </a:ext>
                </a:extLst>
              </p:cNvPr>
              <p:cNvSpPr/>
              <p:nvPr/>
            </p:nvSpPr>
            <p:spPr>
              <a:xfrm>
                <a:off x="7381412" y="2746138"/>
                <a:ext cx="180653" cy="180653"/>
              </a:xfrm>
              <a:custGeom>
                <a:avLst/>
                <a:gdLst>
                  <a:gd name="connsiteX0" fmla="*/ 192696 w 180652"/>
                  <a:gd name="connsiteY0" fmla="*/ 96348 h 180652"/>
                  <a:gd name="connsiteX1" fmla="*/ 96348 w 180652"/>
                  <a:gd name="connsiteY1" fmla="*/ 192696 h 180652"/>
                  <a:gd name="connsiteX2" fmla="*/ 0 w 180652"/>
                  <a:gd name="connsiteY2" fmla="*/ 96348 h 180652"/>
                  <a:gd name="connsiteX3" fmla="*/ 96348 w 180652"/>
                  <a:gd name="connsiteY3" fmla="*/ 0 h 180652"/>
                  <a:gd name="connsiteX4" fmla="*/ 192696 w 180652"/>
                  <a:gd name="connsiteY4" fmla="*/ 96348 h 18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2" h="180652">
                    <a:moveTo>
                      <a:pt x="192696" y="96348"/>
                    </a:moveTo>
                    <a:cubicBezTo>
                      <a:pt x="192696" y="149560"/>
                      <a:pt x="149560" y="192696"/>
                      <a:pt x="96348" y="192696"/>
                    </a:cubicBezTo>
                    <a:cubicBezTo>
                      <a:pt x="43137" y="192696"/>
                      <a:pt x="0" y="149560"/>
                      <a:pt x="0" y="96348"/>
                    </a:cubicBezTo>
                    <a:cubicBezTo>
                      <a:pt x="0" y="43136"/>
                      <a:pt x="43137" y="0"/>
                      <a:pt x="96348" y="0"/>
                    </a:cubicBezTo>
                    <a:cubicBezTo>
                      <a:pt x="149560" y="0"/>
                      <a:pt x="192696" y="43136"/>
                      <a:pt x="192696" y="96348"/>
                    </a:cubicBezTo>
                    <a:close/>
                  </a:path>
                </a:pathLst>
              </a:custGeom>
              <a:solidFill>
                <a:srgbClr val="FFFFFF"/>
              </a:solidFill>
              <a:ln w="20046" cap="flat">
                <a:no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42" name="Freeform: Shape 41">
                <a:extLst>
                  <a:ext uri="{FF2B5EF4-FFF2-40B4-BE49-F238E27FC236}">
                    <a16:creationId xmlns:a16="http://schemas.microsoft.com/office/drawing/2014/main" id="{A863C122-6BEE-4E64-9212-44B6814CFAE9}"/>
                  </a:ext>
                </a:extLst>
              </p:cNvPr>
              <p:cNvSpPr/>
              <p:nvPr/>
            </p:nvSpPr>
            <p:spPr>
              <a:xfrm>
                <a:off x="7408711" y="2773437"/>
                <a:ext cx="120435" cy="120435"/>
              </a:xfrm>
              <a:custGeom>
                <a:avLst/>
                <a:gdLst>
                  <a:gd name="connsiteX0" fmla="*/ 138099 w 120435"/>
                  <a:gd name="connsiteY0" fmla="*/ 69049 h 120435"/>
                  <a:gd name="connsiteX1" fmla="*/ 69050 w 120435"/>
                  <a:gd name="connsiteY1" fmla="*/ 138099 h 120435"/>
                  <a:gd name="connsiteX2" fmla="*/ 0 w 120435"/>
                  <a:gd name="connsiteY2" fmla="*/ 69049 h 120435"/>
                  <a:gd name="connsiteX3" fmla="*/ 69050 w 120435"/>
                  <a:gd name="connsiteY3" fmla="*/ 0 h 120435"/>
                  <a:gd name="connsiteX4" fmla="*/ 138099 w 120435"/>
                  <a:gd name="connsiteY4" fmla="*/ 69049 h 12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35" h="120435">
                    <a:moveTo>
                      <a:pt x="138099" y="69049"/>
                    </a:moveTo>
                    <a:cubicBezTo>
                      <a:pt x="138099" y="107184"/>
                      <a:pt x="107184" y="138099"/>
                      <a:pt x="69050" y="138099"/>
                    </a:cubicBezTo>
                    <a:cubicBezTo>
                      <a:pt x="30915" y="138099"/>
                      <a:pt x="0" y="107184"/>
                      <a:pt x="0" y="69049"/>
                    </a:cubicBezTo>
                    <a:cubicBezTo>
                      <a:pt x="0" y="30915"/>
                      <a:pt x="30915" y="0"/>
                      <a:pt x="69050" y="0"/>
                    </a:cubicBezTo>
                    <a:cubicBezTo>
                      <a:pt x="107184" y="0"/>
                      <a:pt x="138099" y="30914"/>
                      <a:pt x="138099" y="69049"/>
                    </a:cubicBezTo>
                    <a:close/>
                  </a:path>
                </a:pathLst>
              </a:custGeom>
              <a:solidFill>
                <a:srgbClr val="DE6420"/>
              </a:solidFill>
              <a:ln w="20046" cap="flat">
                <a:no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grpSp>
            <p:nvGrpSpPr>
              <p:cNvPr id="43" name="Graphic 4">
                <a:extLst>
                  <a:ext uri="{FF2B5EF4-FFF2-40B4-BE49-F238E27FC236}">
                    <a16:creationId xmlns:a16="http://schemas.microsoft.com/office/drawing/2014/main" id="{DC463D6D-77F8-4715-8F8D-905FAB3382BD}"/>
                  </a:ext>
                </a:extLst>
              </p:cNvPr>
              <p:cNvGrpSpPr/>
              <p:nvPr/>
            </p:nvGrpSpPr>
            <p:grpSpPr>
              <a:xfrm>
                <a:off x="4797677" y="1600600"/>
                <a:ext cx="2584940" cy="1725835"/>
                <a:chOff x="4797677" y="1600600"/>
                <a:chExt cx="2584940" cy="1725835"/>
              </a:xfrm>
              <a:noFill/>
            </p:grpSpPr>
            <p:sp>
              <p:nvSpPr>
                <p:cNvPr id="46" name="Freeform: Shape 45">
                  <a:extLst>
                    <a:ext uri="{FF2B5EF4-FFF2-40B4-BE49-F238E27FC236}">
                      <a16:creationId xmlns:a16="http://schemas.microsoft.com/office/drawing/2014/main" id="{A4AE0A42-5832-4B32-A891-5D62422D5EBC}"/>
                    </a:ext>
                  </a:extLst>
                </p:cNvPr>
                <p:cNvSpPr/>
                <p:nvPr/>
              </p:nvSpPr>
              <p:spPr>
                <a:xfrm>
                  <a:off x="4797677" y="1600600"/>
                  <a:ext cx="100363" cy="20073"/>
                </a:xfrm>
                <a:custGeom>
                  <a:avLst/>
                  <a:gdLst>
                    <a:gd name="connsiteX0" fmla="*/ 0 w 100362"/>
                    <a:gd name="connsiteY0" fmla="*/ 0 h 0"/>
                    <a:gd name="connsiteX1" fmla="*/ 100363 w 100362"/>
                    <a:gd name="connsiteY1" fmla="*/ 0 h 0"/>
                  </a:gdLst>
                  <a:ahLst/>
                  <a:cxnLst>
                    <a:cxn ang="0">
                      <a:pos x="connsiteX0" y="connsiteY0"/>
                    </a:cxn>
                    <a:cxn ang="0">
                      <a:pos x="connsiteX1" y="connsiteY1"/>
                    </a:cxn>
                  </a:cxnLst>
                  <a:rect l="l" t="t" r="r" b="b"/>
                  <a:pathLst>
                    <a:path w="100362">
                      <a:moveTo>
                        <a:pt x="0" y="0"/>
                      </a:moveTo>
                      <a:lnTo>
                        <a:pt x="100363" y="0"/>
                      </a:lnTo>
                    </a:path>
                  </a:pathLst>
                </a:custGeom>
                <a:ln w="80184" cap="flat">
                  <a:solidFill>
                    <a:srgbClr val="9E9314"/>
                  </a:solid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47" name="Freeform: Shape 46">
                  <a:extLst>
                    <a:ext uri="{FF2B5EF4-FFF2-40B4-BE49-F238E27FC236}">
                      <a16:creationId xmlns:a16="http://schemas.microsoft.com/office/drawing/2014/main" id="{5B5A0F2F-3D46-4457-A250-9DF3879A6685}"/>
                    </a:ext>
                  </a:extLst>
                </p:cNvPr>
                <p:cNvSpPr/>
                <p:nvPr/>
              </p:nvSpPr>
              <p:spPr>
                <a:xfrm>
                  <a:off x="7282254" y="3306362"/>
                  <a:ext cx="100363" cy="20073"/>
                </a:xfrm>
                <a:custGeom>
                  <a:avLst/>
                  <a:gdLst>
                    <a:gd name="connsiteX0" fmla="*/ 0 w 100362"/>
                    <a:gd name="connsiteY0" fmla="*/ 0 h 0"/>
                    <a:gd name="connsiteX1" fmla="*/ 100363 w 100362"/>
                    <a:gd name="connsiteY1" fmla="*/ 0 h 0"/>
                  </a:gdLst>
                  <a:ahLst/>
                  <a:cxnLst>
                    <a:cxn ang="0">
                      <a:pos x="connsiteX0" y="connsiteY0"/>
                    </a:cxn>
                    <a:cxn ang="0">
                      <a:pos x="connsiteX1" y="connsiteY1"/>
                    </a:cxn>
                  </a:cxnLst>
                  <a:rect l="l" t="t" r="r" b="b"/>
                  <a:pathLst>
                    <a:path w="100362">
                      <a:moveTo>
                        <a:pt x="0" y="0"/>
                      </a:moveTo>
                      <a:lnTo>
                        <a:pt x="100363" y="0"/>
                      </a:lnTo>
                    </a:path>
                  </a:pathLst>
                </a:custGeom>
                <a:ln w="80184" cap="flat">
                  <a:solidFill>
                    <a:srgbClr val="9E9314"/>
                  </a:solid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grpSp>
          <p:sp>
            <p:nvSpPr>
              <p:cNvPr id="44" name="Freeform: Shape 43">
                <a:extLst>
                  <a:ext uri="{FF2B5EF4-FFF2-40B4-BE49-F238E27FC236}">
                    <a16:creationId xmlns:a16="http://schemas.microsoft.com/office/drawing/2014/main" id="{33F5F5FF-0ADE-4C7D-9F15-73D991C9D76E}"/>
                  </a:ext>
                </a:extLst>
              </p:cNvPr>
              <p:cNvSpPr/>
              <p:nvPr/>
            </p:nvSpPr>
            <p:spPr>
              <a:xfrm>
                <a:off x="4661786" y="1529543"/>
                <a:ext cx="120435" cy="120435"/>
              </a:xfrm>
              <a:custGeom>
                <a:avLst/>
                <a:gdLst>
                  <a:gd name="connsiteX0" fmla="*/ 121238 w 120435"/>
                  <a:gd name="connsiteY0" fmla="*/ 60619 h 120435"/>
                  <a:gd name="connsiteX1" fmla="*/ 60619 w 120435"/>
                  <a:gd name="connsiteY1" fmla="*/ 121238 h 120435"/>
                  <a:gd name="connsiteX2" fmla="*/ 0 w 120435"/>
                  <a:gd name="connsiteY2" fmla="*/ 60619 h 120435"/>
                  <a:gd name="connsiteX3" fmla="*/ 60619 w 120435"/>
                  <a:gd name="connsiteY3" fmla="*/ 0 h 120435"/>
                  <a:gd name="connsiteX4" fmla="*/ 121238 w 120435"/>
                  <a:gd name="connsiteY4" fmla="*/ 60619 h 12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35" h="120435">
                    <a:moveTo>
                      <a:pt x="121238" y="60619"/>
                    </a:moveTo>
                    <a:cubicBezTo>
                      <a:pt x="121238" y="94098"/>
                      <a:pt x="94098" y="121238"/>
                      <a:pt x="60619" y="121238"/>
                    </a:cubicBezTo>
                    <a:cubicBezTo>
                      <a:pt x="27140" y="121238"/>
                      <a:pt x="0" y="94098"/>
                      <a:pt x="0" y="60619"/>
                    </a:cubicBezTo>
                    <a:cubicBezTo>
                      <a:pt x="0" y="27140"/>
                      <a:pt x="27140" y="0"/>
                      <a:pt x="60619" y="0"/>
                    </a:cubicBezTo>
                    <a:cubicBezTo>
                      <a:pt x="94098" y="0"/>
                      <a:pt x="121238" y="27140"/>
                      <a:pt x="121238" y="60619"/>
                    </a:cubicBezTo>
                    <a:close/>
                  </a:path>
                </a:pathLst>
              </a:custGeom>
              <a:solidFill>
                <a:srgbClr val="71ADB7"/>
              </a:solidFill>
              <a:ln w="20046" cap="flat">
                <a:no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sp>
            <p:nvSpPr>
              <p:cNvPr id="45" name="Freeform: Shape 44">
                <a:extLst>
                  <a:ext uri="{FF2B5EF4-FFF2-40B4-BE49-F238E27FC236}">
                    <a16:creationId xmlns:a16="http://schemas.microsoft.com/office/drawing/2014/main" id="{6C807BB3-68FC-4DA3-BA11-5D658F151800}"/>
                  </a:ext>
                </a:extLst>
              </p:cNvPr>
              <p:cNvSpPr/>
              <p:nvPr/>
            </p:nvSpPr>
            <p:spPr>
              <a:xfrm>
                <a:off x="7425572" y="3218846"/>
                <a:ext cx="120435" cy="120435"/>
              </a:xfrm>
              <a:custGeom>
                <a:avLst/>
                <a:gdLst>
                  <a:gd name="connsiteX0" fmla="*/ 121238 w 120435"/>
                  <a:gd name="connsiteY0" fmla="*/ 60619 h 120435"/>
                  <a:gd name="connsiteX1" fmla="*/ 60619 w 120435"/>
                  <a:gd name="connsiteY1" fmla="*/ 121238 h 120435"/>
                  <a:gd name="connsiteX2" fmla="*/ 0 w 120435"/>
                  <a:gd name="connsiteY2" fmla="*/ 60619 h 120435"/>
                  <a:gd name="connsiteX3" fmla="*/ 60619 w 120435"/>
                  <a:gd name="connsiteY3" fmla="*/ 0 h 120435"/>
                  <a:gd name="connsiteX4" fmla="*/ 121238 w 120435"/>
                  <a:gd name="connsiteY4" fmla="*/ 60619 h 12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35" h="120435">
                    <a:moveTo>
                      <a:pt x="121238" y="60619"/>
                    </a:moveTo>
                    <a:cubicBezTo>
                      <a:pt x="121238" y="94098"/>
                      <a:pt x="94098" y="121238"/>
                      <a:pt x="60619" y="121238"/>
                    </a:cubicBezTo>
                    <a:cubicBezTo>
                      <a:pt x="27140" y="121238"/>
                      <a:pt x="0" y="94098"/>
                      <a:pt x="0" y="60619"/>
                    </a:cubicBezTo>
                    <a:cubicBezTo>
                      <a:pt x="0" y="27140"/>
                      <a:pt x="27140" y="0"/>
                      <a:pt x="60619" y="0"/>
                    </a:cubicBezTo>
                    <a:cubicBezTo>
                      <a:pt x="94098" y="0"/>
                      <a:pt x="121238" y="27140"/>
                      <a:pt x="121238" y="60619"/>
                    </a:cubicBezTo>
                    <a:close/>
                  </a:path>
                </a:pathLst>
              </a:custGeom>
              <a:solidFill>
                <a:srgbClr val="DE6420"/>
              </a:solidFill>
              <a:ln w="20046" cap="flat">
                <a:noFill/>
                <a:prstDash val="solid"/>
                <a:miter/>
              </a:ln>
            </p:spPr>
            <p:txBody>
              <a:bodyPr rtlCol="0" anchor="ctr"/>
              <a:lstStyle/>
              <a:p>
                <a:pPr defTabSz="685800">
                  <a:defRPr/>
                </a:pPr>
                <a:endParaRPr lang="en-US" sz="1350" kern="0" dirty="0">
                  <a:solidFill>
                    <a:srgbClr val="292929"/>
                  </a:solidFill>
                  <a:latin typeface="Calibri" panose="020F0502020204030204"/>
                </a:endParaRPr>
              </a:p>
            </p:txBody>
          </p:sp>
        </p:grpSp>
        <p:cxnSp>
          <p:nvCxnSpPr>
            <p:cNvPr id="30" name="Connector: Elbow 29">
              <a:extLst>
                <a:ext uri="{FF2B5EF4-FFF2-40B4-BE49-F238E27FC236}">
                  <a16:creationId xmlns:a16="http://schemas.microsoft.com/office/drawing/2014/main" id="{C323A25B-5D94-4D85-B880-DD333037E9A4}"/>
                </a:ext>
              </a:extLst>
            </p:cNvPr>
            <p:cNvCxnSpPr>
              <a:cxnSpLocks/>
            </p:cNvCxnSpPr>
            <p:nvPr/>
          </p:nvCxnSpPr>
          <p:spPr>
            <a:xfrm rot="16200000" flipH="1">
              <a:off x="4357577" y="2185480"/>
              <a:ext cx="1726640" cy="460525"/>
            </a:xfrm>
            <a:prstGeom prst="bentConnector3">
              <a:avLst/>
            </a:prstGeom>
            <a:noFill/>
            <a:ln w="76200" cap="flat" cmpd="sng" algn="ctr">
              <a:solidFill>
                <a:srgbClr val="9E9314"/>
              </a:solidFill>
              <a:prstDash val="sysDash"/>
              <a:miter lim="800000"/>
              <a:headEnd type="none" w="med" len="med"/>
              <a:tailEnd type="none" w="med" len="med"/>
            </a:ln>
            <a:effectLst/>
          </p:spPr>
        </p:cxnSp>
        <p:cxnSp>
          <p:nvCxnSpPr>
            <p:cNvPr id="31" name="Connector: Elbow 30">
              <a:extLst>
                <a:ext uri="{FF2B5EF4-FFF2-40B4-BE49-F238E27FC236}">
                  <a16:creationId xmlns:a16="http://schemas.microsoft.com/office/drawing/2014/main" id="{1CF8362B-5801-43F4-B60C-319862C31453}"/>
                </a:ext>
              </a:extLst>
            </p:cNvPr>
            <p:cNvCxnSpPr>
              <a:cxnSpLocks/>
            </p:cNvCxnSpPr>
            <p:nvPr/>
          </p:nvCxnSpPr>
          <p:spPr>
            <a:xfrm rot="16200000" flipH="1">
              <a:off x="5155133" y="2202756"/>
              <a:ext cx="1660758" cy="434338"/>
            </a:xfrm>
            <a:prstGeom prst="bentConnector3">
              <a:avLst>
                <a:gd name="adj1" fmla="val 33941"/>
              </a:avLst>
            </a:prstGeom>
            <a:noFill/>
            <a:ln w="76200" cap="flat" cmpd="sng" algn="ctr">
              <a:solidFill>
                <a:srgbClr val="9E9314"/>
              </a:solidFill>
              <a:prstDash val="sysDash"/>
              <a:miter lim="800000"/>
              <a:headEnd type="none" w="med" len="med"/>
              <a:tailEnd type="none" w="med" len="med"/>
            </a:ln>
            <a:effectLst/>
          </p:spPr>
        </p:cxnSp>
        <p:cxnSp>
          <p:nvCxnSpPr>
            <p:cNvPr id="32" name="Straight Connector 31">
              <a:extLst>
                <a:ext uri="{FF2B5EF4-FFF2-40B4-BE49-F238E27FC236}">
                  <a16:creationId xmlns:a16="http://schemas.microsoft.com/office/drawing/2014/main" id="{219A23CE-FED1-446E-A902-FD9D637381CD}"/>
                </a:ext>
              </a:extLst>
            </p:cNvPr>
            <p:cNvCxnSpPr>
              <a:cxnSpLocks/>
            </p:cNvCxnSpPr>
            <p:nvPr/>
          </p:nvCxnSpPr>
          <p:spPr>
            <a:xfrm>
              <a:off x="5405440" y="3250304"/>
              <a:ext cx="835340" cy="0"/>
            </a:xfrm>
            <a:prstGeom prst="line">
              <a:avLst/>
            </a:prstGeom>
            <a:noFill/>
            <a:ln w="76200" cap="flat" cmpd="sng" algn="ctr">
              <a:solidFill>
                <a:srgbClr val="9E9314"/>
              </a:solidFill>
              <a:prstDash val="sysDash"/>
              <a:miter lim="800000"/>
            </a:ln>
            <a:effectLst/>
          </p:spPr>
        </p:cxnSp>
        <p:cxnSp>
          <p:nvCxnSpPr>
            <p:cNvPr id="33" name="Straight Connector 32">
              <a:extLst>
                <a:ext uri="{FF2B5EF4-FFF2-40B4-BE49-F238E27FC236}">
                  <a16:creationId xmlns:a16="http://schemas.microsoft.com/office/drawing/2014/main" id="{3B76B7C7-96D7-43AA-9937-47E80E127E96}"/>
                </a:ext>
              </a:extLst>
            </p:cNvPr>
            <p:cNvCxnSpPr>
              <a:cxnSpLocks/>
            </p:cNvCxnSpPr>
            <p:nvPr/>
          </p:nvCxnSpPr>
          <p:spPr>
            <a:xfrm flipV="1">
              <a:off x="5729887" y="1589545"/>
              <a:ext cx="1051913" cy="5232"/>
            </a:xfrm>
            <a:prstGeom prst="line">
              <a:avLst/>
            </a:prstGeom>
            <a:noFill/>
            <a:ln w="76200" cap="flat" cmpd="sng" algn="ctr">
              <a:solidFill>
                <a:srgbClr val="9E9314"/>
              </a:solidFill>
              <a:prstDash val="sysDash"/>
              <a:miter lim="800000"/>
            </a:ln>
            <a:effectLst/>
          </p:spPr>
        </p:cxnSp>
        <p:cxnSp>
          <p:nvCxnSpPr>
            <p:cNvPr id="34" name="Connector: Elbow 33">
              <a:extLst>
                <a:ext uri="{FF2B5EF4-FFF2-40B4-BE49-F238E27FC236}">
                  <a16:creationId xmlns:a16="http://schemas.microsoft.com/office/drawing/2014/main" id="{9FD5CA69-E48D-4413-8D5F-C9A4B62CDAC0}"/>
                </a:ext>
              </a:extLst>
            </p:cNvPr>
            <p:cNvCxnSpPr>
              <a:cxnSpLocks/>
            </p:cNvCxnSpPr>
            <p:nvPr/>
          </p:nvCxnSpPr>
          <p:spPr>
            <a:xfrm rot="16200000" flipH="1">
              <a:off x="6134873" y="2189676"/>
              <a:ext cx="1726640" cy="460525"/>
            </a:xfrm>
            <a:prstGeom prst="bentConnector3">
              <a:avLst/>
            </a:prstGeom>
            <a:noFill/>
            <a:ln w="76200" cap="flat" cmpd="sng" algn="ctr">
              <a:solidFill>
                <a:srgbClr val="9E9314"/>
              </a:solidFill>
              <a:prstDash val="sysDash"/>
              <a:miter lim="800000"/>
              <a:headEnd type="none" w="med" len="med"/>
              <a:tailEnd type="none" w="med" len="med"/>
            </a:ln>
            <a:effectLst/>
          </p:spPr>
        </p:cxnSp>
      </p:grpSp>
    </p:spTree>
    <p:extLst>
      <p:ext uri="{BB962C8B-B14F-4D97-AF65-F5344CB8AC3E}">
        <p14:creationId xmlns:p14="http://schemas.microsoft.com/office/powerpoint/2010/main" val="3624118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81350" y="1067594"/>
            <a:ext cx="5715069" cy="4667249"/>
          </a:xfrm>
          <a:prstGeom prst="rect">
            <a:avLst/>
          </a:prstGeom>
        </p:spPr>
      </p:pic>
      <p:sp>
        <p:nvSpPr>
          <p:cNvPr id="8" name="Title 1">
            <a:extLst>
              <a:ext uri="{FF2B5EF4-FFF2-40B4-BE49-F238E27FC236}">
                <a16:creationId xmlns:a16="http://schemas.microsoft.com/office/drawing/2014/main" id="{71E19C3B-F9F0-4C48-99F6-1342A2F96F54}"/>
              </a:ext>
            </a:extLst>
          </p:cNvPr>
          <p:cNvSpPr txBox="1">
            <a:spLocks/>
          </p:cNvSpPr>
          <p:nvPr/>
        </p:nvSpPr>
        <p:spPr>
          <a:xfrm>
            <a:off x="228601" y="1052717"/>
            <a:ext cx="2592977" cy="25607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kern="1200">
                <a:solidFill>
                  <a:schemeClr val="tx1"/>
                </a:solidFill>
                <a:latin typeface="Arial Black" panose="020B0A04020102020204" pitchFamily="34" charset="0"/>
                <a:ea typeface="+mj-ea"/>
                <a:cs typeface="Arial" panose="020B0604020202020204" pitchFamily="34" charset="0"/>
              </a:defRPr>
            </a:lvl1pPr>
          </a:lstStyle>
          <a:p>
            <a:pPr defTabSz="685800"/>
            <a:r>
              <a:rPr lang="en-US" sz="2700" dirty="0">
                <a:solidFill>
                  <a:srgbClr val="292929"/>
                </a:solidFill>
              </a:rPr>
              <a:t>Existing Regional Transit Center</a:t>
            </a:r>
            <a:br>
              <a:rPr lang="en-US" sz="2700" dirty="0">
                <a:solidFill>
                  <a:srgbClr val="292929"/>
                </a:solidFill>
              </a:rPr>
            </a:br>
            <a:endParaRPr lang="en-US" sz="1650" dirty="0">
              <a:solidFill>
                <a:srgbClr val="292929"/>
              </a:solidFill>
              <a:latin typeface="Arial" panose="020B0604020202020204" pitchFamily="34" charset="0"/>
            </a:endParaRPr>
          </a:p>
        </p:txBody>
      </p:sp>
      <p:sp>
        <p:nvSpPr>
          <p:cNvPr id="4" name="Oval 3">
            <a:extLst>
              <a:ext uri="{FF2B5EF4-FFF2-40B4-BE49-F238E27FC236}">
                <a16:creationId xmlns:a16="http://schemas.microsoft.com/office/drawing/2014/main" id="{1096D3A4-BE14-43AB-8250-88A83BBB5AB3}"/>
              </a:ext>
            </a:extLst>
          </p:cNvPr>
          <p:cNvSpPr/>
          <p:nvPr/>
        </p:nvSpPr>
        <p:spPr>
          <a:xfrm>
            <a:off x="7552707" y="4553445"/>
            <a:ext cx="1343713" cy="765959"/>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25904316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BB153-750F-449C-8D2C-CFE1BD1A6D9B}"/>
              </a:ext>
            </a:extLst>
          </p:cNvPr>
          <p:cNvSpPr txBox="1"/>
          <p:nvPr/>
        </p:nvSpPr>
        <p:spPr>
          <a:xfrm>
            <a:off x="5549889" y="1628180"/>
            <a:ext cx="3312026" cy="1733808"/>
          </a:xfrm>
          <a:prstGeom prst="rect">
            <a:avLst/>
          </a:prstGeom>
          <a:noFill/>
        </p:spPr>
        <p:txBody>
          <a:bodyPr wrap="square" rtlCol="0">
            <a:spAutoFit/>
          </a:bodyPr>
          <a:lstStyle/>
          <a:p>
            <a:pPr marL="342900" indent="-342900" defTabSz="685800">
              <a:spcAft>
                <a:spcPts val="450"/>
              </a:spcAft>
              <a:buClr>
                <a:srgbClr val="A20C33"/>
              </a:buClr>
              <a:buSzPct val="50000"/>
              <a:buFont typeface="Wingdings 3" panose="05040102010807070707" pitchFamily="18" charset="2"/>
              <a:buChar char="u"/>
            </a:pPr>
            <a:r>
              <a:rPr lang="en-US" dirty="0">
                <a:solidFill>
                  <a:srgbClr val="292929"/>
                </a:solidFill>
                <a:latin typeface="Arial" panose="020B0604020202020204" pitchFamily="34" charset="0"/>
                <a:cs typeface="Arial" panose="020B0604020202020204" pitchFamily="34" charset="0"/>
              </a:rPr>
              <a:t>Serves 10 routes </a:t>
            </a:r>
          </a:p>
          <a:p>
            <a:pPr marL="342900" indent="-342900" defTabSz="685800">
              <a:spcAft>
                <a:spcPts val="450"/>
              </a:spcAft>
              <a:buClr>
                <a:srgbClr val="A20C33"/>
              </a:buClr>
              <a:buSzPct val="50000"/>
              <a:buFont typeface="Wingdings 3" panose="05040102010807070707" pitchFamily="18" charset="2"/>
              <a:buChar char="u"/>
            </a:pPr>
            <a:r>
              <a:rPr lang="en-US" dirty="0">
                <a:solidFill>
                  <a:srgbClr val="292929"/>
                </a:solidFill>
                <a:latin typeface="Arial" panose="020B0604020202020204" pitchFamily="34" charset="0"/>
                <a:cs typeface="Arial" panose="020B0604020202020204" pitchFamily="34" charset="0"/>
              </a:rPr>
              <a:t>1,000 daily boardings</a:t>
            </a:r>
          </a:p>
          <a:p>
            <a:pPr marL="342900" indent="-342900" defTabSz="685800">
              <a:spcAft>
                <a:spcPts val="450"/>
              </a:spcAft>
              <a:buClr>
                <a:srgbClr val="A20C33"/>
              </a:buClr>
              <a:buSzPct val="50000"/>
              <a:buFont typeface="Wingdings 3" panose="05040102010807070707" pitchFamily="18" charset="2"/>
              <a:buChar char="u"/>
            </a:pPr>
            <a:r>
              <a:rPr lang="en-US" dirty="0">
                <a:solidFill>
                  <a:srgbClr val="292929"/>
                </a:solidFill>
                <a:latin typeface="Arial" panose="020B0604020202020204" pitchFamily="34" charset="0"/>
                <a:cs typeface="Arial" panose="020B0604020202020204" pitchFamily="34" charset="0"/>
              </a:rPr>
              <a:t>100 daily park &amp; ride users</a:t>
            </a:r>
          </a:p>
          <a:p>
            <a:pPr marL="342900" indent="-342900" defTabSz="685800">
              <a:spcAft>
                <a:spcPts val="450"/>
              </a:spcAft>
              <a:buClr>
                <a:srgbClr val="A20C33"/>
              </a:buClr>
              <a:buSzPct val="50000"/>
              <a:buFont typeface="Wingdings 3" panose="05040102010807070707" pitchFamily="18" charset="2"/>
              <a:buChar char="u"/>
            </a:pPr>
            <a:r>
              <a:rPr lang="en-US" dirty="0">
                <a:solidFill>
                  <a:srgbClr val="292929"/>
                </a:solidFill>
                <a:latin typeface="Arial" panose="020B0604020202020204" pitchFamily="34" charset="0"/>
                <a:cs typeface="Arial" panose="020B0604020202020204" pitchFamily="34" charset="0"/>
              </a:rPr>
              <a:t>Own headquarters building</a:t>
            </a:r>
          </a:p>
          <a:p>
            <a:pPr marL="342900" indent="-342900" defTabSz="685800">
              <a:spcAft>
                <a:spcPts val="450"/>
              </a:spcAft>
              <a:buClr>
                <a:srgbClr val="A20C33"/>
              </a:buClr>
              <a:buSzPct val="50000"/>
              <a:buFont typeface="Wingdings 3" panose="05040102010807070707" pitchFamily="18" charset="2"/>
              <a:buChar char="u"/>
            </a:pPr>
            <a:r>
              <a:rPr lang="en-US" dirty="0">
                <a:solidFill>
                  <a:srgbClr val="292929"/>
                </a:solidFill>
                <a:latin typeface="Arial" panose="020B0604020202020204" pitchFamily="34" charset="0"/>
                <a:cs typeface="Arial" panose="020B0604020202020204" pitchFamily="34" charset="0"/>
              </a:rPr>
              <a:t>Lease park &amp; ride and RTC</a:t>
            </a:r>
          </a:p>
        </p:txBody>
      </p:sp>
      <p:pic>
        <p:nvPicPr>
          <p:cNvPr id="12" name="Picture 11">
            <a:extLst>
              <a:ext uri="{FF2B5EF4-FFF2-40B4-BE49-F238E27FC236}">
                <a16:creationId xmlns:a16="http://schemas.microsoft.com/office/drawing/2014/main" id="{668AC890-82AE-4A1F-8DE9-AC66A589AC7E}"/>
              </a:ext>
            </a:extLst>
          </p:cNvPr>
          <p:cNvPicPr/>
          <p:nvPr/>
        </p:nvPicPr>
        <p:blipFill rotWithShape="1">
          <a:blip r:embed="rId3" cstate="print">
            <a:extLst>
              <a:ext uri="{28A0092B-C50C-407E-A947-70E740481C1C}">
                <a14:useLocalDpi xmlns:a14="http://schemas.microsoft.com/office/drawing/2010/main" val="0"/>
              </a:ext>
            </a:extLst>
          </a:blip>
          <a:srcRect t="2133" b="20865"/>
          <a:stretch/>
        </p:blipFill>
        <p:spPr>
          <a:xfrm>
            <a:off x="1086691" y="2025254"/>
            <a:ext cx="4331078" cy="3261098"/>
          </a:xfrm>
          <a:prstGeom prst="snip2DiagRect">
            <a:avLst/>
          </a:prstGeom>
          <a:effectLst/>
        </p:spPr>
      </p:pic>
      <p:sp>
        <p:nvSpPr>
          <p:cNvPr id="9" name="Title 1">
            <a:extLst>
              <a:ext uri="{FF2B5EF4-FFF2-40B4-BE49-F238E27FC236}">
                <a16:creationId xmlns:a16="http://schemas.microsoft.com/office/drawing/2014/main" id="{72AB2593-21C2-4527-9111-7905078B3473}"/>
              </a:ext>
            </a:extLst>
          </p:cNvPr>
          <p:cNvSpPr>
            <a:spLocks noGrp="1"/>
          </p:cNvSpPr>
          <p:nvPr>
            <p:ph type="title"/>
          </p:nvPr>
        </p:nvSpPr>
        <p:spPr>
          <a:xfrm>
            <a:off x="628650" y="1131094"/>
            <a:ext cx="3943350" cy="994172"/>
          </a:xfrm>
        </p:spPr>
        <p:txBody>
          <a:bodyPr/>
          <a:lstStyle/>
          <a:p>
            <a:r>
              <a:rPr lang="en-US" dirty="0"/>
              <a:t>Existing Conditions</a:t>
            </a:r>
          </a:p>
        </p:txBody>
      </p:sp>
      <p:pic>
        <p:nvPicPr>
          <p:cNvPr id="6" name="Picture 5">
            <a:extLst>
              <a:ext uri="{FF2B5EF4-FFF2-40B4-BE49-F238E27FC236}">
                <a16:creationId xmlns:a16="http://schemas.microsoft.com/office/drawing/2014/main" id="{C0D780B8-7E3C-455D-B3EC-24BE7F31DB7D}"/>
              </a:ext>
            </a:extLst>
          </p:cNvPr>
          <p:cNvPicPr/>
          <p:nvPr/>
        </p:nvPicPr>
        <p:blipFill rotWithShape="1">
          <a:blip r:embed="rId4" cstate="print">
            <a:extLst>
              <a:ext uri="{28A0092B-C50C-407E-A947-70E740481C1C}">
                <a14:useLocalDpi xmlns:a14="http://schemas.microsoft.com/office/drawing/2010/main" val="0"/>
              </a:ext>
            </a:extLst>
          </a:blip>
          <a:srcRect r="31100" b="5247"/>
          <a:stretch/>
        </p:blipFill>
        <p:spPr bwMode="auto">
          <a:xfrm>
            <a:off x="5663691" y="3358976"/>
            <a:ext cx="3301769" cy="2530301"/>
          </a:xfrm>
          <a:prstGeom prst="rect">
            <a:avLst/>
          </a:prstGeom>
        </p:spPr>
      </p:pic>
    </p:spTree>
    <p:extLst>
      <p:ext uri="{BB962C8B-B14F-4D97-AF65-F5344CB8AC3E}">
        <p14:creationId xmlns:p14="http://schemas.microsoft.com/office/powerpoint/2010/main" val="10877327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2C75-DC8D-4E77-A6A9-B2E70FD5185A}"/>
              </a:ext>
            </a:extLst>
          </p:cNvPr>
          <p:cNvSpPr>
            <a:spLocks noGrp="1"/>
          </p:cNvSpPr>
          <p:nvPr>
            <p:ph type="title"/>
          </p:nvPr>
        </p:nvSpPr>
        <p:spPr/>
        <p:txBody>
          <a:bodyPr/>
          <a:lstStyle/>
          <a:p>
            <a:r>
              <a:rPr lang="en-US" dirty="0"/>
              <a:t>Safety and Functionality</a:t>
            </a:r>
          </a:p>
        </p:txBody>
      </p:sp>
      <p:pic>
        <p:nvPicPr>
          <p:cNvPr id="7" name="Picture 6">
            <a:extLst>
              <a:ext uri="{FF2B5EF4-FFF2-40B4-BE49-F238E27FC236}">
                <a16:creationId xmlns:a16="http://schemas.microsoft.com/office/drawing/2014/main" id="{E00FADF5-3B40-48C2-8BCD-C02E0B9DB109}"/>
              </a:ext>
            </a:extLst>
          </p:cNvPr>
          <p:cNvPicPr/>
          <p:nvPr/>
        </p:nvPicPr>
        <p:blipFill rotWithShape="1">
          <a:blip r:embed="rId3" cstate="print">
            <a:extLst>
              <a:ext uri="{28A0092B-C50C-407E-A947-70E740481C1C}">
                <a14:useLocalDpi xmlns:a14="http://schemas.microsoft.com/office/drawing/2010/main" val="0"/>
              </a:ext>
            </a:extLst>
          </a:blip>
          <a:srcRect t="17246" r="9615" b="17199"/>
          <a:stretch/>
        </p:blipFill>
        <p:spPr bwMode="auto">
          <a:xfrm>
            <a:off x="1311212" y="3136697"/>
            <a:ext cx="1985706" cy="2675235"/>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04FE2226-E6F2-4883-AFC0-F8164EC951E7}"/>
              </a:ext>
            </a:extLst>
          </p:cNvPr>
          <p:cNvPicPr/>
          <p:nvPr/>
        </p:nvPicPr>
        <p:blipFill rotWithShape="1">
          <a:blip r:embed="rId4" cstate="print">
            <a:extLst>
              <a:ext uri="{BEBA8EAE-BF5A-486C-A8C5-ECC9F3942E4B}">
                <a14:imgProps xmlns:a14="http://schemas.microsoft.com/office/drawing/2010/main">
                  <a14:imgLayer r:embed="rId5">
                    <a14:imgEffect>
                      <a14:brightnessContrast bright="57000" contrast="-20000"/>
                    </a14:imgEffect>
                  </a14:imgLayer>
                </a14:imgProps>
              </a:ext>
              <a:ext uri="{28A0092B-C50C-407E-A947-70E740481C1C}">
                <a14:useLocalDpi xmlns:a14="http://schemas.microsoft.com/office/drawing/2010/main" val="0"/>
              </a:ext>
            </a:extLst>
          </a:blip>
          <a:srcRect l="18309" t="14252" r="7978" b="-6"/>
          <a:stretch/>
        </p:blipFill>
        <p:spPr bwMode="auto">
          <a:xfrm>
            <a:off x="5884287" y="1299571"/>
            <a:ext cx="3193351" cy="2043704"/>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96D88CD3-9CFD-4B6C-A964-939CB83FCAF8}"/>
              </a:ext>
            </a:extLst>
          </p:cNvPr>
          <p:cNvSpPr txBox="1"/>
          <p:nvPr/>
        </p:nvSpPr>
        <p:spPr>
          <a:xfrm>
            <a:off x="651822" y="1970994"/>
            <a:ext cx="4079570" cy="1208023"/>
          </a:xfrm>
          <a:prstGeom prst="rect">
            <a:avLst/>
          </a:prstGeom>
          <a:noFill/>
        </p:spPr>
        <p:txBody>
          <a:bodyPr wrap="square" rtlCol="0">
            <a:spAutoFit/>
          </a:bodyPr>
          <a:lstStyle/>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Platform space limited and constrained</a:t>
            </a:r>
          </a:p>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Limited separation between users</a:t>
            </a:r>
          </a:p>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Buses share driveway with other vehicles</a:t>
            </a:r>
          </a:p>
          <a:p>
            <a:pPr defTabSz="685800">
              <a:spcAft>
                <a:spcPts val="450"/>
              </a:spcAft>
              <a:buClr>
                <a:srgbClr val="A20C33"/>
              </a:buClr>
              <a:buSzPct val="50000"/>
            </a:pPr>
            <a:endParaRPr lang="en-US" sz="1500" dirty="0">
              <a:solidFill>
                <a:srgbClr val="292929"/>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F79D632-E7C6-4DC0-92AD-D0D09C7D1288}"/>
              </a:ext>
            </a:extLst>
          </p:cNvPr>
          <p:cNvPicPr/>
          <p:nvPr/>
        </p:nvPicPr>
        <p:blipFill rotWithShape="1">
          <a:blip r:embed="rId6" cstate="print">
            <a:extLst>
              <a:ext uri="{28A0092B-C50C-407E-A947-70E740481C1C}">
                <a14:useLocalDpi xmlns:a14="http://schemas.microsoft.com/office/drawing/2010/main" val="0"/>
              </a:ext>
            </a:extLst>
          </a:blip>
          <a:srcRect l="-1816" t="2464" r="1816" b="27174"/>
          <a:stretch/>
        </p:blipFill>
        <p:spPr bwMode="auto">
          <a:xfrm>
            <a:off x="3556382" y="3136697"/>
            <a:ext cx="2178571" cy="2675235"/>
          </a:xfrm>
          <a:prstGeom prst="rect">
            <a:avLst/>
          </a:prstGeom>
          <a:noFill/>
          <a:ln>
            <a:no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45443011-E93D-45F6-B309-5E3829D7333A}"/>
              </a:ext>
            </a:extLst>
          </p:cNvPr>
          <p:cNvPicPr/>
          <p:nvPr/>
        </p:nvPicPr>
        <p:blipFill rotWithShape="1">
          <a:blip r:embed="rId7" cstate="print">
            <a:extLst>
              <a:ext uri="{28A0092B-C50C-407E-A947-70E740481C1C}">
                <a14:useLocalDpi xmlns:a14="http://schemas.microsoft.com/office/drawing/2010/main" val="0"/>
              </a:ext>
            </a:extLst>
          </a:blip>
          <a:srcRect t="1" b="-676"/>
          <a:stretch/>
        </p:blipFill>
        <p:spPr bwMode="auto">
          <a:xfrm>
            <a:off x="5884287" y="3706586"/>
            <a:ext cx="3193352" cy="1816970"/>
          </a:xfrm>
          <a:prstGeom prst="rect">
            <a:avLst/>
          </a:prstGeom>
          <a:noFill/>
          <a:ln>
            <a:no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551594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2C75-DC8D-4E77-A6A9-B2E70FD5185A}"/>
              </a:ext>
            </a:extLst>
          </p:cNvPr>
          <p:cNvSpPr>
            <a:spLocks noGrp="1"/>
          </p:cNvSpPr>
          <p:nvPr>
            <p:ph type="title"/>
          </p:nvPr>
        </p:nvSpPr>
        <p:spPr/>
        <p:txBody>
          <a:bodyPr/>
          <a:lstStyle/>
          <a:p>
            <a:r>
              <a:rPr lang="en-US" dirty="0"/>
              <a:t>Reliability</a:t>
            </a:r>
          </a:p>
        </p:txBody>
      </p:sp>
      <p:pic>
        <p:nvPicPr>
          <p:cNvPr id="4" name="Picture 3">
            <a:extLst>
              <a:ext uri="{FF2B5EF4-FFF2-40B4-BE49-F238E27FC236}">
                <a16:creationId xmlns:a16="http://schemas.microsoft.com/office/drawing/2014/main" id="{6FA7C16D-7B99-4520-9506-5658A4508790}"/>
              </a:ext>
            </a:extLst>
          </p:cNvPr>
          <p:cNvPicPr/>
          <p:nvPr/>
        </p:nvPicPr>
        <p:blipFill>
          <a:blip r:embed="rId2" cstate="print">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rcRect/>
          <a:stretch>
            <a:fillRect/>
          </a:stretch>
        </p:blipFill>
        <p:spPr bwMode="auto">
          <a:xfrm>
            <a:off x="1939162" y="4141922"/>
            <a:ext cx="2908001" cy="1735214"/>
          </a:xfrm>
          <a:prstGeom prst="rect">
            <a:avLst/>
          </a:prstGeom>
          <a:noFill/>
          <a:ln>
            <a:no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DD20779-20E7-4CF7-A330-3637549C1CC9}"/>
              </a:ext>
            </a:extLst>
          </p:cNvPr>
          <p:cNvPicPr/>
          <p:nvPr/>
        </p:nvPicPr>
        <p:blipFill rotWithShape="1">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13998" b="21130"/>
          <a:stretch/>
        </p:blipFill>
        <p:spPr bwMode="auto">
          <a:xfrm>
            <a:off x="5154345" y="973135"/>
            <a:ext cx="3668187" cy="1918912"/>
          </a:xfrm>
          <a:prstGeom prst="rect">
            <a:avLst/>
          </a:prstGeom>
          <a:noFill/>
          <a:ln>
            <a:noFill/>
          </a:ln>
          <a:effectLst>
            <a:outerShdw blurRad="50800" dist="38100" dir="2700000" algn="tl" rotWithShape="0">
              <a:prstClr val="black">
                <a:alpha val="40000"/>
              </a:prstClr>
            </a:outerShdw>
          </a:effectLst>
        </p:spPr>
      </p:pic>
      <p:pic>
        <p:nvPicPr>
          <p:cNvPr id="6" name="Graphic 5">
            <a:extLst>
              <a:ext uri="{FF2B5EF4-FFF2-40B4-BE49-F238E27FC236}">
                <a16:creationId xmlns:a16="http://schemas.microsoft.com/office/drawing/2014/main" id="{2A199A21-0898-4FC2-8AC8-4DC8715C9D37}"/>
              </a:ext>
            </a:extLst>
          </p:cNvPr>
          <p:cNvPicPr/>
          <p:nvPr/>
        </p:nvPicPr>
        <p:blipFill>
          <a:blip r:embed="rId6">
            <a:extLst>
              <a:ext uri="{96DAC541-7B7A-43D3-8B79-37D633B846F1}">
                <asvg:svgBlip xmlns:asvg="http://schemas.microsoft.com/office/drawing/2016/SVG/main" r:embed="rId7"/>
              </a:ext>
            </a:extLst>
          </a:blip>
          <a:stretch>
            <a:fillRect/>
          </a:stretch>
        </p:blipFill>
        <p:spPr>
          <a:xfrm>
            <a:off x="5451887" y="3050006"/>
            <a:ext cx="3061479" cy="2841172"/>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BED844F2-3356-4223-ADB1-F53D35B59C2F}"/>
              </a:ext>
            </a:extLst>
          </p:cNvPr>
          <p:cNvSpPr/>
          <p:nvPr/>
        </p:nvSpPr>
        <p:spPr>
          <a:xfrm>
            <a:off x="1211631" y="1990055"/>
            <a:ext cx="877163" cy="507831"/>
          </a:xfrm>
          <a:prstGeom prst="rect">
            <a:avLst/>
          </a:prstGeom>
        </p:spPr>
        <p:txBody>
          <a:bodyPr wrap="none">
            <a:spAutoFit/>
          </a:bodyPr>
          <a:lstStyle/>
          <a:p>
            <a:pPr defTabSz="685800"/>
            <a:r>
              <a:rPr lang="en-US" sz="2700" dirty="0">
                <a:solidFill>
                  <a:srgbClr val="3A617A"/>
                </a:solidFill>
                <a:latin typeface="Arial" panose="020B0604020202020204" pitchFamily="34" charset="0"/>
                <a:cs typeface="Arial" panose="020B0604020202020204" pitchFamily="34" charset="0"/>
              </a:rPr>
              <a:t>56%</a:t>
            </a:r>
          </a:p>
        </p:txBody>
      </p:sp>
      <p:sp>
        <p:nvSpPr>
          <p:cNvPr id="16" name="Content Placeholder 2">
            <a:extLst>
              <a:ext uri="{FF2B5EF4-FFF2-40B4-BE49-F238E27FC236}">
                <a16:creationId xmlns:a16="http://schemas.microsoft.com/office/drawing/2014/main" id="{21F8030D-2A83-455A-9A11-8061AF836E40}"/>
              </a:ext>
            </a:extLst>
          </p:cNvPr>
          <p:cNvSpPr txBox="1">
            <a:spLocks/>
          </p:cNvSpPr>
          <p:nvPr/>
        </p:nvSpPr>
        <p:spPr>
          <a:xfrm>
            <a:off x="2014976" y="2042692"/>
            <a:ext cx="2832187" cy="685799"/>
          </a:xfrm>
          <a:prstGeom prst="rect">
            <a:avLst/>
          </a:prstGeom>
          <a:noFill/>
          <a:ln>
            <a:noFill/>
          </a:ln>
          <a:effectLst/>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
                <a:srgbClr val="A20C33"/>
              </a:buClr>
              <a:buSzPct val="50000"/>
              <a:buNone/>
            </a:pPr>
            <a:r>
              <a:rPr lang="en-US" sz="1800" dirty="0">
                <a:solidFill>
                  <a:srgbClr val="292929"/>
                </a:solidFill>
              </a:rPr>
              <a:t>Arrive late and/or miss transfer due to delays</a:t>
            </a:r>
          </a:p>
        </p:txBody>
      </p:sp>
      <p:pic>
        <p:nvPicPr>
          <p:cNvPr id="17" name="Graphic 16" descr="Clock">
            <a:extLst>
              <a:ext uri="{FF2B5EF4-FFF2-40B4-BE49-F238E27FC236}">
                <a16:creationId xmlns:a16="http://schemas.microsoft.com/office/drawing/2014/main" id="{6A436B18-1561-47FC-BB64-11687D5A112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4107" y="1967219"/>
            <a:ext cx="685800" cy="685800"/>
          </a:xfrm>
          <a:prstGeom prst="rect">
            <a:avLst/>
          </a:prstGeom>
        </p:spPr>
      </p:pic>
      <p:sp>
        <p:nvSpPr>
          <p:cNvPr id="19" name="TextBox 18">
            <a:extLst>
              <a:ext uri="{FF2B5EF4-FFF2-40B4-BE49-F238E27FC236}">
                <a16:creationId xmlns:a16="http://schemas.microsoft.com/office/drawing/2014/main" id="{67C41B1B-011C-4A4C-8FDF-DF3B18C06C9C}"/>
              </a:ext>
            </a:extLst>
          </p:cNvPr>
          <p:cNvSpPr txBox="1"/>
          <p:nvPr/>
        </p:nvSpPr>
        <p:spPr>
          <a:xfrm>
            <a:off x="160083" y="2783219"/>
            <a:ext cx="4079570" cy="1079783"/>
          </a:xfrm>
          <a:prstGeom prst="rect">
            <a:avLst/>
          </a:prstGeom>
          <a:noFill/>
        </p:spPr>
        <p:txBody>
          <a:bodyPr wrap="square" rtlCol="0">
            <a:spAutoFit/>
          </a:bodyPr>
          <a:lstStyle/>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Shared, unsignalized entrance to the site causes delays for buses</a:t>
            </a:r>
          </a:p>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Boarding platform location creates access conflicts between cars and buses</a:t>
            </a:r>
          </a:p>
        </p:txBody>
      </p:sp>
    </p:spTree>
    <p:extLst>
      <p:ext uri="{BB962C8B-B14F-4D97-AF65-F5344CB8AC3E}">
        <p14:creationId xmlns:p14="http://schemas.microsoft.com/office/powerpoint/2010/main" val="17604252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2C75-DC8D-4E77-A6A9-B2E70FD5185A}"/>
              </a:ext>
            </a:extLst>
          </p:cNvPr>
          <p:cNvSpPr>
            <a:spLocks noGrp="1"/>
          </p:cNvSpPr>
          <p:nvPr>
            <p:ph type="title"/>
          </p:nvPr>
        </p:nvSpPr>
        <p:spPr/>
        <p:txBody>
          <a:bodyPr/>
          <a:lstStyle/>
          <a:p>
            <a:r>
              <a:rPr lang="en-US" dirty="0"/>
              <a:t>Speed</a:t>
            </a: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94041" y="3359993"/>
            <a:ext cx="1856333" cy="2475111"/>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26584" y="3359994"/>
            <a:ext cx="1856333" cy="2475110"/>
          </a:xfrm>
          <a:prstGeom prst="rect">
            <a:avLst/>
          </a:prstGeom>
        </p:spPr>
      </p:pic>
      <p:sp>
        <p:nvSpPr>
          <p:cNvPr id="13" name="TextBox 12">
            <a:extLst>
              <a:ext uri="{FF2B5EF4-FFF2-40B4-BE49-F238E27FC236}">
                <a16:creationId xmlns:a16="http://schemas.microsoft.com/office/drawing/2014/main" id="{7B680C70-9C2B-4AFE-A798-1058EFB6604A}"/>
              </a:ext>
            </a:extLst>
          </p:cNvPr>
          <p:cNvSpPr txBox="1"/>
          <p:nvPr/>
        </p:nvSpPr>
        <p:spPr>
          <a:xfrm>
            <a:off x="697008" y="2659278"/>
            <a:ext cx="4079570" cy="618118"/>
          </a:xfrm>
          <a:prstGeom prst="rect">
            <a:avLst/>
          </a:prstGeom>
          <a:noFill/>
        </p:spPr>
        <p:txBody>
          <a:bodyPr wrap="square" rtlCol="0">
            <a:spAutoFit/>
          </a:bodyPr>
          <a:lstStyle/>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Access to freeway network</a:t>
            </a:r>
          </a:p>
          <a:p>
            <a:pPr marL="342900" indent="-342900" defTabSz="685800">
              <a:spcAft>
                <a:spcPts val="450"/>
              </a:spcAft>
              <a:buClr>
                <a:srgbClr val="A20C33"/>
              </a:buClr>
              <a:buSzPct val="50000"/>
              <a:buFont typeface="Wingdings 3" panose="05040102010807070707" pitchFamily="18" charset="2"/>
              <a:buChar char="u"/>
            </a:pPr>
            <a:r>
              <a:rPr lang="en-US" sz="1500" dirty="0">
                <a:solidFill>
                  <a:srgbClr val="292929"/>
                </a:solidFill>
                <a:latin typeface="Arial" panose="020B0604020202020204" pitchFamily="34" charset="0"/>
                <a:cs typeface="Arial" panose="020B0604020202020204" pitchFamily="34" charset="0"/>
              </a:rPr>
              <a:t>Multiple areas of delay</a:t>
            </a:r>
          </a:p>
        </p:txBody>
      </p:sp>
      <p:sp>
        <p:nvSpPr>
          <p:cNvPr id="8" name="Content Placeholder 2">
            <a:extLst>
              <a:ext uri="{FF2B5EF4-FFF2-40B4-BE49-F238E27FC236}">
                <a16:creationId xmlns:a16="http://schemas.microsoft.com/office/drawing/2014/main" id="{B680DDB3-970F-4A4A-A0FC-33CD2F84D3DA}"/>
              </a:ext>
            </a:extLst>
          </p:cNvPr>
          <p:cNvSpPr txBox="1">
            <a:spLocks/>
          </p:cNvSpPr>
          <p:nvPr/>
        </p:nvSpPr>
        <p:spPr>
          <a:xfrm>
            <a:off x="1785370" y="2087286"/>
            <a:ext cx="3234347" cy="619972"/>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ts val="1800"/>
              </a:lnSpc>
              <a:spcBef>
                <a:spcPts val="750"/>
              </a:spcBef>
              <a:buClr>
                <a:srgbClr val="A20C33"/>
              </a:buClr>
              <a:buSzPct val="50000"/>
              <a:buNone/>
            </a:pPr>
            <a:r>
              <a:rPr lang="en-US" sz="1800" dirty="0">
                <a:solidFill>
                  <a:srgbClr val="292929"/>
                </a:solidFill>
              </a:rPr>
              <a:t>Rated improving bus speeds as important or very important</a:t>
            </a:r>
          </a:p>
        </p:txBody>
      </p:sp>
      <p:pic>
        <p:nvPicPr>
          <p:cNvPr id="10" name="Graphic 9" descr="Bus">
            <a:extLst>
              <a:ext uri="{FF2B5EF4-FFF2-40B4-BE49-F238E27FC236}">
                <a16:creationId xmlns:a16="http://schemas.microsoft.com/office/drawing/2014/main" id="{0FAFCEB9-19C8-4985-9868-FF5E4ED82CA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836" y="1999334"/>
            <a:ext cx="685800" cy="685800"/>
          </a:xfrm>
          <a:prstGeom prst="rect">
            <a:avLst/>
          </a:prstGeom>
        </p:spPr>
      </p:pic>
      <p:sp>
        <p:nvSpPr>
          <p:cNvPr id="11" name="Rectangle 10">
            <a:extLst>
              <a:ext uri="{FF2B5EF4-FFF2-40B4-BE49-F238E27FC236}">
                <a16:creationId xmlns:a16="http://schemas.microsoft.com/office/drawing/2014/main" id="{7FC1220E-F652-458E-8114-3784474D9BBD}"/>
              </a:ext>
            </a:extLst>
          </p:cNvPr>
          <p:cNvSpPr/>
          <p:nvPr/>
        </p:nvSpPr>
        <p:spPr>
          <a:xfrm>
            <a:off x="1015360" y="2062438"/>
            <a:ext cx="877163" cy="507831"/>
          </a:xfrm>
          <a:prstGeom prst="rect">
            <a:avLst/>
          </a:prstGeom>
        </p:spPr>
        <p:txBody>
          <a:bodyPr wrap="none">
            <a:spAutoFit/>
          </a:bodyPr>
          <a:lstStyle/>
          <a:p>
            <a:pPr defTabSz="685800"/>
            <a:r>
              <a:rPr lang="en-US" sz="2700" dirty="0">
                <a:solidFill>
                  <a:srgbClr val="3A617A"/>
                </a:solidFill>
                <a:latin typeface="Arial" panose="020B0604020202020204" pitchFamily="34" charset="0"/>
                <a:cs typeface="Arial" panose="020B0604020202020204" pitchFamily="34" charset="0"/>
              </a:rPr>
              <a:t>82%</a:t>
            </a:r>
          </a:p>
        </p:txBody>
      </p:sp>
      <p:pic>
        <p:nvPicPr>
          <p:cNvPr id="4" name="Picture 3" descr="Map&#10;&#10;Description automatically generated">
            <a:extLst>
              <a:ext uri="{FF2B5EF4-FFF2-40B4-BE49-F238E27FC236}">
                <a16:creationId xmlns:a16="http://schemas.microsoft.com/office/drawing/2014/main" id="{4F8CF3F3-4455-475E-99AA-ADBCC5C30BE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000172" y="1306568"/>
            <a:ext cx="4143829" cy="4359165"/>
          </a:xfrm>
          <a:prstGeom prst="rect">
            <a:avLst/>
          </a:prstGeom>
        </p:spPr>
      </p:pic>
    </p:spTree>
    <p:extLst>
      <p:ext uri="{BB962C8B-B14F-4D97-AF65-F5344CB8AC3E}">
        <p14:creationId xmlns:p14="http://schemas.microsoft.com/office/powerpoint/2010/main" val="38360546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ke County">
  <a:themeElements>
    <a:clrScheme name="Raleight">
      <a:dk1>
        <a:sysClr val="windowText" lastClr="000000"/>
      </a:dk1>
      <a:lt1>
        <a:sysClr val="window" lastClr="FFFFFF"/>
      </a:lt1>
      <a:dk2>
        <a:srgbClr val="44546A"/>
      </a:dk2>
      <a:lt2>
        <a:srgbClr val="E7E6E6"/>
      </a:lt2>
      <a:accent1>
        <a:srgbClr val="2B4A78"/>
      </a:accent1>
      <a:accent2>
        <a:srgbClr val="F06D25"/>
      </a:accent2>
      <a:accent3>
        <a:srgbClr val="2F7D93"/>
      </a:accent3>
      <a:accent4>
        <a:srgbClr val="F1A71F"/>
      </a:accent4>
      <a:accent5>
        <a:srgbClr val="6E8C3C"/>
      </a:accent5>
      <a:accent6>
        <a:srgbClr val="7F7F7F"/>
      </a:accent6>
      <a:hlink>
        <a:srgbClr val="2B4A78"/>
      </a:hlink>
      <a:folHlink>
        <a:srgbClr val="000000"/>
      </a:folHlink>
    </a:clrScheme>
    <a:fontScheme name="Custom 9">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ke County" id="{E257E039-CB56-41F4-B288-71638666B4A6}" vid="{2F91F46E-5841-4801-9B03-1692CA2CC300}"/>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6">
      <a:dk1>
        <a:srgbClr val="132880"/>
      </a:dk1>
      <a:lt1>
        <a:sysClr val="window" lastClr="FFFFFF"/>
      </a:lt1>
      <a:dk2>
        <a:srgbClr val="0B00D4"/>
      </a:dk2>
      <a:lt2>
        <a:srgbClr val="E2001A"/>
      </a:lt2>
      <a:accent1>
        <a:srgbClr val="ED7FFF"/>
      </a:accent1>
      <a:accent2>
        <a:srgbClr val="5ECCF3"/>
      </a:accent2>
      <a:accent3>
        <a:srgbClr val="A7EA52"/>
      </a:accent3>
      <a:accent4>
        <a:srgbClr val="F4D24F"/>
      </a:accent4>
      <a:accent5>
        <a:srgbClr val="FF8021"/>
      </a:accent5>
      <a:accent6>
        <a:srgbClr val="DA56E2"/>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Custom 6">
      <a:dk1>
        <a:srgbClr val="132880"/>
      </a:dk1>
      <a:lt1>
        <a:sysClr val="window" lastClr="FFFFFF"/>
      </a:lt1>
      <a:dk2>
        <a:srgbClr val="0B00D4"/>
      </a:dk2>
      <a:lt2>
        <a:srgbClr val="E2001A"/>
      </a:lt2>
      <a:accent1>
        <a:srgbClr val="ED7FFF"/>
      </a:accent1>
      <a:accent2>
        <a:srgbClr val="5ECCF3"/>
      </a:accent2>
      <a:accent3>
        <a:srgbClr val="A7EA52"/>
      </a:accent3>
      <a:accent4>
        <a:srgbClr val="F4D24F"/>
      </a:accent4>
      <a:accent5>
        <a:srgbClr val="FF8021"/>
      </a:accent5>
      <a:accent6>
        <a:srgbClr val="DA56E2"/>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Kimley-Horn">
      <a:dk1>
        <a:srgbClr val="292929"/>
      </a:dk1>
      <a:lt1>
        <a:sysClr val="window" lastClr="FFFFFF"/>
      </a:lt1>
      <a:dk2>
        <a:srgbClr val="3A617A"/>
      </a:dk2>
      <a:lt2>
        <a:srgbClr val="EAEAEA"/>
      </a:lt2>
      <a:accent1>
        <a:srgbClr val="A20C33"/>
      </a:accent1>
      <a:accent2>
        <a:srgbClr val="DE6420"/>
      </a:accent2>
      <a:accent3>
        <a:srgbClr val="71ADB7"/>
      </a:accent3>
      <a:accent4>
        <a:srgbClr val="9E9314"/>
      </a:accent4>
      <a:accent5>
        <a:srgbClr val="F58022"/>
      </a:accent5>
      <a:accent6>
        <a:srgbClr val="B5C327"/>
      </a:accent6>
      <a:hlink>
        <a:srgbClr val="3A617A"/>
      </a:hlink>
      <a:folHlink>
        <a:srgbClr val="A20C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2964</TotalTime>
  <Words>5347</Words>
  <Application>Microsoft Office PowerPoint</Application>
  <PresentationFormat>On-screen Show (4:3)</PresentationFormat>
  <Paragraphs>1264</Paragraphs>
  <Slides>120</Slides>
  <Notes>70</Notes>
  <HiddenSlides>6</HiddenSlides>
  <MMClips>0</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1</vt:i4>
      </vt:variant>
      <vt:variant>
        <vt:lpstr>Slide Titles</vt:lpstr>
      </vt:variant>
      <vt:variant>
        <vt:i4>120</vt:i4>
      </vt:variant>
    </vt:vector>
  </HeadingPairs>
  <TitlesOfParts>
    <vt:vector size="142" baseType="lpstr">
      <vt:lpstr>Arial</vt:lpstr>
      <vt:lpstr>Arial</vt:lpstr>
      <vt:lpstr>Arial Black</vt:lpstr>
      <vt:lpstr>Calibri</vt:lpstr>
      <vt:lpstr>Calibri Light</vt:lpstr>
      <vt:lpstr>Corbel</vt:lpstr>
      <vt:lpstr>Courier New</vt:lpstr>
      <vt:lpstr>Gotham XNarrow Book</vt:lpstr>
      <vt:lpstr>Lato</vt:lpstr>
      <vt:lpstr>Montserrat</vt:lpstr>
      <vt:lpstr>Times New Roman</vt:lpstr>
      <vt:lpstr>Wingdings</vt:lpstr>
      <vt:lpstr>Wingdings 3</vt:lpstr>
      <vt:lpstr>Office Theme</vt:lpstr>
      <vt:lpstr>Wake County</vt:lpstr>
      <vt:lpstr>1_Office Theme</vt:lpstr>
      <vt:lpstr>2_Office Theme</vt:lpstr>
      <vt:lpstr>3_Office Theme</vt:lpstr>
      <vt:lpstr>4_Office Theme</vt:lpstr>
      <vt:lpstr>5_Office Theme</vt:lpstr>
      <vt:lpstr>6_Office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Wake BRT Program Overview</vt:lpstr>
      <vt:lpstr>PowerPoint Presentation</vt:lpstr>
      <vt:lpstr>Wake BRT: New Bern Avenue</vt:lpstr>
      <vt:lpstr>Wake BRT: New Bern Avenue  Project Background</vt:lpstr>
      <vt:lpstr>PowerPoint Presentation</vt:lpstr>
      <vt:lpstr>Wake BRT: New Bern Ave Road to Construction</vt:lpstr>
      <vt:lpstr>Wake BRT: New Bern Ave</vt:lpstr>
      <vt:lpstr>Wake BRT: New Bern Ave</vt:lpstr>
      <vt:lpstr>Wake BRT: New Bern Ave </vt:lpstr>
      <vt:lpstr>PowerPoint Presentation</vt:lpstr>
      <vt:lpstr>Western Corridor Timeline</vt:lpstr>
      <vt:lpstr>Western Corridor Coordination</vt:lpstr>
      <vt:lpstr>PowerPoint Presentation</vt:lpstr>
      <vt:lpstr>Western Corridor Concurrence</vt:lpstr>
      <vt:lpstr>PowerPoint Presentation</vt:lpstr>
      <vt:lpstr>Southern Corridor</vt:lpstr>
      <vt:lpstr>Wilmington Extension at Tryon Road</vt:lpstr>
      <vt:lpstr>Southern Corridor Concurrence</vt:lpstr>
      <vt:lpstr>PowerPoint Presentation</vt:lpstr>
      <vt:lpstr>Wake BRT: Branding </vt:lpstr>
      <vt:lpstr>Wake BRT: Station Design </vt:lpstr>
      <vt:lpstr>Wake BRT Public Engagement</vt:lpstr>
      <vt:lpstr>Next Steps</vt:lpstr>
      <vt:lpstr>PowerPoint Presentation</vt:lpstr>
      <vt:lpstr>PowerPoint Presentation</vt:lpstr>
      <vt:lpstr>PowerPoint Presentation</vt:lpstr>
      <vt:lpstr>RTC Relocation Study Update  February 2021    </vt:lpstr>
      <vt:lpstr>Agenda</vt:lpstr>
      <vt:lpstr>Regional Transit Center Relocation Study</vt:lpstr>
      <vt:lpstr>Study Purpose</vt:lpstr>
      <vt:lpstr>PowerPoint Presentation</vt:lpstr>
      <vt:lpstr>Existing Conditions</vt:lpstr>
      <vt:lpstr>Safety and Functionality</vt:lpstr>
      <vt:lpstr>Reliability</vt:lpstr>
      <vt:lpstr>Speed</vt:lpstr>
      <vt:lpstr>Passenger Amenities</vt:lpstr>
      <vt:lpstr>Passenger Amenities</vt:lpstr>
      <vt:lpstr>Access</vt:lpstr>
      <vt:lpstr>PowerPoint Presentation</vt:lpstr>
      <vt:lpstr>Site Search and Evaluation  </vt:lpstr>
      <vt:lpstr>Parcel Search Process</vt:lpstr>
      <vt:lpstr>Parcel Search Process – Results</vt:lpstr>
      <vt:lpstr>Top Scoring Sites  </vt:lpstr>
      <vt:lpstr>PowerPoint Presentation</vt:lpstr>
      <vt:lpstr>Location Evaluation </vt:lpstr>
      <vt:lpstr>Conceptual Program</vt:lpstr>
      <vt:lpstr>Conceptual Program</vt:lpstr>
      <vt:lpstr>Conceptual Program</vt:lpstr>
      <vt:lpstr>Implementation Approach</vt:lpstr>
      <vt:lpstr>Implementation Approach</vt:lpstr>
      <vt:lpstr>Next Steps</vt:lpstr>
      <vt:lpstr>Thank you!</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Plancich, Stephanie</dc:creator>
  <cp:lastModifiedBy>Plancich, Stephanie</cp:lastModifiedBy>
  <cp:revision>84</cp:revision>
  <dcterms:created xsi:type="dcterms:W3CDTF">2020-01-03T20:25:26Z</dcterms:created>
  <dcterms:modified xsi:type="dcterms:W3CDTF">2021-02-16T23:21:49Z</dcterms:modified>
</cp:coreProperties>
</file>