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86" r:id="rId3"/>
    <p:sldId id="265" r:id="rId4"/>
    <p:sldId id="393" r:id="rId5"/>
    <p:sldId id="425" r:id="rId6"/>
    <p:sldId id="415" r:id="rId7"/>
    <p:sldId id="426" r:id="rId8"/>
    <p:sldId id="427" r:id="rId9"/>
    <p:sldId id="428" r:id="rId10"/>
    <p:sldId id="429" r:id="rId11"/>
    <p:sldId id="430" r:id="rId12"/>
    <p:sldId id="424" r:id="rId13"/>
    <p:sldId id="432" r:id="rId14"/>
    <p:sldId id="431" r:id="rId15"/>
    <p:sldId id="407" r:id="rId16"/>
    <p:sldId id="421" r:id="rId17"/>
    <p:sldId id="408" r:id="rId18"/>
    <p:sldId id="422" r:id="rId19"/>
    <p:sldId id="401" r:id="rId20"/>
    <p:sldId id="397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43F2"/>
    <a:srgbClr val="E9B3ED"/>
    <a:srgbClr val="AD68AF"/>
    <a:srgbClr val="EDEDED"/>
    <a:srgbClr val="EAEAEA"/>
    <a:srgbClr val="D0BDE3"/>
    <a:srgbClr val="CFBBDF"/>
    <a:srgbClr val="EED8FF"/>
    <a:srgbClr val="F6BEFD"/>
    <a:srgbClr val="B56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68"/>
    <p:restoredTop sz="87891"/>
  </p:normalViewPr>
  <p:slideViewPr>
    <p:cSldViewPr snapToGrid="0" snapToObjects="1">
      <p:cViewPr varScale="1">
        <p:scale>
          <a:sx n="96" d="100"/>
          <a:sy n="96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C47CF-9B45-6B42-A867-DD38143BBC5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9CE43-5458-EB4C-BC15-02554E38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4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2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44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27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0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2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9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32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8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19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0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6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62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8030-8322-8C4E-9A20-49BB648A0D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3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0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1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5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9CE43-5458-EB4C-BC15-02554E3868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1C55-835A-214B-A33B-C7577C4FF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CEE4A-BF19-A142-8039-0FC29F3FD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45DD1-3DE7-EA49-BDB7-805A0984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ADF-4BB1-1246-A6D0-B539A058BC46}" type="datetime1">
              <a:rPr lang="en-CA" smtClean="0"/>
              <a:t>2021-11-16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BEF4-D8A6-3945-BDF8-60B710D0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5DD8A-4409-604E-B04D-885B3FD6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086B-2DC6-484C-960D-4BC820A6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6291B-5E08-154F-85D7-E52A222D6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F7E21-4C99-1846-B3F1-1546A36F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CAB4-2195-E04D-AD7F-84B4406A4797}" type="datetime1">
              <a:rPr lang="en-CA" smtClean="0"/>
              <a:t>2021-11-16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62FFF-488A-8F4B-8243-79F4F287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95CD-378E-2A4B-84FC-465069A9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9D86D-7259-8448-8041-36C485504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C4213-E038-C646-98C2-3F0C8A61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0B4DF-3CFF-4D4D-84BD-A160CF9E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47A9-B044-3841-A5F6-B8438C47A2EB}" type="datetime1">
              <a:rPr lang="en-CA" smtClean="0"/>
              <a:t>2021-11-16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D38B2-9BD7-9540-A759-1D501B24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27E0A-4368-A042-B023-699822C5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2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8793-EBE9-5547-B147-DC5B7A0D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320FA-132F-2547-9398-16D3B10D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4D1E8-0A54-F944-868F-42599D5F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C22-0740-1145-B507-289CFA32145C}" type="datetime1">
              <a:rPr lang="en-CA" smtClean="0"/>
              <a:t>2021-11-16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B32F-54D5-BA4C-B952-BC539035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C375-94BE-9C4F-859F-16495A8E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1FCC-16F1-7048-92AE-632D52078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EFE07-0447-094B-A46F-496D4F822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2335-D1EC-6743-A921-F5BB7DBD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8C37-A9AF-914C-AF6B-679CD14C7651}" type="datetime1">
              <a:rPr lang="en-CA" smtClean="0"/>
              <a:t>2021-11-16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C7BDA-7731-EA44-86C5-BA29B7D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708C-EA8C-B947-AFA3-10EAF45A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7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22BE5-1403-9C48-B4BB-D7B423B5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F00F-5312-8344-B928-0FE66A3CA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CE2C1-5F2F-EE40-84B2-77101E203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B9D3B-2C34-094E-9311-8A2B2AD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7D2-A0F5-AB4D-BA3E-FE8093B99D78}" type="datetime1">
              <a:rPr lang="en-CA" smtClean="0"/>
              <a:t>2021-11-16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A1D7E-6EE9-4B44-94ED-11111DE5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AD460-92CF-B441-A989-C2822C5B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3089-7525-6E43-A39E-A7C4851B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8385E-F711-5B42-9697-A0675E045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00F4C-B217-9847-A889-8DC2BBE44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DC05E-50CE-1F4D-8B0D-861942926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8354F-67FF-9E45-AEFC-424B71823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A4A45-A51D-5543-A8D5-FFC59725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D541-B3EA-CF4E-92D4-6713B23A25F7}" type="datetime1">
              <a:rPr lang="en-CA" smtClean="0"/>
              <a:t>2021-11-16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92881-18F2-4045-A0DC-6679BF62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6E890-B85B-5A48-8FD7-3DF284F2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AB4D-06E4-554D-AE0D-1C3AA088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3AADE-1318-F546-B6A0-6C8B762F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1DD9-F50C-164B-999F-425A5844D552}" type="datetime1">
              <a:rPr lang="en-CA" smtClean="0"/>
              <a:t>2021-11-16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90BA6-392F-EC42-B4CB-AFC913AE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050EF-3F75-CA4A-9EDD-93F73CFF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8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A70A0-DA8D-2D4C-825F-0BF5699A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6B24-4A03-1342-9F55-D7D8498AC166}" type="datetime1">
              <a:rPr lang="en-CA" smtClean="0"/>
              <a:t>2021-11-16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F8004-0449-2B45-8578-C4652F74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6A02C-6986-E343-977C-04582BAB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DFFC-AAF4-B244-A9F6-D0BBC7C6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88909-33A1-5047-BB46-BC738558D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1D126-43FC-FB42-8FFF-922EB8714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85918-E9B0-E14D-A7B0-349302F7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E363-B285-7749-A7B7-6D4B89FD2491}" type="datetime1">
              <a:rPr lang="en-CA" smtClean="0"/>
              <a:t>2021-11-16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1913C-5DC2-3549-8964-DF4F95FE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97C2A-FF61-3448-8B72-C00B5707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1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6309-0CAD-B140-89C1-1E52AC8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CBA4A-C0E4-E54D-A253-80A9728AB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65017-6C83-8D45-8E0F-E5FAE26D0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14702-94B7-C241-BA9A-3A53F064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2AFD-1BA4-0548-8B62-B7337D5AF262}" type="datetime1">
              <a:rPr lang="en-CA" smtClean="0"/>
              <a:t>2021-11-16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F2A0D-D5E2-DB46-9289-89F76D3A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DD616-49A6-114B-B75F-EE45E06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7F824-A8E1-AA4F-89A4-62C9B0D5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AB0A4-C1D0-9547-9132-F72412C56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8872B-475A-944A-97E5-E16101A46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7268-7D93-3048-A7DF-1E8DDE40998A}" type="datetime1">
              <a:rPr lang="en-CA" smtClean="0"/>
              <a:t>2021-11-16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78F52-E480-5C44-AAD1-BDF6657E7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A9173-332B-CE4E-B160-951D3EC17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BD1B-9119-6140-A017-B96FA150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D11A-81E7-B34E-B37C-D4D00D757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19" y="2327147"/>
            <a:ext cx="11416552" cy="24070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Novel genetic subgroups inform on shared pathobiology within adult and pediatric Burkitt lymphoma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CBAE1-4C6B-4A48-8ECC-5DC2918C11FC}"/>
              </a:ext>
            </a:extLst>
          </p:cNvPr>
          <p:cNvSpPr txBox="1"/>
          <p:nvPr/>
        </p:nvSpPr>
        <p:spPr>
          <a:xfrm>
            <a:off x="9581322" y="5657671"/>
            <a:ext cx="245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Nicole Thomas</a:t>
            </a:r>
          </a:p>
          <a:p>
            <a:pPr algn="r"/>
            <a:r>
              <a:rPr lang="en-US" dirty="0"/>
              <a:t>Morin Lab</a:t>
            </a:r>
          </a:p>
          <a:p>
            <a:pPr algn="r"/>
            <a:r>
              <a:rPr lang="en-US" dirty="0"/>
              <a:t>SFU</a:t>
            </a:r>
          </a:p>
          <a:p>
            <a:pPr algn="r"/>
            <a:r>
              <a:rPr lang="en-US" dirty="0"/>
              <a:t>Burnaby, BC, Canada</a:t>
            </a:r>
          </a:p>
        </p:txBody>
      </p:sp>
    </p:spTree>
    <p:extLst>
      <p:ext uri="{BB962C8B-B14F-4D97-AF65-F5344CB8AC3E}">
        <p14:creationId xmlns:p14="http://schemas.microsoft.com/office/powerpoint/2010/main" val="166604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0ECC9-EB3F-2B49-8BD1-5382009A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3294" y="6442642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F301B-C930-7945-BF76-BDA71FA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7" t="2783" b="33803"/>
          <a:stretch/>
        </p:blipFill>
        <p:spPr>
          <a:xfrm>
            <a:off x="125506" y="76600"/>
            <a:ext cx="8096331" cy="6786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D0EB1-2186-9041-84C2-40666DF0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035" y="2190510"/>
            <a:ext cx="4670542" cy="1148623"/>
          </a:xfrm>
        </p:spPr>
        <p:txBody>
          <a:bodyPr>
            <a:normAutofit/>
          </a:bodyPr>
          <a:lstStyle/>
          <a:p>
            <a:r>
              <a:rPr lang="en-US" b="1" dirty="0"/>
              <a:t>DGG-BL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DAF67-A0AA-BA4E-BC85-CD72E6D587A8}"/>
              </a:ext>
            </a:extLst>
          </p:cNvPr>
          <p:cNvSpPr/>
          <p:nvPr/>
        </p:nvSpPr>
        <p:spPr>
          <a:xfrm>
            <a:off x="125506" y="76600"/>
            <a:ext cx="1413734" cy="62417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5931A-FC72-FD45-B56C-9C2A2339D222}"/>
              </a:ext>
            </a:extLst>
          </p:cNvPr>
          <p:cNvSpPr txBox="1"/>
          <p:nvPr/>
        </p:nvSpPr>
        <p:spPr>
          <a:xfrm>
            <a:off x="7627475" y="3221320"/>
            <a:ext cx="4202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Characterized by </a:t>
            </a:r>
            <a:r>
              <a:rPr lang="en-US" sz="2400" i="1" dirty="0"/>
              <a:t>DDX3X, GNA13, GNAI2</a:t>
            </a:r>
            <a:r>
              <a:rPr lang="en-US" sz="2400" dirty="0"/>
              <a:t> 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Enriched for </a:t>
            </a:r>
            <a:r>
              <a:rPr lang="en-US" sz="2400" i="1" dirty="0"/>
              <a:t>FOXO1</a:t>
            </a:r>
            <a:r>
              <a:rPr lang="en-US" sz="2400" dirty="0"/>
              <a:t> hotspot mutations, </a:t>
            </a:r>
            <a:r>
              <a:rPr lang="en-US" sz="2400" i="1" dirty="0"/>
              <a:t>HNRNPU </a:t>
            </a:r>
            <a:r>
              <a:rPr lang="en-US" sz="2400" dirty="0"/>
              <a:t>mutations, </a:t>
            </a:r>
            <a:r>
              <a:rPr lang="en-US" sz="2400" i="1" dirty="0"/>
              <a:t>BACH2</a:t>
            </a:r>
            <a:r>
              <a:rPr lang="en-US" sz="2400" dirty="0"/>
              <a:t> TSS </a:t>
            </a:r>
            <a:r>
              <a:rPr lang="en-US" sz="2400" dirty="0" err="1"/>
              <a:t>aSHM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33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0ECC9-EB3F-2B49-8BD1-5382009A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3294" y="6442642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F301B-C930-7945-BF76-BDA71FA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7" t="2783" b="33803"/>
          <a:stretch/>
        </p:blipFill>
        <p:spPr>
          <a:xfrm>
            <a:off x="125506" y="76600"/>
            <a:ext cx="8096331" cy="6786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D0EB1-2186-9041-84C2-40666DF0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035" y="2190510"/>
            <a:ext cx="4670542" cy="1148623"/>
          </a:xfrm>
        </p:spPr>
        <p:txBody>
          <a:bodyPr>
            <a:normAutofit/>
          </a:bodyPr>
          <a:lstStyle/>
          <a:p>
            <a:r>
              <a:rPr lang="en-US" b="1" dirty="0"/>
              <a:t>IC-BL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DAF67-A0AA-BA4E-BC85-CD72E6D587A8}"/>
              </a:ext>
            </a:extLst>
          </p:cNvPr>
          <p:cNvSpPr/>
          <p:nvPr/>
        </p:nvSpPr>
        <p:spPr>
          <a:xfrm>
            <a:off x="2895356" y="76600"/>
            <a:ext cx="1413734" cy="62417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5931A-FC72-FD45-B56C-9C2A2339D222}"/>
              </a:ext>
            </a:extLst>
          </p:cNvPr>
          <p:cNvSpPr txBox="1"/>
          <p:nvPr/>
        </p:nvSpPr>
        <p:spPr>
          <a:xfrm>
            <a:off x="7627475" y="3221320"/>
            <a:ext cx="4202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Characterized by </a:t>
            </a:r>
            <a:r>
              <a:rPr lang="en-US" sz="2400" i="1" dirty="0"/>
              <a:t>ID3</a:t>
            </a:r>
            <a:r>
              <a:rPr lang="en-US" sz="2400" dirty="0"/>
              <a:t> and </a:t>
            </a:r>
            <a:r>
              <a:rPr lang="en-US" sz="2400" i="1" dirty="0"/>
              <a:t>CCND3</a:t>
            </a:r>
            <a:r>
              <a:rPr lang="en-US" sz="2400" dirty="0"/>
              <a:t> 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Highest frequency of </a:t>
            </a:r>
            <a:r>
              <a:rPr lang="en-US" sz="2400" i="1" dirty="0"/>
              <a:t>ARID1A</a:t>
            </a:r>
            <a:r>
              <a:rPr lang="en-US" sz="2400" dirty="0"/>
              <a:t> 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Paucity of other DGG-BL mutations</a:t>
            </a:r>
          </a:p>
        </p:txBody>
      </p:sp>
    </p:spTree>
    <p:extLst>
      <p:ext uri="{BB962C8B-B14F-4D97-AF65-F5344CB8AC3E}">
        <p14:creationId xmlns:p14="http://schemas.microsoft.com/office/powerpoint/2010/main" val="336429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A8D1-ABA1-8E46-A52C-4EF0EE2B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492125"/>
            <a:ext cx="906331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DGG-BL is predominately EBV+ BL while M53-BL is predominately adult EBV- BL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6E9C390-F1A5-1943-8CAD-0249503B3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10" t="4064" r="483" b="11809"/>
          <a:stretch/>
        </p:blipFill>
        <p:spPr>
          <a:xfrm>
            <a:off x="425240" y="2476362"/>
            <a:ext cx="11591367" cy="38895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957E-87E1-B045-9CBA-0A73BBEE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074" y="6546712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2F143-EBF6-D246-B1F6-E3E95639A8E6}"/>
              </a:ext>
            </a:extLst>
          </p:cNvPr>
          <p:cNvSpPr/>
          <p:nvPr/>
        </p:nvSpPr>
        <p:spPr>
          <a:xfrm>
            <a:off x="4362680" y="2270125"/>
            <a:ext cx="7653927" cy="458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1EBB8-8EE9-0D42-87E5-A91188C38D9D}"/>
              </a:ext>
            </a:extLst>
          </p:cNvPr>
          <p:cNvSpPr/>
          <p:nvPr/>
        </p:nvSpPr>
        <p:spPr>
          <a:xfrm>
            <a:off x="509650" y="2475176"/>
            <a:ext cx="3423372" cy="7968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EF9B4-7008-0144-AF47-3753C200D512}"/>
              </a:ext>
            </a:extLst>
          </p:cNvPr>
          <p:cNvSpPr/>
          <p:nvPr/>
        </p:nvSpPr>
        <p:spPr>
          <a:xfrm>
            <a:off x="425240" y="4102802"/>
            <a:ext cx="3507782" cy="3183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71B6A-4750-6445-B68E-34CC498B435E}"/>
              </a:ext>
            </a:extLst>
          </p:cNvPr>
          <p:cNvSpPr txBox="1"/>
          <p:nvPr/>
        </p:nvSpPr>
        <p:spPr>
          <a:xfrm>
            <a:off x="1744957" y="2095470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135430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A8D1-ABA1-8E46-A52C-4EF0EE2B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492125"/>
            <a:ext cx="906331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DGG-BL is predominately EBV+ BL while M53-BL is predominately adult EBV- BL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6E9C390-F1A5-1943-8CAD-0249503B3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10" t="4064" r="483" b="11809"/>
          <a:stretch/>
        </p:blipFill>
        <p:spPr>
          <a:xfrm>
            <a:off x="425240" y="2476362"/>
            <a:ext cx="11591367" cy="38895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957E-87E1-B045-9CBA-0A73BBEE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074" y="6546712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2F143-EBF6-D246-B1F6-E3E95639A8E6}"/>
              </a:ext>
            </a:extLst>
          </p:cNvPr>
          <p:cNvSpPr/>
          <p:nvPr/>
        </p:nvSpPr>
        <p:spPr>
          <a:xfrm>
            <a:off x="8176593" y="2270125"/>
            <a:ext cx="3840014" cy="458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1EBB8-8EE9-0D42-87E5-A91188C38D9D}"/>
              </a:ext>
            </a:extLst>
          </p:cNvPr>
          <p:cNvSpPr/>
          <p:nvPr/>
        </p:nvSpPr>
        <p:spPr>
          <a:xfrm>
            <a:off x="6679096" y="2414755"/>
            <a:ext cx="1497495" cy="9701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EF9B4-7008-0144-AF47-3753C200D512}"/>
              </a:ext>
            </a:extLst>
          </p:cNvPr>
          <p:cNvSpPr/>
          <p:nvPr/>
        </p:nvSpPr>
        <p:spPr>
          <a:xfrm>
            <a:off x="4465983" y="4006988"/>
            <a:ext cx="1113183" cy="23588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71B6A-4750-6445-B68E-34CC498B435E}"/>
              </a:ext>
            </a:extLst>
          </p:cNvPr>
          <p:cNvSpPr txBox="1"/>
          <p:nvPr/>
        </p:nvSpPr>
        <p:spPr>
          <a:xfrm>
            <a:off x="1744957" y="2095470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80E45-3278-7444-BE86-042E073CEEC6}"/>
              </a:ext>
            </a:extLst>
          </p:cNvPr>
          <p:cNvSpPr txBox="1"/>
          <p:nvPr/>
        </p:nvSpPr>
        <p:spPr>
          <a:xfrm>
            <a:off x="5868102" y="2111582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Cohort</a:t>
            </a:r>
          </a:p>
        </p:txBody>
      </p:sp>
    </p:spTree>
    <p:extLst>
      <p:ext uri="{BB962C8B-B14F-4D97-AF65-F5344CB8AC3E}">
        <p14:creationId xmlns:p14="http://schemas.microsoft.com/office/powerpoint/2010/main" val="119534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A8D1-ABA1-8E46-A52C-4EF0EE2B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492125"/>
            <a:ext cx="906331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DGG-BL is predominately EBV+ BL while M53-BL is predominately adult EBV- BL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6E9C390-F1A5-1943-8CAD-0249503B3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10" t="4064" r="483" b="11809"/>
          <a:stretch/>
        </p:blipFill>
        <p:spPr>
          <a:xfrm>
            <a:off x="425240" y="2476362"/>
            <a:ext cx="11591367" cy="38895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957E-87E1-B045-9CBA-0A73BBEE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074" y="6546712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1EBB8-8EE9-0D42-87E5-A91188C38D9D}"/>
              </a:ext>
            </a:extLst>
          </p:cNvPr>
          <p:cNvSpPr/>
          <p:nvPr/>
        </p:nvSpPr>
        <p:spPr>
          <a:xfrm>
            <a:off x="8506726" y="2511692"/>
            <a:ext cx="1246874" cy="16183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71B6A-4750-6445-B68E-34CC498B435E}"/>
              </a:ext>
            </a:extLst>
          </p:cNvPr>
          <p:cNvSpPr txBox="1"/>
          <p:nvPr/>
        </p:nvSpPr>
        <p:spPr>
          <a:xfrm>
            <a:off x="1744957" y="2095470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80E45-3278-7444-BE86-042E073CEEC6}"/>
              </a:ext>
            </a:extLst>
          </p:cNvPr>
          <p:cNvSpPr txBox="1"/>
          <p:nvPr/>
        </p:nvSpPr>
        <p:spPr>
          <a:xfrm>
            <a:off x="5868102" y="2111582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Cohort</a:t>
            </a:r>
          </a:p>
        </p:txBody>
      </p:sp>
    </p:spTree>
    <p:extLst>
      <p:ext uri="{BB962C8B-B14F-4D97-AF65-F5344CB8AC3E}">
        <p14:creationId xmlns:p14="http://schemas.microsoft.com/office/powerpoint/2010/main" val="371780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58DA-CFF0-4543-9846-E8988C44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052" y="2392109"/>
            <a:ext cx="3707360" cy="1856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86 differentially expressed genes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1D8CDE-7000-DB44-B306-F5F4C0090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518" y="276972"/>
            <a:ext cx="8592670" cy="64445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D3835-B183-D449-8613-8BB5C169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CF27BC-C005-AE44-A24D-36464E19EC13}"/>
              </a:ext>
            </a:extLst>
          </p:cNvPr>
          <p:cNvSpPr/>
          <p:nvPr/>
        </p:nvSpPr>
        <p:spPr>
          <a:xfrm>
            <a:off x="592736" y="4557010"/>
            <a:ext cx="6654800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D90FD-D4D4-DD49-A48B-1E760A8BE141}"/>
              </a:ext>
            </a:extLst>
          </p:cNvPr>
          <p:cNvSpPr/>
          <p:nvPr/>
        </p:nvSpPr>
        <p:spPr>
          <a:xfrm>
            <a:off x="647700" y="1386332"/>
            <a:ext cx="6654800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01837-F438-F847-9596-9518DFF28934}"/>
              </a:ext>
            </a:extLst>
          </p:cNvPr>
          <p:cNvSpPr/>
          <p:nvPr/>
        </p:nvSpPr>
        <p:spPr>
          <a:xfrm>
            <a:off x="647700" y="5357368"/>
            <a:ext cx="6654800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A53B3-B6D7-FE4D-BFF1-279769E1793F}"/>
              </a:ext>
            </a:extLst>
          </p:cNvPr>
          <p:cNvSpPr txBox="1"/>
          <p:nvPr/>
        </p:nvSpPr>
        <p:spPr>
          <a:xfrm>
            <a:off x="7691230" y="4022732"/>
            <a:ext cx="3839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IRF4, TNFRSF13B, and SERPINA9 show strongest differential expression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Components of DLBCL COO and </a:t>
            </a:r>
            <a:r>
              <a:rPr lang="en-US" sz="2400" dirty="0" err="1"/>
              <a:t>DHITsig</a:t>
            </a:r>
            <a:r>
              <a:rPr lang="en-US" sz="2400" dirty="0"/>
              <a:t> classifiers</a:t>
            </a:r>
          </a:p>
        </p:txBody>
      </p:sp>
    </p:spTree>
    <p:extLst>
      <p:ext uri="{BB962C8B-B14F-4D97-AF65-F5344CB8AC3E}">
        <p14:creationId xmlns:p14="http://schemas.microsoft.com/office/powerpoint/2010/main" val="39603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B12B-9651-B047-819D-85CC8430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28625"/>
            <a:ext cx="77724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Elevated </a:t>
            </a:r>
            <a:r>
              <a:rPr lang="en-US" b="1" i="1" dirty="0"/>
              <a:t>IRF4</a:t>
            </a:r>
            <a:r>
              <a:rPr lang="en-US" b="1" dirty="0"/>
              <a:t> and </a:t>
            </a:r>
            <a:r>
              <a:rPr lang="en-US" b="1" i="1" dirty="0"/>
              <a:t>TNFRSF13B</a:t>
            </a:r>
            <a:r>
              <a:rPr lang="en-US" b="1" dirty="0"/>
              <a:t> expression are associated with IC-BL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EF73F-C0CE-3640-B6B2-181DC003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16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065ABC-5E43-D545-B8E5-B704EAA51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335" y="2349300"/>
            <a:ext cx="6244500" cy="37467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DF22AB-7BC8-A241-B2C7-693F8C1C1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051" y="2333422"/>
            <a:ext cx="4995599" cy="37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9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9B76-5599-7B4D-903D-F62AC4BB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0" y="1870075"/>
            <a:ext cx="3454400" cy="4622800"/>
          </a:xfrm>
        </p:spPr>
        <p:txBody>
          <a:bodyPr>
            <a:normAutofit/>
          </a:bodyPr>
          <a:lstStyle/>
          <a:p>
            <a:r>
              <a:rPr lang="en-US" b="1" dirty="0"/>
              <a:t>IC-BL is associated with elevated </a:t>
            </a:r>
            <a:r>
              <a:rPr lang="en-US" b="1" i="1" dirty="0"/>
              <a:t>IRF4</a:t>
            </a:r>
            <a:r>
              <a:rPr lang="en-US" b="1" dirty="0"/>
              <a:t> induction pathways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B158A-142F-9944-A082-77E83DA4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465C282-EA5C-9A41-8F89-7550E47B1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4641"/>
            <a:ext cx="8937812" cy="670335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CD2D82-910A-A644-8929-2472B8D01D27}"/>
              </a:ext>
            </a:extLst>
          </p:cNvPr>
          <p:cNvSpPr/>
          <p:nvPr/>
        </p:nvSpPr>
        <p:spPr>
          <a:xfrm>
            <a:off x="1245704" y="1351722"/>
            <a:ext cx="1696279" cy="34058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2D0C7-501D-1948-A114-F8F0E587D7CB}"/>
              </a:ext>
            </a:extLst>
          </p:cNvPr>
          <p:cNvSpPr txBox="1"/>
          <p:nvPr/>
        </p:nvSpPr>
        <p:spPr>
          <a:xfrm>
            <a:off x="1685718" y="789369"/>
            <a:ext cx="8162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IC-BL</a:t>
            </a:r>
          </a:p>
        </p:txBody>
      </p:sp>
    </p:spTree>
    <p:extLst>
      <p:ext uri="{BB962C8B-B14F-4D97-AF65-F5344CB8AC3E}">
        <p14:creationId xmlns:p14="http://schemas.microsoft.com/office/powerpoint/2010/main" val="39305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9B76-5599-7B4D-903D-F62AC4BB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0" y="1870075"/>
            <a:ext cx="3454400" cy="4622800"/>
          </a:xfrm>
        </p:spPr>
        <p:txBody>
          <a:bodyPr>
            <a:normAutofit/>
          </a:bodyPr>
          <a:lstStyle/>
          <a:p>
            <a:r>
              <a:rPr lang="en-US" b="1" dirty="0"/>
              <a:t>IC-BL is associated with elevated </a:t>
            </a:r>
            <a:r>
              <a:rPr lang="en-US" b="1" i="1" dirty="0"/>
              <a:t>IRF4</a:t>
            </a:r>
            <a:r>
              <a:rPr lang="en-US" b="1" dirty="0"/>
              <a:t> induction pathways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B158A-142F-9944-A082-77E83DA4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465C282-EA5C-9A41-8F89-7550E47B1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4641"/>
            <a:ext cx="8937812" cy="670335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CD2D82-910A-A644-8929-2472B8D01D27}"/>
              </a:ext>
            </a:extLst>
          </p:cNvPr>
          <p:cNvSpPr/>
          <p:nvPr/>
        </p:nvSpPr>
        <p:spPr>
          <a:xfrm>
            <a:off x="2772627" y="4651512"/>
            <a:ext cx="1865634" cy="20518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ED480-F8AC-0043-9458-3BB98BD3048E}"/>
              </a:ext>
            </a:extLst>
          </p:cNvPr>
          <p:cNvSpPr txBox="1"/>
          <p:nvPr/>
        </p:nvSpPr>
        <p:spPr>
          <a:xfrm>
            <a:off x="3129004" y="4035206"/>
            <a:ext cx="11528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DGG-BL</a:t>
            </a:r>
          </a:p>
        </p:txBody>
      </p:sp>
    </p:spTree>
    <p:extLst>
      <p:ext uri="{BB962C8B-B14F-4D97-AF65-F5344CB8AC3E}">
        <p14:creationId xmlns:p14="http://schemas.microsoft.com/office/powerpoint/2010/main" val="62279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7D037-0B3F-AA4C-9C94-6DBFE1DE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499210-75E6-FB4D-B2DB-7E4FBE85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79" y="307068"/>
            <a:ext cx="8473141" cy="132556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TP53</a:t>
            </a:r>
            <a:r>
              <a:rPr lang="en-US" b="1" dirty="0"/>
              <a:t> and </a:t>
            </a:r>
            <a:r>
              <a:rPr lang="en-US" b="1" i="1" dirty="0"/>
              <a:t>ID3 </a:t>
            </a:r>
            <a:r>
              <a:rPr lang="en-US" b="1" dirty="0"/>
              <a:t>mutations are associated with overall survival in adult BL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F8B8231-58E3-6242-8622-9F0BF7CD7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3952"/>
          <a:stretch/>
        </p:blipFill>
        <p:spPr>
          <a:xfrm>
            <a:off x="0" y="2481429"/>
            <a:ext cx="6244400" cy="3561561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642AC7-B55F-EC43-BDBB-E28B7F7C93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3" b="23952"/>
          <a:stretch/>
        </p:blipFill>
        <p:spPr>
          <a:xfrm>
            <a:off x="6467061" y="2607654"/>
            <a:ext cx="5775948" cy="34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0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7F47FF2F-9430-9F48-A096-9E6017CF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5" y="264546"/>
            <a:ext cx="8699500" cy="128089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/>
              <a:t>Burkitt lymphoma disproportionally affects children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EA7858-4F72-EF4A-9637-3EC57768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6055" y="6490128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02BB6701-9681-3B47-B73B-8555E1A2E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51" t="38518" r="33063" b="45124"/>
          <a:stretch/>
        </p:blipFill>
        <p:spPr>
          <a:xfrm>
            <a:off x="1590" y="1545436"/>
            <a:ext cx="6716059" cy="2564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C92F42-3B5B-D543-A0B2-686D2889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42" y="4521011"/>
            <a:ext cx="3305956" cy="22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C6C3A6-123E-7642-A654-70F0AAF15202}"/>
              </a:ext>
            </a:extLst>
          </p:cNvPr>
          <p:cNvSpPr txBox="1"/>
          <p:nvPr/>
        </p:nvSpPr>
        <p:spPr>
          <a:xfrm>
            <a:off x="4934765" y="4155013"/>
            <a:ext cx="138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 OS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9C1B5812-10B1-0A45-92A7-9D4F2611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6" y="4392171"/>
            <a:ext cx="3410997" cy="23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585790-5CE3-194F-8457-83055CCE592B}"/>
              </a:ext>
            </a:extLst>
          </p:cNvPr>
          <p:cNvSpPr txBox="1"/>
          <p:nvPr/>
        </p:nvSpPr>
        <p:spPr>
          <a:xfrm>
            <a:off x="1523768" y="4110024"/>
            <a:ext cx="18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Pediatric 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E7EFD-3BE0-EE4B-8BE8-2F46D78DA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732" y="2716529"/>
            <a:ext cx="5414267" cy="2385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C0E0B-8C8D-CD4A-9B14-B4444DBA4EE8}"/>
              </a:ext>
            </a:extLst>
          </p:cNvPr>
          <p:cNvSpPr txBox="1"/>
          <p:nvPr/>
        </p:nvSpPr>
        <p:spPr>
          <a:xfrm>
            <a:off x="9668444" y="6609032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err="1"/>
              <a:t>Swerdlow</a:t>
            </a:r>
            <a:r>
              <a:rPr lang="en-CA" sz="1000" dirty="0"/>
              <a:t> et al., 2016; Liu et al. (2019).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5769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5B0-D39A-EA41-9C74-7226D7DE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77850"/>
            <a:ext cx="10515600" cy="1325563"/>
          </a:xfrm>
        </p:spPr>
        <p:txBody>
          <a:bodyPr/>
          <a:lstStyle/>
          <a:p>
            <a:r>
              <a:rPr lang="en-US" b="1" dirty="0"/>
              <a:t>New insights into the biology of 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0185-8F2D-2C42-AA11-D195BBAB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706" y="2202497"/>
            <a:ext cx="9045388" cy="4351338"/>
          </a:xfrm>
        </p:spPr>
        <p:txBody>
          <a:bodyPr>
            <a:normAutofit/>
          </a:bodyPr>
          <a:lstStyle/>
          <a:p>
            <a:r>
              <a:rPr lang="en-US" dirty="0"/>
              <a:t>Shared pathobiology between adult and pediatric BL </a:t>
            </a:r>
          </a:p>
          <a:p>
            <a:r>
              <a:rPr lang="en-US" dirty="0"/>
              <a:t>Clustering reveals 3 distinct BL subgroups</a:t>
            </a:r>
          </a:p>
          <a:p>
            <a:pPr lvl="1"/>
            <a:r>
              <a:rPr lang="en-US" i="1" dirty="0"/>
              <a:t>IRF4</a:t>
            </a:r>
            <a:r>
              <a:rPr lang="en-US" dirty="0"/>
              <a:t> therapeutic target in IC-BL</a:t>
            </a:r>
          </a:p>
          <a:p>
            <a:r>
              <a:rPr lang="en-US" i="1" dirty="0"/>
              <a:t>TP53</a:t>
            </a:r>
            <a:r>
              <a:rPr lang="en-US" dirty="0"/>
              <a:t> and </a:t>
            </a:r>
            <a:r>
              <a:rPr lang="en-US" i="1" dirty="0"/>
              <a:t>ID3</a:t>
            </a:r>
            <a:r>
              <a:rPr lang="en-US" dirty="0"/>
              <a:t> mutations predictive of OS</a:t>
            </a:r>
          </a:p>
          <a:p>
            <a:pPr lvl="1"/>
            <a:r>
              <a:rPr lang="en-US" dirty="0"/>
              <a:t>Stratification/prognostication for treatment alternatives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9F19666-920E-E442-8ADC-2FB74A42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0" t="50000" r="11313" b="11020"/>
          <a:stretch/>
        </p:blipFill>
        <p:spPr>
          <a:xfrm>
            <a:off x="2766164" y="4476909"/>
            <a:ext cx="5286566" cy="21607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DBFA9-2274-D440-B8C1-F989F639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7873" y="91022"/>
            <a:ext cx="396367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CA" sz="3800" dirty="0"/>
              <a:t>Acknowledgements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436547" y="4448633"/>
            <a:ext cx="3241040" cy="240001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spc="-105" dirty="0">
                <a:latin typeface="Arial"/>
                <a:cs typeface="Arial"/>
              </a:rPr>
              <a:t>Infectious </a:t>
            </a:r>
            <a:r>
              <a:rPr sz="1600" b="1" spc="-145" dirty="0">
                <a:latin typeface="Arial"/>
                <a:cs typeface="Arial"/>
              </a:rPr>
              <a:t>Disease </a:t>
            </a:r>
            <a:r>
              <a:rPr sz="1600" b="1" spc="-155" dirty="0">
                <a:latin typeface="Arial"/>
                <a:cs typeface="Arial"/>
              </a:rPr>
              <a:t>Research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75" dirty="0">
                <a:latin typeface="Arial"/>
                <a:cs typeface="Arial"/>
              </a:rPr>
              <a:t>Institute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i="1" spc="-70" dirty="0">
                <a:latin typeface="Arial"/>
                <a:cs typeface="Arial"/>
              </a:rPr>
              <a:t>Seattle,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spc="-155" dirty="0">
                <a:latin typeface="Arial"/>
                <a:cs typeface="Arial"/>
              </a:rPr>
              <a:t>WA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-105" dirty="0">
                <a:latin typeface="Arial"/>
                <a:cs typeface="Arial"/>
              </a:rPr>
              <a:t>Corey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Casper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spcBef>
                <a:spcPts val="575"/>
              </a:spcBef>
            </a:pPr>
            <a:r>
              <a:rPr sz="1600" b="1" spc="-160" dirty="0">
                <a:latin typeface="Arial"/>
                <a:cs typeface="Arial"/>
              </a:rPr>
              <a:t>Leidos </a:t>
            </a:r>
            <a:r>
              <a:rPr sz="1600" b="1" spc="-125" dirty="0">
                <a:latin typeface="Arial"/>
                <a:cs typeface="Arial"/>
              </a:rPr>
              <a:t>Biomedical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60" dirty="0">
                <a:latin typeface="Arial"/>
                <a:cs typeface="Arial"/>
              </a:rPr>
              <a:t>Research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i="1" spc="-85" dirty="0">
                <a:latin typeface="Arial"/>
                <a:cs typeface="Arial"/>
              </a:rPr>
              <a:t>Frederick,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spc="-75" dirty="0">
                <a:latin typeface="Arial"/>
                <a:cs typeface="Arial"/>
              </a:rPr>
              <a:t>MD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-60" dirty="0">
                <a:latin typeface="Arial"/>
                <a:cs typeface="Arial"/>
              </a:rPr>
              <a:t>Maureen </a:t>
            </a:r>
            <a:r>
              <a:rPr sz="1600" spc="-90" dirty="0">
                <a:latin typeface="Arial"/>
                <a:cs typeface="Arial"/>
              </a:rPr>
              <a:t>A.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Dyer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spcBef>
                <a:spcPts val="695"/>
              </a:spcBef>
            </a:pPr>
            <a:r>
              <a:rPr lang="en-CA" sz="1600" b="1" spc="-135" dirty="0">
                <a:latin typeface="Arial"/>
                <a:cs typeface="Arial"/>
              </a:rPr>
              <a:t>Lyon University Hospital</a:t>
            </a:r>
            <a:endParaRPr lang="en-CA"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lang="en-CA" sz="1600" i="1" spc="-85" dirty="0">
                <a:latin typeface="Arial"/>
                <a:cs typeface="Arial"/>
              </a:rPr>
              <a:t>Lyon,</a:t>
            </a:r>
            <a:r>
              <a:rPr lang="en-CA" sz="1600" i="1" spc="-90" dirty="0">
                <a:latin typeface="Arial"/>
                <a:cs typeface="Arial"/>
              </a:rPr>
              <a:t> </a:t>
            </a:r>
            <a:r>
              <a:rPr lang="en-CA" sz="1600" i="1" spc="-60" dirty="0">
                <a:latin typeface="Arial"/>
                <a:cs typeface="Arial"/>
              </a:rPr>
              <a:t>France</a:t>
            </a:r>
            <a:endParaRPr lang="en-CA"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lang="en-CA" sz="1600" dirty="0">
                <a:latin typeface="Arial"/>
                <a:cs typeface="Arial"/>
              </a:rPr>
              <a:t>Alexandra Traverse-</a:t>
            </a:r>
            <a:r>
              <a:rPr lang="en-CA" sz="1600" dirty="0" err="1">
                <a:latin typeface="Arial"/>
                <a:cs typeface="Arial"/>
              </a:rPr>
              <a:t>Glehen</a:t>
            </a:r>
            <a:endParaRPr lang="en-CA"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180" y="1640573"/>
            <a:ext cx="270002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114" dirty="0">
                <a:latin typeface="Arial"/>
                <a:cs typeface="Arial"/>
              </a:rPr>
              <a:t>British </a:t>
            </a:r>
            <a:r>
              <a:rPr sz="1600" b="1" spc="-130" dirty="0">
                <a:latin typeface="Arial"/>
                <a:cs typeface="Arial"/>
              </a:rPr>
              <a:t>Columbia </a:t>
            </a:r>
            <a:r>
              <a:rPr sz="1600" b="1" spc="-155" dirty="0">
                <a:latin typeface="Arial"/>
                <a:cs typeface="Arial"/>
              </a:rPr>
              <a:t>Cancer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i="1" spc="-105" dirty="0">
                <a:latin typeface="Arial"/>
                <a:cs typeface="Arial"/>
              </a:rPr>
              <a:t>Vancouver,</a:t>
            </a:r>
            <a:r>
              <a:rPr lang="en-CA" sz="1600" i="1" spc="-90" dirty="0">
                <a:latin typeface="Arial"/>
                <a:cs typeface="Arial"/>
              </a:rPr>
              <a:t> BC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5537" y="2017856"/>
            <a:ext cx="16005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4025"/>
            <a:r>
              <a:rPr lang="en-CA" sz="1600" spc="-95" dirty="0">
                <a:latin typeface="Arial"/>
                <a:cs typeface="Arial"/>
              </a:rPr>
              <a:t>David Scott</a:t>
            </a:r>
          </a:p>
          <a:p>
            <a:pPr marL="12700" marR="454025"/>
            <a:r>
              <a:rPr lang="en-CA" sz="1600" spc="-95" dirty="0">
                <a:latin typeface="Arial"/>
                <a:cs typeface="Arial"/>
              </a:rPr>
              <a:t>Laura Hilton</a:t>
            </a:r>
          </a:p>
          <a:p>
            <a:pPr marL="12700" marR="454025"/>
            <a:r>
              <a:rPr lang="en-CA" sz="1600" spc="-95" dirty="0">
                <a:latin typeface="Arial"/>
                <a:cs typeface="Arial"/>
              </a:rPr>
              <a:t>Jasper Wong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180" y="2109966"/>
            <a:ext cx="1323340" cy="75360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80"/>
              </a:spcBef>
            </a:pPr>
            <a:r>
              <a:rPr sz="1600" spc="-85" dirty="0">
                <a:latin typeface="Arial"/>
                <a:cs typeface="Arial"/>
              </a:rPr>
              <a:t>Andy </a:t>
            </a:r>
            <a:r>
              <a:rPr sz="1600" spc="-175" dirty="0">
                <a:latin typeface="Arial"/>
                <a:cs typeface="Arial"/>
              </a:rPr>
              <a:t>J. </a:t>
            </a:r>
            <a:r>
              <a:rPr sz="1600" spc="-55" dirty="0">
                <a:latin typeface="Arial"/>
                <a:cs typeface="Arial"/>
              </a:rPr>
              <a:t>Mungall  </a:t>
            </a:r>
            <a:r>
              <a:rPr sz="1600" spc="-110" dirty="0">
                <a:latin typeface="Arial"/>
                <a:cs typeface="Arial"/>
              </a:rPr>
              <a:t>Karen </a:t>
            </a:r>
            <a:r>
              <a:rPr sz="1600" spc="-65" dirty="0">
                <a:latin typeface="Arial"/>
                <a:cs typeface="Arial"/>
              </a:rPr>
              <a:t>Novik  </a:t>
            </a:r>
            <a:r>
              <a:rPr sz="1600" spc="-60" dirty="0">
                <a:latin typeface="Arial"/>
                <a:cs typeface="Arial"/>
              </a:rPr>
              <a:t>Marco </a:t>
            </a:r>
            <a:r>
              <a:rPr sz="1600" spc="-90" dirty="0">
                <a:latin typeface="Arial"/>
                <a:cs typeface="Arial"/>
              </a:rPr>
              <a:t>A.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spc="-45" dirty="0" err="1">
                <a:latin typeface="Arial"/>
                <a:cs typeface="Arial"/>
              </a:rPr>
              <a:t>Marra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180" y="2875717"/>
            <a:ext cx="2872740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114" dirty="0">
                <a:solidFill>
                  <a:srgbClr val="A143F2"/>
                </a:solidFill>
                <a:latin typeface="Arial"/>
                <a:cs typeface="Arial"/>
              </a:rPr>
              <a:t>Foundation </a:t>
            </a:r>
            <a:r>
              <a:rPr sz="1600" b="1" spc="-75" dirty="0">
                <a:solidFill>
                  <a:srgbClr val="A143F2"/>
                </a:solidFill>
                <a:latin typeface="Arial"/>
                <a:cs typeface="Arial"/>
              </a:rPr>
              <a:t>for</a:t>
            </a:r>
            <a:r>
              <a:rPr lang="en-CA" sz="1600" b="1" spc="-75" dirty="0">
                <a:solidFill>
                  <a:srgbClr val="A143F2"/>
                </a:solidFill>
                <a:latin typeface="Arial"/>
                <a:cs typeface="Arial"/>
              </a:rPr>
              <a:t> BL Research</a:t>
            </a:r>
            <a:endParaRPr sz="1600" dirty="0">
              <a:solidFill>
                <a:srgbClr val="A143F2"/>
              </a:solidFill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i="1" spc="-114" dirty="0">
                <a:solidFill>
                  <a:srgbClr val="A143F2"/>
                </a:solidFill>
                <a:latin typeface="Arial"/>
                <a:cs typeface="Arial"/>
              </a:rPr>
              <a:t>Geneva,</a:t>
            </a:r>
            <a:r>
              <a:rPr sz="1600" i="1" spc="-90" dirty="0">
                <a:solidFill>
                  <a:srgbClr val="A143F2"/>
                </a:solidFill>
                <a:latin typeface="Arial"/>
                <a:cs typeface="Arial"/>
              </a:rPr>
              <a:t> </a:t>
            </a:r>
            <a:r>
              <a:rPr sz="1600" i="1" spc="-70" dirty="0">
                <a:solidFill>
                  <a:srgbClr val="A143F2"/>
                </a:solidFill>
                <a:latin typeface="Arial"/>
                <a:cs typeface="Arial"/>
              </a:rPr>
              <a:t>Switzerland</a:t>
            </a:r>
            <a:endParaRPr sz="1600" dirty="0">
              <a:solidFill>
                <a:srgbClr val="A143F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0864" algn="l"/>
              </a:tabLst>
            </a:pPr>
            <a:r>
              <a:rPr sz="1600" spc="-290" dirty="0">
                <a:latin typeface="Arial"/>
                <a:cs typeface="Arial"/>
              </a:rPr>
              <a:t>J   </a:t>
            </a:r>
            <a:r>
              <a:rPr sz="1600" spc="-245" dirty="0">
                <a:latin typeface="Arial"/>
                <a:cs typeface="Arial"/>
              </a:rPr>
              <a:t>P  </a:t>
            </a:r>
            <a:r>
              <a:rPr sz="1600" spc="20" dirty="0">
                <a:latin typeface="Arial"/>
                <a:cs typeface="Arial"/>
              </a:rPr>
              <a:t>&amp;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M-R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Martin</a:t>
            </a:r>
            <a:r>
              <a:rPr lang="en-CA" sz="1600" spc="-5" dirty="0">
                <a:latin typeface="Arial"/>
                <a:cs typeface="Arial"/>
              </a:rPr>
              <a:t>    </a:t>
            </a:r>
            <a:r>
              <a:rPr sz="1600" spc="-110" dirty="0">
                <a:latin typeface="Arial"/>
                <a:cs typeface="Arial"/>
              </a:rPr>
              <a:t>John </a:t>
            </a:r>
            <a:r>
              <a:rPr sz="1600" spc="-130" dirty="0">
                <a:latin typeface="Arial"/>
                <a:cs typeface="Arial"/>
              </a:rPr>
              <a:t>D.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Irvin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337" y="3711882"/>
            <a:ext cx="34067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140" dirty="0">
                <a:latin typeface="Arial"/>
                <a:cs typeface="Arial"/>
              </a:rPr>
              <a:t>George </a:t>
            </a:r>
            <a:r>
              <a:rPr sz="1600" b="1" spc="-125" dirty="0">
                <a:latin typeface="Arial"/>
                <a:cs typeface="Arial"/>
              </a:rPr>
              <a:t>Washington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5" dirty="0">
                <a:latin typeface="Arial"/>
                <a:cs typeface="Arial"/>
              </a:rPr>
              <a:t>University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i="1" spc="-65" dirty="0">
                <a:latin typeface="Arial"/>
                <a:cs typeface="Arial"/>
              </a:rPr>
              <a:t>Washington,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spc="-250" dirty="0">
                <a:latin typeface="Arial"/>
                <a:cs typeface="Arial"/>
              </a:rPr>
              <a:t>DC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tabLst>
                <a:tab pos="1840864" algn="l"/>
              </a:tabLst>
            </a:pPr>
            <a:r>
              <a:rPr sz="1600" spc="-105" dirty="0">
                <a:latin typeface="Arial"/>
                <a:cs typeface="Arial"/>
              </a:rPr>
              <a:t>Fabio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E.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Leal</a:t>
            </a:r>
            <a:r>
              <a:rPr lang="en-CA" sz="1600" spc="-110" dirty="0">
                <a:latin typeface="Arial"/>
                <a:cs typeface="Arial"/>
              </a:rPr>
              <a:t>             </a:t>
            </a:r>
            <a:r>
              <a:rPr sz="1600" spc="-75" dirty="0">
                <a:latin typeface="Arial"/>
                <a:cs typeface="Arial"/>
              </a:rPr>
              <a:t>Jeffrey </a:t>
            </a:r>
            <a:r>
              <a:rPr sz="1600" spc="-10" dirty="0">
                <a:latin typeface="Arial"/>
                <a:cs typeface="Arial"/>
              </a:rPr>
              <a:t>M.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Bethony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6897" y="6139585"/>
            <a:ext cx="349631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105" dirty="0">
                <a:latin typeface="Arial"/>
                <a:cs typeface="Arial"/>
              </a:rPr>
              <a:t>University </a:t>
            </a:r>
            <a:r>
              <a:rPr sz="1600" b="1" spc="-75" dirty="0">
                <a:latin typeface="Arial"/>
                <a:cs typeface="Arial"/>
              </a:rPr>
              <a:t>of </a:t>
            </a:r>
            <a:r>
              <a:rPr sz="1600" b="1" spc="-130" dirty="0">
                <a:latin typeface="Arial"/>
                <a:cs typeface="Arial"/>
              </a:rPr>
              <a:t>Nebraska </a:t>
            </a:r>
            <a:r>
              <a:rPr sz="1600" b="1" spc="-85" dirty="0">
                <a:latin typeface="Arial"/>
                <a:cs typeface="Arial"/>
              </a:rPr>
              <a:t>Medical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Center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i="1" spc="-90" dirty="0">
                <a:latin typeface="Arial"/>
                <a:cs typeface="Arial"/>
              </a:rPr>
              <a:t>Omaha,</a:t>
            </a:r>
            <a:r>
              <a:rPr lang="en-CA" sz="1600" i="1" spc="-90" dirty="0">
                <a:latin typeface="Arial"/>
                <a:cs typeface="Arial"/>
              </a:rPr>
              <a:t> NE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-55" dirty="0">
                <a:latin typeface="Arial"/>
                <a:cs typeface="Arial"/>
              </a:rPr>
              <a:t>Timothy </a:t>
            </a:r>
            <a:r>
              <a:rPr sz="1600" spc="-175" dirty="0">
                <a:latin typeface="Arial"/>
                <a:cs typeface="Arial"/>
              </a:rPr>
              <a:t>C.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Greiner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7579" y="1353603"/>
            <a:ext cx="3409950" cy="1823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endParaRPr lang="en-CA" sz="1600" b="1" spc="-7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70" dirty="0">
                <a:latin typeface="Arial"/>
                <a:cs typeface="Arial"/>
              </a:rPr>
              <a:t>Memorial </a:t>
            </a:r>
            <a:r>
              <a:rPr sz="1600" b="1" spc="-145" dirty="0">
                <a:latin typeface="Arial"/>
                <a:cs typeface="Arial"/>
              </a:rPr>
              <a:t>Sloan </a:t>
            </a:r>
            <a:r>
              <a:rPr sz="1600" b="1" spc="-110" dirty="0">
                <a:latin typeface="Arial"/>
                <a:cs typeface="Arial"/>
              </a:rPr>
              <a:t>Kettering </a:t>
            </a:r>
            <a:r>
              <a:rPr sz="1600" b="1" spc="-150" dirty="0">
                <a:latin typeface="Arial"/>
                <a:cs typeface="Arial"/>
              </a:rPr>
              <a:t>Cancer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Center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i="1" spc="-95" dirty="0">
                <a:latin typeface="Arial"/>
                <a:cs typeface="Arial"/>
              </a:rPr>
              <a:t>New </a:t>
            </a:r>
            <a:r>
              <a:rPr sz="1600" i="1" spc="-120" dirty="0">
                <a:latin typeface="Arial"/>
                <a:cs typeface="Arial"/>
              </a:rPr>
              <a:t>York,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spc="-204" dirty="0">
                <a:latin typeface="Arial"/>
                <a:cs typeface="Arial"/>
              </a:rPr>
              <a:t>NY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-55" dirty="0" err="1">
                <a:latin typeface="Arial"/>
                <a:cs typeface="Arial"/>
              </a:rPr>
              <a:t>Ariela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Noy</a:t>
            </a:r>
            <a:endParaRPr lang="en-CA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CA" sz="1600" b="1" spc="-85" dirty="0">
                <a:solidFill>
                  <a:srgbClr val="A143F2"/>
                </a:solidFill>
                <a:latin typeface="Arial"/>
                <a:cs typeface="Arial"/>
              </a:rPr>
              <a:t>National </a:t>
            </a:r>
            <a:r>
              <a:rPr lang="en-CA" sz="1600" b="1" spc="-95" dirty="0">
                <a:solidFill>
                  <a:srgbClr val="A143F2"/>
                </a:solidFill>
                <a:latin typeface="Arial"/>
                <a:cs typeface="Arial"/>
              </a:rPr>
              <a:t>Institutes </a:t>
            </a:r>
            <a:r>
              <a:rPr lang="en-CA" sz="1600" b="1" spc="-75" dirty="0">
                <a:solidFill>
                  <a:srgbClr val="A143F2"/>
                </a:solidFill>
                <a:latin typeface="Arial"/>
                <a:cs typeface="Arial"/>
              </a:rPr>
              <a:t>of</a:t>
            </a:r>
            <a:r>
              <a:rPr lang="en-CA" sz="1600" b="1" spc="-85" dirty="0">
                <a:solidFill>
                  <a:srgbClr val="A143F2"/>
                </a:solidFill>
                <a:latin typeface="Arial"/>
                <a:cs typeface="Arial"/>
              </a:rPr>
              <a:t> Health</a:t>
            </a:r>
            <a:endParaRPr lang="en-CA" sz="1600" dirty="0">
              <a:solidFill>
                <a:srgbClr val="A143F2"/>
              </a:solidFill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i="1" spc="-90" dirty="0">
                <a:solidFill>
                  <a:srgbClr val="A143F2"/>
                </a:solidFill>
                <a:latin typeface="Arial"/>
                <a:cs typeface="Arial"/>
              </a:rPr>
              <a:t>Bethesda, </a:t>
            </a:r>
            <a:r>
              <a:rPr sz="1600" i="1" spc="-75" dirty="0">
                <a:solidFill>
                  <a:srgbClr val="A143F2"/>
                </a:solidFill>
                <a:latin typeface="Arial"/>
                <a:cs typeface="Arial"/>
              </a:rPr>
              <a:t>MD</a:t>
            </a:r>
            <a:endParaRPr sz="1600" dirty="0">
              <a:solidFill>
                <a:srgbClr val="A143F2"/>
              </a:solidFill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tabLst>
                <a:tab pos="1840864" algn="l"/>
              </a:tabLst>
            </a:pPr>
            <a:r>
              <a:rPr sz="1600" spc="-85" dirty="0">
                <a:latin typeface="Arial"/>
                <a:cs typeface="Arial"/>
              </a:rPr>
              <a:t>Daniela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90" dirty="0">
                <a:latin typeface="Arial"/>
                <a:cs typeface="Arial"/>
              </a:rPr>
              <a:t>S.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Gerhard	</a:t>
            </a:r>
            <a:r>
              <a:rPr sz="1600" spc="-95" dirty="0">
                <a:latin typeface="Arial"/>
                <a:cs typeface="Arial"/>
              </a:rPr>
              <a:t>Elaine </a:t>
            </a:r>
            <a:r>
              <a:rPr sz="1600" spc="-190" dirty="0">
                <a:latin typeface="Arial"/>
                <a:cs typeface="Arial"/>
              </a:rPr>
              <a:t>S.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Jaffe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8756" y="3152575"/>
            <a:ext cx="1490980" cy="4914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75"/>
              </a:spcBef>
            </a:pPr>
            <a:r>
              <a:rPr sz="1600" spc="-100" dirty="0">
                <a:latin typeface="Arial"/>
                <a:cs typeface="Arial"/>
              </a:rPr>
              <a:t>Louis </a:t>
            </a:r>
            <a:r>
              <a:rPr sz="1600" spc="-10" dirty="0">
                <a:latin typeface="Arial"/>
                <a:cs typeface="Arial"/>
              </a:rPr>
              <a:t>M. </a:t>
            </a:r>
            <a:r>
              <a:rPr sz="1600" spc="-70" dirty="0">
                <a:latin typeface="Arial"/>
                <a:cs typeface="Arial"/>
              </a:rPr>
              <a:t>Staudt </a:t>
            </a:r>
            <a:r>
              <a:rPr lang="en-CA" sz="1600" spc="-70" dirty="0">
                <a:latin typeface="Arial"/>
                <a:cs typeface="Arial"/>
              </a:rPr>
              <a:t>*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Patee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Gesuwan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6728" y="3132895"/>
            <a:ext cx="1505585" cy="4914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75"/>
              </a:spcBef>
            </a:pPr>
            <a:r>
              <a:rPr sz="1600" spc="-80" dirty="0">
                <a:latin typeface="Arial"/>
                <a:cs typeface="Arial"/>
              </a:rPr>
              <a:t>Kishor </a:t>
            </a:r>
            <a:r>
              <a:rPr sz="1600" spc="-70" dirty="0">
                <a:latin typeface="Arial"/>
                <a:cs typeface="Arial"/>
              </a:rPr>
              <a:t>Bhatia  </a:t>
            </a:r>
            <a:r>
              <a:rPr sz="1600" spc="-80" dirty="0">
                <a:latin typeface="Arial"/>
                <a:cs typeface="Arial"/>
              </a:rPr>
              <a:t>Nicholas </a:t>
            </a:r>
            <a:r>
              <a:rPr sz="1600" spc="-120" dirty="0">
                <a:latin typeface="Arial"/>
                <a:cs typeface="Arial"/>
              </a:rPr>
              <a:t>B.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Griner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7579" y="3633399"/>
            <a:ext cx="33648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1600" spc="-175" dirty="0">
                <a:latin typeface="Arial"/>
                <a:cs typeface="Arial"/>
              </a:rPr>
              <a:t>Sam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M.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Mbulaiteye	</a:t>
            </a:r>
            <a:r>
              <a:rPr sz="1600" spc="-100" dirty="0">
                <a:latin typeface="Arial"/>
                <a:cs typeface="Arial"/>
              </a:rPr>
              <a:t>Steven </a:t>
            </a:r>
            <a:r>
              <a:rPr sz="1600" spc="-175" dirty="0">
                <a:latin typeface="Arial"/>
                <a:cs typeface="Arial"/>
              </a:rPr>
              <a:t>J.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Reynolds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7579" y="3878752"/>
            <a:ext cx="3240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1600" spc="-125" dirty="0">
                <a:latin typeface="Arial"/>
                <a:cs typeface="Arial"/>
              </a:rPr>
              <a:t>Tanja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M.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Davidsen	</a:t>
            </a:r>
            <a:r>
              <a:rPr sz="1600" spc="-114" dirty="0">
                <a:latin typeface="Arial"/>
                <a:cs typeface="Arial"/>
              </a:rPr>
              <a:t>Thomas </a:t>
            </a:r>
            <a:r>
              <a:rPr sz="1600" spc="-140" dirty="0">
                <a:latin typeface="Arial"/>
                <a:cs typeface="Arial"/>
              </a:rPr>
              <a:t>G.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Gross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2040" y="4071387"/>
            <a:ext cx="2622550" cy="91249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840864" algn="l"/>
              </a:tabLst>
            </a:pPr>
            <a:r>
              <a:rPr sz="1600" spc="-80" dirty="0">
                <a:latin typeface="Arial"/>
                <a:cs typeface="Arial"/>
              </a:rPr>
              <a:t>Wyndham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H.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Wilson	</a:t>
            </a:r>
            <a:r>
              <a:rPr sz="1600" spc="-100" dirty="0">
                <a:latin typeface="Arial"/>
                <a:cs typeface="Arial"/>
              </a:rPr>
              <a:t>Yiwen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He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b="1" spc="-85" dirty="0">
                <a:latin typeface="Arial"/>
                <a:cs typeface="Arial"/>
              </a:rPr>
              <a:t>Nationwide </a:t>
            </a:r>
            <a:r>
              <a:rPr sz="1600" b="1" spc="-135" dirty="0">
                <a:latin typeface="Arial"/>
                <a:cs typeface="Arial"/>
              </a:rPr>
              <a:t>Children’s </a:t>
            </a:r>
            <a:r>
              <a:rPr sz="1600" b="1" spc="-110" dirty="0">
                <a:latin typeface="Arial"/>
                <a:cs typeface="Arial"/>
              </a:rPr>
              <a:t>Hospital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600" i="1" spc="-100" dirty="0">
                <a:latin typeface="Arial"/>
                <a:cs typeface="Arial"/>
              </a:rPr>
              <a:t>Columbus,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spc="-180" dirty="0">
                <a:latin typeface="Arial"/>
                <a:cs typeface="Arial"/>
              </a:rPr>
              <a:t>OH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19561" y="4976151"/>
            <a:ext cx="165290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15925">
              <a:lnSpc>
                <a:spcPts val="1900"/>
              </a:lnSpc>
              <a:spcBef>
                <a:spcPts val="180"/>
              </a:spcBef>
            </a:pPr>
            <a:r>
              <a:rPr sz="1600" spc="-70" dirty="0">
                <a:latin typeface="Arial"/>
                <a:cs typeface="Arial"/>
              </a:rPr>
              <a:t>Benjamin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Hanf  </a:t>
            </a:r>
            <a:r>
              <a:rPr sz="1600" spc="-55" dirty="0">
                <a:latin typeface="Arial"/>
                <a:cs typeface="Arial"/>
              </a:rPr>
              <a:t>Hilary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lang="en-CA" sz="1600" spc="-60" dirty="0" err="1">
                <a:latin typeface="Arial"/>
                <a:cs typeface="Arial"/>
              </a:rPr>
              <a:t>Petrello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600" spc="-150" dirty="0">
                <a:latin typeface="Arial"/>
                <a:cs typeface="Arial"/>
              </a:rPr>
              <a:t>Tara </a:t>
            </a:r>
            <a:r>
              <a:rPr sz="1600" spc="-10" dirty="0">
                <a:latin typeface="Arial"/>
                <a:cs typeface="Arial"/>
              </a:rPr>
              <a:t>M.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Lichtenberg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6077" y="4994095"/>
            <a:ext cx="159702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15925">
              <a:lnSpc>
                <a:spcPts val="1900"/>
              </a:lnSpc>
              <a:spcBef>
                <a:spcPts val="180"/>
              </a:spcBef>
            </a:pPr>
            <a:r>
              <a:rPr sz="1600" spc="-80" dirty="0">
                <a:latin typeface="Arial"/>
                <a:cs typeface="Arial"/>
              </a:rPr>
              <a:t>Cynthia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Taylor  </a:t>
            </a:r>
            <a:r>
              <a:rPr sz="1600" spc="-175" dirty="0">
                <a:latin typeface="Arial"/>
                <a:cs typeface="Arial"/>
              </a:rPr>
              <a:t>Jay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Bowen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600" spc="-90" dirty="0">
                <a:latin typeface="Arial"/>
                <a:cs typeface="Arial"/>
              </a:rPr>
              <a:t>Julie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Gastier-Foster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56897" y="2095296"/>
            <a:ext cx="243296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45" dirty="0">
                <a:latin typeface="Arial"/>
                <a:cs typeface="Arial"/>
              </a:rPr>
              <a:t>Simon </a:t>
            </a:r>
            <a:r>
              <a:rPr b="1" spc="-140" dirty="0">
                <a:latin typeface="Arial"/>
                <a:cs typeface="Arial"/>
              </a:rPr>
              <a:t>Fraser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05" dirty="0">
                <a:latin typeface="Arial"/>
                <a:cs typeface="Arial"/>
              </a:rPr>
              <a:t>University</a:t>
            </a:r>
            <a:endParaRPr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b="1" i="1" spc="-90" dirty="0">
                <a:latin typeface="Arial"/>
                <a:cs typeface="Arial"/>
              </a:rPr>
              <a:t>Burnaby,</a:t>
            </a:r>
            <a:r>
              <a:rPr lang="en-CA" b="1" i="1" spc="-90" dirty="0">
                <a:latin typeface="Arial"/>
                <a:cs typeface="Arial"/>
              </a:rPr>
              <a:t> BC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68128" y="2686644"/>
            <a:ext cx="1496316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en-CA" b="1" spc="-85" dirty="0" err="1">
                <a:latin typeface="Arial"/>
                <a:cs typeface="Arial"/>
              </a:rPr>
              <a:t>Kostia</a:t>
            </a:r>
            <a:r>
              <a:rPr lang="en-CA" b="1" spc="-85" dirty="0">
                <a:latin typeface="Arial"/>
                <a:cs typeface="Arial"/>
              </a:rPr>
              <a:t> </a:t>
            </a:r>
            <a:r>
              <a:rPr lang="en-CA" b="1" spc="-85" dirty="0" err="1">
                <a:latin typeface="Arial"/>
                <a:cs typeface="Arial"/>
              </a:rPr>
              <a:t>Dreval</a:t>
            </a:r>
            <a:r>
              <a:rPr b="1" spc="-125" dirty="0">
                <a:latin typeface="Arial"/>
                <a:cs typeface="Arial"/>
              </a:rPr>
              <a:t> </a:t>
            </a:r>
            <a:r>
              <a:rPr lang="en-CA" b="1" spc="-65" dirty="0">
                <a:latin typeface="Arial"/>
                <a:cs typeface="Arial"/>
              </a:rPr>
              <a:t>Manuela Cruz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87066" y="2620112"/>
            <a:ext cx="1935836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b="1" spc="-105" dirty="0">
                <a:latin typeface="Arial"/>
                <a:cs typeface="Arial"/>
              </a:rPr>
              <a:t>Chris </a:t>
            </a:r>
            <a:r>
              <a:rPr b="1" spc="-140" dirty="0">
                <a:latin typeface="Arial"/>
                <a:cs typeface="Arial"/>
              </a:rPr>
              <a:t>K. </a:t>
            </a:r>
            <a:r>
              <a:rPr b="1" spc="-90" dirty="0">
                <a:latin typeface="Arial"/>
                <a:cs typeface="Arial"/>
              </a:rPr>
              <a:t>Rushton  </a:t>
            </a:r>
            <a:r>
              <a:rPr b="1" spc="-150" dirty="0">
                <a:latin typeface="Arial"/>
                <a:cs typeface="Arial"/>
              </a:rPr>
              <a:t>Ryan </a:t>
            </a:r>
            <a:r>
              <a:rPr b="1" spc="-125" dirty="0">
                <a:latin typeface="Arial"/>
                <a:cs typeface="Arial"/>
              </a:rPr>
              <a:t>D.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Morin</a:t>
            </a:r>
            <a:r>
              <a:rPr lang="en-CA" b="1" spc="-10" dirty="0">
                <a:latin typeface="Arial"/>
                <a:cs typeface="Arial"/>
              </a:rPr>
              <a:t> *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56897" y="3241728"/>
            <a:ext cx="3587115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105" dirty="0">
                <a:latin typeface="Arial"/>
                <a:cs typeface="Arial"/>
              </a:rPr>
              <a:t>St. </a:t>
            </a:r>
            <a:r>
              <a:rPr sz="1600" b="1" spc="-175" dirty="0">
                <a:latin typeface="Arial"/>
                <a:cs typeface="Arial"/>
              </a:rPr>
              <a:t>Jude </a:t>
            </a:r>
            <a:r>
              <a:rPr sz="1600" b="1" spc="-135" dirty="0">
                <a:latin typeface="Arial"/>
                <a:cs typeface="Arial"/>
              </a:rPr>
              <a:t>Children’s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10" dirty="0">
                <a:latin typeface="Arial"/>
                <a:cs typeface="Arial"/>
              </a:rPr>
              <a:t>Hospital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i="1" spc="-70" dirty="0">
                <a:latin typeface="Arial"/>
                <a:cs typeface="Arial"/>
              </a:rPr>
              <a:t>Memphis,</a:t>
            </a:r>
            <a:r>
              <a:rPr lang="en-CA" sz="1600" i="1" spc="-90" dirty="0">
                <a:latin typeface="Arial"/>
                <a:cs typeface="Arial"/>
              </a:rPr>
              <a:t> TN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-105" dirty="0">
                <a:latin typeface="Arial"/>
                <a:cs typeface="Arial"/>
              </a:rPr>
              <a:t>Charles </a:t>
            </a:r>
            <a:r>
              <a:rPr sz="1600" spc="-140" dirty="0">
                <a:latin typeface="Arial"/>
                <a:cs typeface="Arial"/>
              </a:rPr>
              <a:t>G. </a:t>
            </a:r>
            <a:r>
              <a:rPr sz="1600" spc="-45" dirty="0">
                <a:latin typeface="Arial"/>
                <a:cs typeface="Arial"/>
              </a:rPr>
              <a:t>Mullighan  </a:t>
            </a:r>
            <a:r>
              <a:rPr sz="1600" spc="-110" dirty="0">
                <a:latin typeface="Arial"/>
                <a:cs typeface="Arial"/>
              </a:rPr>
              <a:t>John </a:t>
            </a:r>
            <a:r>
              <a:rPr sz="1600" spc="-95" dirty="0">
                <a:latin typeface="Arial"/>
                <a:cs typeface="Arial"/>
              </a:rPr>
              <a:t>Kim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Choi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0864" algn="l"/>
              </a:tabLst>
            </a:pPr>
            <a:r>
              <a:rPr sz="1600" spc="-110" dirty="0">
                <a:latin typeface="Arial"/>
                <a:cs typeface="Arial"/>
              </a:rPr>
              <a:t>John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04" dirty="0">
                <a:latin typeface="Arial"/>
                <a:cs typeface="Arial"/>
              </a:rPr>
              <a:t>T.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Sandlund	</a:t>
            </a:r>
            <a:r>
              <a:rPr sz="1600" spc="-114" dirty="0">
                <a:latin typeface="Arial"/>
                <a:cs typeface="Arial"/>
              </a:rPr>
              <a:t>Thomas </a:t>
            </a:r>
            <a:r>
              <a:rPr sz="1600" spc="-120" dirty="0">
                <a:latin typeface="Arial"/>
                <a:cs typeface="Arial"/>
              </a:rPr>
              <a:t>B.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Alexander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56897" y="4288134"/>
            <a:ext cx="312801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105" dirty="0">
                <a:latin typeface="Arial"/>
                <a:cs typeface="Arial"/>
              </a:rPr>
              <a:t>St. </a:t>
            </a:r>
            <a:r>
              <a:rPr sz="1600" b="1" spc="-90" dirty="0">
                <a:latin typeface="Arial"/>
                <a:cs typeface="Arial"/>
              </a:rPr>
              <a:t>Mary’s </a:t>
            </a:r>
            <a:r>
              <a:rPr sz="1600" b="1" spc="-110" dirty="0">
                <a:latin typeface="Arial"/>
                <a:cs typeface="Arial"/>
              </a:rPr>
              <a:t>Hospital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Lacor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i="1" spc="-85" dirty="0">
                <a:latin typeface="Arial"/>
                <a:cs typeface="Arial"/>
              </a:rPr>
              <a:t>Gulu,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spc="-80" dirty="0">
                <a:latin typeface="Arial"/>
                <a:cs typeface="Arial"/>
              </a:rPr>
              <a:t>Uganda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tabLst>
                <a:tab pos="1840864" algn="l"/>
              </a:tabLst>
            </a:pPr>
            <a:r>
              <a:rPr sz="1600" spc="-5" dirty="0">
                <a:latin typeface="Arial"/>
                <a:cs typeface="Arial"/>
              </a:rPr>
              <a:t>Martin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D.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Ogwang	</a:t>
            </a:r>
            <a:r>
              <a:rPr sz="1600" spc="-75" dirty="0">
                <a:latin typeface="Arial"/>
                <a:cs typeface="Arial"/>
              </a:rPr>
              <a:t>Patrick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Kerchan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68128" y="5078635"/>
            <a:ext cx="3045460" cy="101502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575"/>
              </a:spcBef>
            </a:pPr>
            <a:r>
              <a:rPr sz="1600" b="1" spc="-135" dirty="0">
                <a:latin typeface="Arial"/>
                <a:cs typeface="Arial"/>
              </a:rPr>
              <a:t>Uganda </a:t>
            </a:r>
            <a:r>
              <a:rPr sz="1600" b="1" spc="-150" dirty="0">
                <a:latin typeface="Arial"/>
                <a:cs typeface="Arial"/>
              </a:rPr>
              <a:t>Cancer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75" dirty="0">
                <a:latin typeface="Arial"/>
                <a:cs typeface="Arial"/>
              </a:rPr>
              <a:t>Institute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600" i="1" spc="-85" dirty="0">
                <a:latin typeface="Arial"/>
                <a:cs typeface="Arial"/>
              </a:rPr>
              <a:t>Kampala,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spc="-80" dirty="0">
                <a:latin typeface="Arial"/>
                <a:cs typeface="Arial"/>
              </a:rPr>
              <a:t>Uganda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  <a:tabLst>
                <a:tab pos="1887220" algn="l"/>
              </a:tabLst>
            </a:pPr>
            <a:r>
              <a:rPr sz="1600" spc="-85" dirty="0">
                <a:latin typeface="Arial"/>
                <a:cs typeface="Arial"/>
              </a:rPr>
              <a:t>Abraham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Omoding	</a:t>
            </a:r>
            <a:r>
              <a:rPr sz="1600" spc="-130" dirty="0">
                <a:latin typeface="Arial"/>
                <a:cs typeface="Arial"/>
              </a:rPr>
              <a:t>Jackson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Orem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5" dirty="0">
                <a:latin typeface="Arial"/>
                <a:cs typeface="Arial"/>
              </a:rPr>
              <a:t>Constance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Namirembe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8AAB77A7-B012-9D49-8D41-7390501F97C3}"/>
              </a:ext>
            </a:extLst>
          </p:cNvPr>
          <p:cNvSpPr txBox="1"/>
          <p:nvPr/>
        </p:nvSpPr>
        <p:spPr>
          <a:xfrm>
            <a:off x="4277579" y="825036"/>
            <a:ext cx="349631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lang="en-CA" sz="1600" b="1" spc="-105" dirty="0">
                <a:latin typeface="Arial"/>
                <a:cs typeface="Arial"/>
              </a:rPr>
              <a:t>Massachusetts General Hospital</a:t>
            </a:r>
            <a:endParaRPr lang="en-CA"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lang="en-CA" sz="1600" i="1" spc="-90" dirty="0">
                <a:latin typeface="Arial"/>
                <a:cs typeface="Arial"/>
              </a:rPr>
              <a:t>Boston, MA</a:t>
            </a:r>
          </a:p>
          <a:p>
            <a:pPr marL="12700">
              <a:lnSpc>
                <a:spcPts val="1895"/>
              </a:lnSpc>
            </a:pPr>
            <a:r>
              <a:rPr lang="en-CA" sz="1600" spc="-110" dirty="0">
                <a:latin typeface="Arial"/>
                <a:cs typeface="Arial"/>
              </a:rPr>
              <a:t>Jeremy</a:t>
            </a:r>
            <a:r>
              <a:rPr lang="en-CA" sz="1600" spc="-75" dirty="0">
                <a:latin typeface="Arial"/>
                <a:cs typeface="Arial"/>
              </a:rPr>
              <a:t> </a:t>
            </a:r>
            <a:r>
              <a:rPr lang="en-CA" sz="1600" spc="-190" dirty="0">
                <a:latin typeface="Arial"/>
                <a:cs typeface="Arial"/>
              </a:rPr>
              <a:t>S.</a:t>
            </a:r>
            <a:r>
              <a:rPr lang="en-CA" sz="1600" spc="-80" dirty="0">
                <a:latin typeface="Arial"/>
                <a:cs typeface="Arial"/>
              </a:rPr>
              <a:t> </a:t>
            </a:r>
            <a:r>
              <a:rPr lang="en-CA" sz="1600" spc="-85" dirty="0">
                <a:latin typeface="Arial"/>
                <a:cs typeface="Arial"/>
              </a:rPr>
              <a:t>Abramson	</a:t>
            </a:r>
            <a:r>
              <a:rPr lang="en-CA" sz="1600" spc="-105" dirty="0">
                <a:latin typeface="Arial"/>
                <a:cs typeface="Arial"/>
              </a:rPr>
              <a:t>Nancy </a:t>
            </a:r>
            <a:r>
              <a:rPr lang="en-CA" sz="1600" spc="-135" dirty="0">
                <a:latin typeface="Arial"/>
                <a:cs typeface="Arial"/>
              </a:rPr>
              <a:t>Lee</a:t>
            </a:r>
            <a:r>
              <a:rPr lang="en-CA" sz="1600" spc="-114" dirty="0">
                <a:latin typeface="Arial"/>
                <a:cs typeface="Arial"/>
              </a:rPr>
              <a:t> </a:t>
            </a:r>
            <a:r>
              <a:rPr lang="en-CA" sz="1600" spc="-70" dirty="0">
                <a:latin typeface="Arial"/>
                <a:cs typeface="Arial"/>
              </a:rPr>
              <a:t>Harris</a:t>
            </a:r>
            <a:endParaRPr lang="en-CA" sz="1600" dirty="0">
              <a:latin typeface="Arial"/>
              <a:cs typeface="Arial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A3DBB653-A74A-EC45-BD0D-A3A456DF1170}"/>
              </a:ext>
            </a:extLst>
          </p:cNvPr>
          <p:cNvSpPr txBox="1"/>
          <p:nvPr/>
        </p:nvSpPr>
        <p:spPr>
          <a:xfrm>
            <a:off x="436547" y="825036"/>
            <a:ext cx="349631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lang="en-CA" sz="1600" b="1" spc="-105" dirty="0">
                <a:latin typeface="Arial"/>
                <a:cs typeface="Arial"/>
              </a:rPr>
              <a:t>Belo Horizonte</a:t>
            </a:r>
            <a:endParaRPr lang="en-CA"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lang="en-CA" sz="1600" i="1" spc="-90" dirty="0">
                <a:latin typeface="Arial"/>
                <a:cs typeface="Arial"/>
              </a:rPr>
              <a:t>Belo Horizonte, Brazil</a:t>
            </a:r>
          </a:p>
          <a:p>
            <a:pPr marL="12700">
              <a:lnSpc>
                <a:spcPts val="1895"/>
              </a:lnSpc>
            </a:pPr>
            <a:r>
              <a:rPr lang="en-CA" sz="1600" spc="-110" dirty="0">
                <a:latin typeface="Arial"/>
                <a:cs typeface="Arial"/>
              </a:rPr>
              <a:t>Jeffrey </a:t>
            </a:r>
            <a:r>
              <a:rPr lang="en-CA" sz="1600" spc="-110" dirty="0" err="1">
                <a:latin typeface="Arial"/>
                <a:cs typeface="Arial"/>
              </a:rPr>
              <a:t>Bethony</a:t>
            </a:r>
            <a:endParaRPr lang="en-CA" sz="1600" dirty="0">
              <a:latin typeface="Arial"/>
              <a:cs typeface="Arial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428B35AF-F146-984C-8BAD-45A206C01F15}"/>
              </a:ext>
            </a:extLst>
          </p:cNvPr>
          <p:cNvSpPr txBox="1"/>
          <p:nvPr/>
        </p:nvSpPr>
        <p:spPr>
          <a:xfrm>
            <a:off x="4337324" y="5745300"/>
            <a:ext cx="349631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lang="en-CA" sz="1600" b="1" spc="-105" dirty="0">
                <a:latin typeface="Arial"/>
                <a:cs typeface="Arial"/>
              </a:rPr>
              <a:t>Robert Bosch Hospital</a:t>
            </a:r>
            <a:endParaRPr lang="en-CA" sz="160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lang="en-CA" sz="1600" i="1" spc="-90" dirty="0">
                <a:latin typeface="Arial"/>
                <a:cs typeface="Arial"/>
              </a:rPr>
              <a:t>Stuttgart, Germany</a:t>
            </a:r>
          </a:p>
          <a:p>
            <a:pPr marL="12700">
              <a:lnSpc>
                <a:spcPts val="1895"/>
              </a:lnSpc>
            </a:pPr>
            <a:r>
              <a:rPr lang="en-CA" sz="1600" spc="-90" dirty="0">
                <a:latin typeface="Arial"/>
                <a:cs typeface="Arial"/>
              </a:rPr>
              <a:t>German Ott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C91F8F-2520-F343-B68C-39FD342E4403}"/>
              </a:ext>
            </a:extLst>
          </p:cNvPr>
          <p:cNvSpPr txBox="1"/>
          <p:nvPr/>
        </p:nvSpPr>
        <p:spPr>
          <a:xfrm>
            <a:off x="4268756" y="6522751"/>
            <a:ext cx="1952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*indicates senior author</a:t>
            </a:r>
          </a:p>
        </p:txBody>
      </p:sp>
    </p:spTree>
    <p:extLst>
      <p:ext uri="{BB962C8B-B14F-4D97-AF65-F5344CB8AC3E}">
        <p14:creationId xmlns:p14="http://schemas.microsoft.com/office/powerpoint/2010/main" val="238288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3906709" y="2599393"/>
            <a:ext cx="777852" cy="416939"/>
            <a:chOff x="3339962" y="2773225"/>
            <a:chExt cx="760095" cy="395605"/>
          </a:xfrm>
        </p:grpSpPr>
        <p:sp>
          <p:nvSpPr>
            <p:cNvPr id="11" name="object 11"/>
            <p:cNvSpPr/>
            <p:nvPr/>
          </p:nvSpPr>
          <p:spPr>
            <a:xfrm>
              <a:off x="3349487" y="2782750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5">
                  <a:moveTo>
                    <a:pt x="469262" y="0"/>
                  </a:moveTo>
                  <a:lnTo>
                    <a:pt x="469262" y="94014"/>
                  </a:lnTo>
                  <a:lnTo>
                    <a:pt x="0" y="94014"/>
                  </a:lnTo>
                  <a:lnTo>
                    <a:pt x="0" y="282040"/>
                  </a:lnTo>
                  <a:lnTo>
                    <a:pt x="469262" y="282040"/>
                  </a:lnTo>
                  <a:lnTo>
                    <a:pt x="469262" y="376053"/>
                  </a:lnTo>
                  <a:lnTo>
                    <a:pt x="740957" y="188027"/>
                  </a:lnTo>
                  <a:lnTo>
                    <a:pt x="469262" y="0"/>
                  </a:lnTo>
                  <a:close/>
                </a:path>
              </a:pathLst>
            </a:custGeom>
            <a:solidFill>
              <a:srgbClr val="C5E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49487" y="2782750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5">
                  <a:moveTo>
                    <a:pt x="469263" y="376053"/>
                  </a:moveTo>
                  <a:lnTo>
                    <a:pt x="469263" y="282039"/>
                  </a:lnTo>
                  <a:lnTo>
                    <a:pt x="0" y="282039"/>
                  </a:lnTo>
                  <a:lnTo>
                    <a:pt x="0" y="94013"/>
                  </a:lnTo>
                  <a:lnTo>
                    <a:pt x="469263" y="94013"/>
                  </a:lnTo>
                  <a:lnTo>
                    <a:pt x="469263" y="0"/>
                  </a:lnTo>
                  <a:lnTo>
                    <a:pt x="740957" y="188026"/>
                  </a:lnTo>
                  <a:lnTo>
                    <a:pt x="469263" y="376053"/>
                  </a:lnTo>
                  <a:close/>
                </a:path>
              </a:pathLst>
            </a:custGeom>
            <a:ln w="19050">
              <a:solidFill>
                <a:srgbClr val="54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906709" y="4511814"/>
            <a:ext cx="777852" cy="416939"/>
            <a:chOff x="3339962" y="4685646"/>
            <a:chExt cx="760095" cy="395605"/>
          </a:xfrm>
        </p:grpSpPr>
        <p:sp>
          <p:nvSpPr>
            <p:cNvPr id="14" name="object 14"/>
            <p:cNvSpPr/>
            <p:nvPr/>
          </p:nvSpPr>
          <p:spPr>
            <a:xfrm>
              <a:off x="3349487" y="4695172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4">
                  <a:moveTo>
                    <a:pt x="469262" y="0"/>
                  </a:moveTo>
                  <a:lnTo>
                    <a:pt x="469262" y="94013"/>
                  </a:lnTo>
                  <a:lnTo>
                    <a:pt x="0" y="94013"/>
                  </a:lnTo>
                  <a:lnTo>
                    <a:pt x="0" y="282039"/>
                  </a:lnTo>
                  <a:lnTo>
                    <a:pt x="469262" y="282039"/>
                  </a:lnTo>
                  <a:lnTo>
                    <a:pt x="469262" y="376052"/>
                  </a:lnTo>
                  <a:lnTo>
                    <a:pt x="740957" y="188026"/>
                  </a:lnTo>
                  <a:lnTo>
                    <a:pt x="46926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9487" y="4695171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4">
                  <a:moveTo>
                    <a:pt x="469263" y="376053"/>
                  </a:moveTo>
                  <a:lnTo>
                    <a:pt x="469263" y="282039"/>
                  </a:lnTo>
                  <a:lnTo>
                    <a:pt x="0" y="282039"/>
                  </a:lnTo>
                  <a:lnTo>
                    <a:pt x="0" y="94013"/>
                  </a:lnTo>
                  <a:lnTo>
                    <a:pt x="469263" y="94013"/>
                  </a:lnTo>
                  <a:lnTo>
                    <a:pt x="469263" y="0"/>
                  </a:lnTo>
                  <a:lnTo>
                    <a:pt x="740957" y="188026"/>
                  </a:lnTo>
                  <a:lnTo>
                    <a:pt x="469263" y="376053"/>
                  </a:lnTo>
                  <a:close/>
                </a:path>
              </a:pathLst>
            </a:custGeom>
            <a:ln w="19050">
              <a:solidFill>
                <a:srgbClr val="BF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054098" y="3597632"/>
            <a:ext cx="2280329" cy="341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Picture 4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E994CB-86B4-4D4B-A95D-284310206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3" y="2190825"/>
            <a:ext cx="5736914" cy="2746957"/>
          </a:xfrm>
          <a:prstGeom prst="rect">
            <a:avLst/>
          </a:prstGeom>
        </p:spPr>
      </p:pic>
      <p:grpSp>
        <p:nvGrpSpPr>
          <p:cNvPr id="49" name="object 18">
            <a:extLst>
              <a:ext uri="{FF2B5EF4-FFF2-40B4-BE49-F238E27FC236}">
                <a16:creationId xmlns:a16="http://schemas.microsoft.com/office/drawing/2014/main" id="{DF5F7858-C2BE-4A40-899C-55DC8380A4F1}"/>
              </a:ext>
            </a:extLst>
          </p:cNvPr>
          <p:cNvGrpSpPr/>
          <p:nvPr/>
        </p:nvGrpSpPr>
        <p:grpSpPr>
          <a:xfrm>
            <a:off x="8888056" y="3195533"/>
            <a:ext cx="777852" cy="416939"/>
            <a:chOff x="5127627" y="2773225"/>
            <a:chExt cx="760095" cy="395605"/>
          </a:xfrm>
        </p:grpSpPr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2019B1D2-FE8A-E941-A0D4-BE14B83874B1}"/>
                </a:ext>
              </a:extLst>
            </p:cNvPr>
            <p:cNvSpPr/>
            <p:nvPr/>
          </p:nvSpPr>
          <p:spPr>
            <a:xfrm>
              <a:off x="5137152" y="2782750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5">
                  <a:moveTo>
                    <a:pt x="469262" y="0"/>
                  </a:moveTo>
                  <a:lnTo>
                    <a:pt x="469262" y="94014"/>
                  </a:lnTo>
                  <a:lnTo>
                    <a:pt x="0" y="94014"/>
                  </a:lnTo>
                  <a:lnTo>
                    <a:pt x="0" y="282040"/>
                  </a:lnTo>
                  <a:lnTo>
                    <a:pt x="469262" y="282040"/>
                  </a:lnTo>
                  <a:lnTo>
                    <a:pt x="469262" y="376053"/>
                  </a:lnTo>
                  <a:lnTo>
                    <a:pt x="740956" y="188027"/>
                  </a:lnTo>
                  <a:lnTo>
                    <a:pt x="469262" y="0"/>
                  </a:lnTo>
                  <a:close/>
                </a:path>
              </a:pathLst>
            </a:custGeom>
            <a:solidFill>
              <a:srgbClr val="C5E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0">
              <a:extLst>
                <a:ext uri="{FF2B5EF4-FFF2-40B4-BE49-F238E27FC236}">
                  <a16:creationId xmlns:a16="http://schemas.microsoft.com/office/drawing/2014/main" id="{C04A519D-9AD2-A948-95C9-56D04BE463B8}"/>
                </a:ext>
              </a:extLst>
            </p:cNvPr>
            <p:cNvSpPr/>
            <p:nvPr/>
          </p:nvSpPr>
          <p:spPr>
            <a:xfrm>
              <a:off x="5137152" y="2782750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5">
                  <a:moveTo>
                    <a:pt x="469263" y="376053"/>
                  </a:moveTo>
                  <a:lnTo>
                    <a:pt x="469263" y="282039"/>
                  </a:lnTo>
                  <a:lnTo>
                    <a:pt x="0" y="282039"/>
                  </a:lnTo>
                  <a:lnTo>
                    <a:pt x="0" y="94013"/>
                  </a:lnTo>
                  <a:lnTo>
                    <a:pt x="469263" y="94013"/>
                  </a:lnTo>
                  <a:lnTo>
                    <a:pt x="469263" y="0"/>
                  </a:lnTo>
                  <a:lnTo>
                    <a:pt x="740957" y="188026"/>
                  </a:lnTo>
                  <a:lnTo>
                    <a:pt x="469263" y="376053"/>
                  </a:lnTo>
                  <a:close/>
                </a:path>
              </a:pathLst>
            </a:custGeom>
            <a:ln w="19050">
              <a:solidFill>
                <a:srgbClr val="54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21">
            <a:extLst>
              <a:ext uri="{FF2B5EF4-FFF2-40B4-BE49-F238E27FC236}">
                <a16:creationId xmlns:a16="http://schemas.microsoft.com/office/drawing/2014/main" id="{B1F8A5F7-9689-0540-A97A-2812CF2151EB}"/>
              </a:ext>
            </a:extLst>
          </p:cNvPr>
          <p:cNvGrpSpPr/>
          <p:nvPr/>
        </p:nvGrpSpPr>
        <p:grpSpPr>
          <a:xfrm>
            <a:off x="8897803" y="3691719"/>
            <a:ext cx="777852" cy="416939"/>
            <a:chOff x="5127626" y="4685646"/>
            <a:chExt cx="760095" cy="395605"/>
          </a:xfrm>
        </p:grpSpPr>
        <p:sp>
          <p:nvSpPr>
            <p:cNvPr id="53" name="object 22">
              <a:extLst>
                <a:ext uri="{FF2B5EF4-FFF2-40B4-BE49-F238E27FC236}">
                  <a16:creationId xmlns:a16="http://schemas.microsoft.com/office/drawing/2014/main" id="{D65F485F-EE21-634B-BB47-543AB6840E11}"/>
                </a:ext>
              </a:extLst>
            </p:cNvPr>
            <p:cNvSpPr/>
            <p:nvPr/>
          </p:nvSpPr>
          <p:spPr>
            <a:xfrm>
              <a:off x="5137151" y="4695170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4">
                  <a:moveTo>
                    <a:pt x="469262" y="0"/>
                  </a:moveTo>
                  <a:lnTo>
                    <a:pt x="469262" y="94013"/>
                  </a:lnTo>
                  <a:lnTo>
                    <a:pt x="0" y="94013"/>
                  </a:lnTo>
                  <a:lnTo>
                    <a:pt x="0" y="282039"/>
                  </a:lnTo>
                  <a:lnTo>
                    <a:pt x="469262" y="282039"/>
                  </a:lnTo>
                  <a:lnTo>
                    <a:pt x="469262" y="376053"/>
                  </a:lnTo>
                  <a:lnTo>
                    <a:pt x="740956" y="188026"/>
                  </a:lnTo>
                  <a:lnTo>
                    <a:pt x="46926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3">
              <a:extLst>
                <a:ext uri="{FF2B5EF4-FFF2-40B4-BE49-F238E27FC236}">
                  <a16:creationId xmlns:a16="http://schemas.microsoft.com/office/drawing/2014/main" id="{35C8E451-515A-6D44-A796-1594FB5E4E93}"/>
                </a:ext>
              </a:extLst>
            </p:cNvPr>
            <p:cNvSpPr/>
            <p:nvPr/>
          </p:nvSpPr>
          <p:spPr>
            <a:xfrm>
              <a:off x="5137151" y="4695171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4">
                  <a:moveTo>
                    <a:pt x="469263" y="376053"/>
                  </a:moveTo>
                  <a:lnTo>
                    <a:pt x="469263" y="282039"/>
                  </a:lnTo>
                  <a:lnTo>
                    <a:pt x="0" y="282039"/>
                  </a:lnTo>
                  <a:lnTo>
                    <a:pt x="0" y="94013"/>
                  </a:lnTo>
                  <a:lnTo>
                    <a:pt x="469263" y="94013"/>
                  </a:lnTo>
                  <a:lnTo>
                    <a:pt x="469263" y="0"/>
                  </a:lnTo>
                  <a:lnTo>
                    <a:pt x="740957" y="188026"/>
                  </a:lnTo>
                  <a:lnTo>
                    <a:pt x="469263" y="376053"/>
                  </a:lnTo>
                  <a:close/>
                </a:path>
              </a:pathLst>
            </a:custGeom>
            <a:ln w="19050">
              <a:solidFill>
                <a:srgbClr val="BF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A178BAD-2889-FA49-9907-97CEBDD583A1}"/>
              </a:ext>
            </a:extLst>
          </p:cNvPr>
          <p:cNvSpPr txBox="1"/>
          <p:nvPr/>
        </p:nvSpPr>
        <p:spPr>
          <a:xfrm>
            <a:off x="6657890" y="2281653"/>
            <a:ext cx="223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WGS &amp; RNA</a:t>
            </a:r>
          </a:p>
          <a:p>
            <a:pPr algn="ctr"/>
            <a:r>
              <a:rPr lang="en-US" sz="2400" b="1" dirty="0"/>
              <a:t>Sequencing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15116E-6228-124E-8BBE-1FF216E2A200}"/>
              </a:ext>
            </a:extLst>
          </p:cNvPr>
          <p:cNvSpPr txBox="1"/>
          <p:nvPr/>
        </p:nvSpPr>
        <p:spPr>
          <a:xfrm>
            <a:off x="10128544" y="2525436"/>
            <a:ext cx="190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Data analysis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60F13F-8949-5D4E-B4D8-014300D82757}"/>
              </a:ext>
            </a:extLst>
          </p:cNvPr>
          <p:cNvSpPr txBox="1"/>
          <p:nvPr/>
        </p:nvSpPr>
        <p:spPr>
          <a:xfrm>
            <a:off x="4802291" y="4478782"/>
            <a:ext cx="76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RNA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880A72-FCD9-C043-AF58-A8A0FD166EEF}"/>
              </a:ext>
            </a:extLst>
          </p:cNvPr>
          <p:cNvSpPr txBox="1"/>
          <p:nvPr/>
        </p:nvSpPr>
        <p:spPr>
          <a:xfrm>
            <a:off x="4779850" y="2533333"/>
            <a:ext cx="78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DNA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5694373" y="4511814"/>
            <a:ext cx="777852" cy="416939"/>
            <a:chOff x="5127626" y="4685646"/>
            <a:chExt cx="760095" cy="395605"/>
          </a:xfrm>
        </p:grpSpPr>
        <p:sp>
          <p:nvSpPr>
            <p:cNvPr id="22" name="object 22"/>
            <p:cNvSpPr/>
            <p:nvPr/>
          </p:nvSpPr>
          <p:spPr>
            <a:xfrm>
              <a:off x="5137151" y="4695170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4">
                  <a:moveTo>
                    <a:pt x="469262" y="0"/>
                  </a:moveTo>
                  <a:lnTo>
                    <a:pt x="469262" y="94013"/>
                  </a:lnTo>
                  <a:lnTo>
                    <a:pt x="0" y="94013"/>
                  </a:lnTo>
                  <a:lnTo>
                    <a:pt x="0" y="282039"/>
                  </a:lnTo>
                  <a:lnTo>
                    <a:pt x="469262" y="282039"/>
                  </a:lnTo>
                  <a:lnTo>
                    <a:pt x="469262" y="376053"/>
                  </a:lnTo>
                  <a:lnTo>
                    <a:pt x="740956" y="188026"/>
                  </a:lnTo>
                  <a:lnTo>
                    <a:pt x="46926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37151" y="4695171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4">
                  <a:moveTo>
                    <a:pt x="469263" y="376053"/>
                  </a:moveTo>
                  <a:lnTo>
                    <a:pt x="469263" y="282039"/>
                  </a:lnTo>
                  <a:lnTo>
                    <a:pt x="0" y="282039"/>
                  </a:lnTo>
                  <a:lnTo>
                    <a:pt x="0" y="94013"/>
                  </a:lnTo>
                  <a:lnTo>
                    <a:pt x="469263" y="94013"/>
                  </a:lnTo>
                  <a:lnTo>
                    <a:pt x="469263" y="0"/>
                  </a:lnTo>
                  <a:lnTo>
                    <a:pt x="740957" y="188026"/>
                  </a:lnTo>
                  <a:lnTo>
                    <a:pt x="469263" y="376053"/>
                  </a:lnTo>
                  <a:close/>
                </a:path>
              </a:pathLst>
            </a:custGeom>
            <a:ln w="19050">
              <a:solidFill>
                <a:srgbClr val="BF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694374" y="2599393"/>
            <a:ext cx="777852" cy="416939"/>
            <a:chOff x="5127627" y="2773225"/>
            <a:chExt cx="760095" cy="395605"/>
          </a:xfrm>
        </p:grpSpPr>
        <p:sp>
          <p:nvSpPr>
            <p:cNvPr id="19" name="object 19"/>
            <p:cNvSpPr/>
            <p:nvPr/>
          </p:nvSpPr>
          <p:spPr>
            <a:xfrm>
              <a:off x="5137152" y="2782750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5">
                  <a:moveTo>
                    <a:pt x="469262" y="0"/>
                  </a:moveTo>
                  <a:lnTo>
                    <a:pt x="469262" y="94014"/>
                  </a:lnTo>
                  <a:lnTo>
                    <a:pt x="0" y="94014"/>
                  </a:lnTo>
                  <a:lnTo>
                    <a:pt x="0" y="282040"/>
                  </a:lnTo>
                  <a:lnTo>
                    <a:pt x="469262" y="282040"/>
                  </a:lnTo>
                  <a:lnTo>
                    <a:pt x="469262" y="376053"/>
                  </a:lnTo>
                  <a:lnTo>
                    <a:pt x="740956" y="188027"/>
                  </a:lnTo>
                  <a:lnTo>
                    <a:pt x="469262" y="0"/>
                  </a:lnTo>
                  <a:close/>
                </a:path>
              </a:pathLst>
            </a:custGeom>
            <a:solidFill>
              <a:srgbClr val="C5E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37152" y="2782750"/>
              <a:ext cx="741045" cy="376555"/>
            </a:xfrm>
            <a:custGeom>
              <a:avLst/>
              <a:gdLst/>
              <a:ahLst/>
              <a:cxnLst/>
              <a:rect l="l" t="t" r="r" b="b"/>
              <a:pathLst>
                <a:path w="741045" h="376555">
                  <a:moveTo>
                    <a:pt x="469263" y="376053"/>
                  </a:moveTo>
                  <a:lnTo>
                    <a:pt x="469263" y="282039"/>
                  </a:lnTo>
                  <a:lnTo>
                    <a:pt x="0" y="282039"/>
                  </a:lnTo>
                  <a:lnTo>
                    <a:pt x="0" y="94013"/>
                  </a:lnTo>
                  <a:lnTo>
                    <a:pt x="469263" y="94013"/>
                  </a:lnTo>
                  <a:lnTo>
                    <a:pt x="469263" y="0"/>
                  </a:lnTo>
                  <a:lnTo>
                    <a:pt x="740957" y="188026"/>
                  </a:lnTo>
                  <a:lnTo>
                    <a:pt x="469263" y="376053"/>
                  </a:lnTo>
                  <a:close/>
                </a:path>
              </a:pathLst>
            </a:custGeom>
            <a:ln w="19050">
              <a:solidFill>
                <a:srgbClr val="54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Title 35">
            <a:extLst>
              <a:ext uri="{FF2B5EF4-FFF2-40B4-BE49-F238E27FC236}">
                <a16:creationId xmlns:a16="http://schemas.microsoft.com/office/drawing/2014/main" id="{0827DA92-3D2D-B34A-94B6-0055DFB51A84}"/>
              </a:ext>
            </a:extLst>
          </p:cNvPr>
          <p:cNvSpPr txBox="1">
            <a:spLocks/>
          </p:cNvSpPr>
          <p:nvPr/>
        </p:nvSpPr>
        <p:spPr>
          <a:xfrm>
            <a:off x="293782" y="302381"/>
            <a:ext cx="8481391" cy="183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230 BL tumors analyzed through the Burkitt Lymphoma Sequencing Project in conjunction with 252 DLBCL genomes</a:t>
            </a: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1AEBEE7E-FD56-7E41-B5C0-38110368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BD1B-9119-6140-A017-B96FA1501722}" type="slidenum">
              <a:rPr lang="en-US" smtClean="0"/>
              <a:t>3</a:t>
            </a:fld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123D2F-1CA0-0D42-874E-8687E60C5904}"/>
              </a:ext>
            </a:extLst>
          </p:cNvPr>
          <p:cNvSpPr txBox="1"/>
          <p:nvPr/>
        </p:nvSpPr>
        <p:spPr>
          <a:xfrm>
            <a:off x="27844" y="6261913"/>
            <a:ext cx="78229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This study was supported through the following grants from the foundation for Burkitt Lymphoma research, </a:t>
            </a:r>
          </a:p>
          <a:p>
            <a:r>
              <a:rPr lang="en-CA" sz="1000" dirty="0"/>
              <a:t>National Cancer Institute: R21CA156168 and R01CA136895. 16 pediatric BLs were derived from Love et al, Nature Genetics 2012.</a:t>
            </a:r>
          </a:p>
          <a:p>
            <a:r>
              <a:rPr lang="en-US" sz="1000" dirty="0"/>
              <a:t>252 DLBCLs derived from Arthur et al, Nature Comm. 2018; </a:t>
            </a:r>
            <a:r>
              <a:rPr lang="en-US" sz="1000" dirty="0" err="1"/>
              <a:t>Hubschmann</a:t>
            </a:r>
            <a:r>
              <a:rPr lang="en-US" sz="1000" dirty="0"/>
              <a:t> et al., Leukemia, 2021; Hilton et al., Blood, 2019;  Morin et al., Blood, 2013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3137B71-D0A8-E641-B783-D12463F303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4" t="4360" r="26227" b="80593"/>
          <a:stretch/>
        </p:blipFill>
        <p:spPr>
          <a:xfrm>
            <a:off x="93480" y="3142029"/>
            <a:ext cx="3624974" cy="15315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6F10DCC-3311-624A-A250-1A7765FDD461}"/>
              </a:ext>
            </a:extLst>
          </p:cNvPr>
          <p:cNvSpPr txBox="1"/>
          <p:nvPr/>
        </p:nvSpPr>
        <p:spPr>
          <a:xfrm>
            <a:off x="1448489" y="3494008"/>
            <a:ext cx="553031" cy="207749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en-US" sz="1050" b="1" dirty="0"/>
              <a:t>(n=92)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3DE9F-178E-A645-8196-3539985559EC}"/>
              </a:ext>
            </a:extLst>
          </p:cNvPr>
          <p:cNvSpPr txBox="1"/>
          <p:nvPr/>
        </p:nvSpPr>
        <p:spPr>
          <a:xfrm>
            <a:off x="2817457" y="3494008"/>
            <a:ext cx="667423" cy="207749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en-US" sz="1050" b="1" dirty="0"/>
              <a:t>(n=230)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5B103E-947D-FB4F-AD55-3E496EEC1024}"/>
              </a:ext>
            </a:extLst>
          </p:cNvPr>
          <p:cNvSpPr txBox="1"/>
          <p:nvPr/>
        </p:nvSpPr>
        <p:spPr>
          <a:xfrm>
            <a:off x="1448489" y="4314103"/>
            <a:ext cx="667423" cy="207749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en-US" sz="1050" dirty="0"/>
              <a:t>62 (67%)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7C7F7F-E380-AD44-B257-EC183FA3EBB7}"/>
              </a:ext>
            </a:extLst>
          </p:cNvPr>
          <p:cNvSpPr txBox="1"/>
          <p:nvPr/>
        </p:nvSpPr>
        <p:spPr>
          <a:xfrm>
            <a:off x="1434216" y="3890870"/>
            <a:ext cx="667423" cy="207749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en-US" sz="1050" dirty="0"/>
              <a:t>30 (33%)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EEBB80-07C3-AF47-8537-20ADA85AC6DA}"/>
              </a:ext>
            </a:extLst>
          </p:cNvPr>
          <p:cNvSpPr txBox="1"/>
          <p:nvPr/>
        </p:nvSpPr>
        <p:spPr>
          <a:xfrm>
            <a:off x="2851253" y="4314102"/>
            <a:ext cx="736975" cy="207749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en-US" sz="1050" dirty="0"/>
              <a:t>112 (49%)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1A6F-A9EF-2948-B08E-629DAD18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6946"/>
            <a:ext cx="9164512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Comprehensive mutational profiling identifies similarities between adult and pediatric patients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8B99A7-7890-D245-BA8C-2DE628E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0F40B-B7D3-2347-970F-0D01E3E94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6" t="10305" b="32527"/>
          <a:stretch/>
        </p:blipFill>
        <p:spPr>
          <a:xfrm>
            <a:off x="139700" y="1558745"/>
            <a:ext cx="6613591" cy="5299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6460F5-6CFC-AD4C-96DD-B4F39F3BE0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748" r="5310" b="18080"/>
          <a:stretch/>
        </p:blipFill>
        <p:spPr>
          <a:xfrm>
            <a:off x="6314449" y="2336815"/>
            <a:ext cx="5877551" cy="42821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789D27B-7E9F-AD47-BE18-EA2303525FE4}"/>
              </a:ext>
            </a:extLst>
          </p:cNvPr>
          <p:cNvSpPr/>
          <p:nvPr/>
        </p:nvSpPr>
        <p:spPr>
          <a:xfrm>
            <a:off x="85747" y="4592920"/>
            <a:ext cx="6123903" cy="21515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F101E-3BEA-5549-ACDF-81488E04AEF2}"/>
              </a:ext>
            </a:extLst>
          </p:cNvPr>
          <p:cNvSpPr/>
          <p:nvPr/>
        </p:nvSpPr>
        <p:spPr>
          <a:xfrm>
            <a:off x="50800" y="6086288"/>
            <a:ext cx="6193799" cy="11169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A64CED-4D05-0B48-9C73-233FF1374F44}"/>
              </a:ext>
            </a:extLst>
          </p:cNvPr>
          <p:cNvSpPr/>
          <p:nvPr/>
        </p:nvSpPr>
        <p:spPr>
          <a:xfrm>
            <a:off x="1587500" y="6675437"/>
            <a:ext cx="3784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7F64-6729-F44B-A516-9AB438C1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409" y="2146852"/>
            <a:ext cx="3223591" cy="3874190"/>
          </a:xfrm>
        </p:spPr>
        <p:txBody>
          <a:bodyPr>
            <a:normAutofit/>
          </a:bodyPr>
          <a:lstStyle/>
          <a:p>
            <a:r>
              <a:rPr lang="en-US" b="1" dirty="0"/>
              <a:t>EBV status reveals more significant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50CD-7086-B842-85D3-3F43D885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965" y="6356350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D216C0-5FAD-1448-852E-830A38A23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35" r="5493" b="45412"/>
          <a:stretch/>
        </p:blipFill>
        <p:spPr>
          <a:xfrm>
            <a:off x="0" y="0"/>
            <a:ext cx="8867981" cy="6858000"/>
          </a:xfrm>
        </p:spPr>
      </p:pic>
    </p:spTree>
    <p:extLst>
      <p:ext uri="{BB962C8B-B14F-4D97-AF65-F5344CB8AC3E}">
        <p14:creationId xmlns:p14="http://schemas.microsoft.com/office/powerpoint/2010/main" val="1263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0ECC9-EB3F-2B49-8BD1-5382009A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3294" y="6442642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F301B-C930-7945-BF76-BDA71FA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7" t="2783" b="33803"/>
          <a:stretch/>
        </p:blipFill>
        <p:spPr>
          <a:xfrm>
            <a:off x="125506" y="76601"/>
            <a:ext cx="8090842" cy="67813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D0EB1-2186-9041-84C2-40666DF0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475" y="2013218"/>
            <a:ext cx="4670542" cy="2466017"/>
          </a:xfrm>
        </p:spPr>
        <p:txBody>
          <a:bodyPr>
            <a:normAutofit/>
          </a:bodyPr>
          <a:lstStyle/>
          <a:p>
            <a:r>
              <a:rPr lang="en-US" b="1" dirty="0"/>
              <a:t>Six distinct genetic subgroups identified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8AF47-1CE3-CB48-92F9-510FC6CE1C32}"/>
              </a:ext>
            </a:extLst>
          </p:cNvPr>
          <p:cNvSpPr txBox="1"/>
          <p:nvPr/>
        </p:nvSpPr>
        <p:spPr>
          <a:xfrm>
            <a:off x="7813005" y="4479235"/>
            <a:ext cx="390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NMF clustering of genomic features from BL and DLBCL genomes</a:t>
            </a:r>
          </a:p>
        </p:txBody>
      </p:sp>
    </p:spTree>
    <p:extLst>
      <p:ext uri="{BB962C8B-B14F-4D97-AF65-F5344CB8AC3E}">
        <p14:creationId xmlns:p14="http://schemas.microsoft.com/office/powerpoint/2010/main" val="345566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0ECC9-EB3F-2B49-8BD1-5382009A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3294" y="6442642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F301B-C930-7945-BF76-BDA71FA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7" t="2783" b="33803"/>
          <a:stretch/>
        </p:blipFill>
        <p:spPr>
          <a:xfrm>
            <a:off x="125506" y="76601"/>
            <a:ext cx="8090842" cy="67813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D0EB1-2186-9041-84C2-40666DF0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475" y="2013218"/>
            <a:ext cx="4670542" cy="2466017"/>
          </a:xfrm>
        </p:spPr>
        <p:txBody>
          <a:bodyPr>
            <a:normAutofit/>
          </a:bodyPr>
          <a:lstStyle/>
          <a:p>
            <a:r>
              <a:rPr lang="en-US" b="1" dirty="0"/>
              <a:t>Three distinct DLBCL subgroups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8AF47-1CE3-CB48-92F9-510FC6CE1C32}"/>
              </a:ext>
            </a:extLst>
          </p:cNvPr>
          <p:cNvSpPr txBox="1"/>
          <p:nvPr/>
        </p:nvSpPr>
        <p:spPr>
          <a:xfrm>
            <a:off x="7768937" y="4016527"/>
            <a:ext cx="3901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Partially overlap subgroups described by Wright </a:t>
            </a:r>
            <a:r>
              <a:rPr lang="en-US" sz="2400" i="1" dirty="0"/>
              <a:t>et 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DLBCL-1 enriched for EZB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DLBCL-3 enriched for ST2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DAF67-A0AA-BA4E-BC85-CD72E6D587A8}"/>
              </a:ext>
            </a:extLst>
          </p:cNvPr>
          <p:cNvSpPr/>
          <p:nvPr/>
        </p:nvSpPr>
        <p:spPr>
          <a:xfrm>
            <a:off x="4314430" y="55802"/>
            <a:ext cx="2477119" cy="63421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7CE34-C99B-0249-A859-9DE87AA44528}"/>
              </a:ext>
            </a:extLst>
          </p:cNvPr>
          <p:cNvSpPr/>
          <p:nvPr/>
        </p:nvSpPr>
        <p:spPr>
          <a:xfrm>
            <a:off x="1471698" y="55802"/>
            <a:ext cx="1082781" cy="63421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0ECC9-EB3F-2B49-8BD1-5382009A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3294" y="6442642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F301B-C930-7945-BF76-BDA71FA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7" t="2783" b="33803"/>
          <a:stretch/>
        </p:blipFill>
        <p:spPr>
          <a:xfrm>
            <a:off x="125506" y="76600"/>
            <a:ext cx="8096331" cy="6786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D0EB1-2186-9041-84C2-40666DF0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475" y="2013218"/>
            <a:ext cx="4670542" cy="2466017"/>
          </a:xfrm>
        </p:spPr>
        <p:txBody>
          <a:bodyPr>
            <a:normAutofit/>
          </a:bodyPr>
          <a:lstStyle/>
          <a:p>
            <a:r>
              <a:rPr lang="en-US" b="1" dirty="0"/>
              <a:t>Three unique BL subgroups identified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DAF67-A0AA-BA4E-BC85-CD72E6D587A8}"/>
              </a:ext>
            </a:extLst>
          </p:cNvPr>
          <p:cNvSpPr/>
          <p:nvPr/>
        </p:nvSpPr>
        <p:spPr>
          <a:xfrm>
            <a:off x="2500829" y="100465"/>
            <a:ext cx="1839816" cy="62417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7CE34-C99B-0249-A859-9DE87AA44528}"/>
              </a:ext>
            </a:extLst>
          </p:cNvPr>
          <p:cNvSpPr/>
          <p:nvPr/>
        </p:nvSpPr>
        <p:spPr>
          <a:xfrm>
            <a:off x="125506" y="0"/>
            <a:ext cx="1427872" cy="63421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0ECC9-EB3F-2B49-8BD1-5382009A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3294" y="6442642"/>
            <a:ext cx="2743200" cy="365125"/>
          </a:xfrm>
        </p:spPr>
        <p:txBody>
          <a:bodyPr/>
          <a:lstStyle/>
          <a:p>
            <a:fld id="{DB90BD1B-9119-6140-A017-B96FA1501722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F301B-C930-7945-BF76-BDA71FA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7" t="2783" b="33803"/>
          <a:stretch/>
        </p:blipFill>
        <p:spPr>
          <a:xfrm>
            <a:off x="125506" y="76600"/>
            <a:ext cx="8096331" cy="6786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D0EB1-2186-9041-84C2-40666DF0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035" y="2190510"/>
            <a:ext cx="4670542" cy="1148623"/>
          </a:xfrm>
        </p:spPr>
        <p:txBody>
          <a:bodyPr>
            <a:normAutofit/>
          </a:bodyPr>
          <a:lstStyle/>
          <a:p>
            <a:r>
              <a:rPr lang="en-US" b="1" dirty="0"/>
              <a:t>M53-BL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DAF67-A0AA-BA4E-BC85-CD72E6D587A8}"/>
              </a:ext>
            </a:extLst>
          </p:cNvPr>
          <p:cNvSpPr/>
          <p:nvPr/>
        </p:nvSpPr>
        <p:spPr>
          <a:xfrm>
            <a:off x="2500829" y="100465"/>
            <a:ext cx="473725" cy="62417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5931A-FC72-FD45-B56C-9C2A2339D222}"/>
              </a:ext>
            </a:extLst>
          </p:cNvPr>
          <p:cNvSpPr txBox="1"/>
          <p:nvPr/>
        </p:nvSpPr>
        <p:spPr>
          <a:xfrm>
            <a:off x="7627475" y="3221320"/>
            <a:ext cx="4202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Characterized by </a:t>
            </a:r>
            <a:r>
              <a:rPr lang="en-US" sz="2400" i="1" dirty="0"/>
              <a:t>MYC </a:t>
            </a:r>
            <a:r>
              <a:rPr lang="en-US" sz="2400" dirty="0"/>
              <a:t>translocations and </a:t>
            </a:r>
            <a:r>
              <a:rPr lang="en-US" sz="2400" i="1" dirty="0"/>
              <a:t>TP53 </a:t>
            </a:r>
            <a:r>
              <a:rPr lang="en-US" sz="2400" dirty="0"/>
              <a:t>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Quiescent genomes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resemble </a:t>
            </a:r>
            <a:r>
              <a:rPr lang="en-US" sz="2400" i="1" dirty="0"/>
              <a:t>TP53</a:t>
            </a:r>
            <a:r>
              <a:rPr lang="en-US" sz="2400" dirty="0"/>
              <a:t>-deficient DLBCL subgroup</a:t>
            </a:r>
          </a:p>
        </p:txBody>
      </p:sp>
    </p:spTree>
    <p:extLst>
      <p:ext uri="{BB962C8B-B14F-4D97-AF65-F5344CB8AC3E}">
        <p14:creationId xmlns:p14="http://schemas.microsoft.com/office/powerpoint/2010/main" val="75919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{42746F84-CBA2-A147-97C4-30CCFD3F38F0}tf10001069</Template>
  <TotalTime>46877</TotalTime>
  <Words>740</Words>
  <Application>Microsoft Macintosh PowerPoint</Application>
  <PresentationFormat>Widescreen</PresentationFormat>
  <Paragraphs>174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Novel genetic subgroups inform on shared pathobiology within adult and pediatric Burkitt lymphoma</vt:lpstr>
      <vt:lpstr>Burkitt lymphoma disproportionally affects children</vt:lpstr>
      <vt:lpstr>PowerPoint Presentation</vt:lpstr>
      <vt:lpstr>Comprehensive mutational profiling identifies similarities between adult and pediatric patients</vt:lpstr>
      <vt:lpstr>EBV status reveals more significant differences</vt:lpstr>
      <vt:lpstr>Six distinct genetic subgroups identified</vt:lpstr>
      <vt:lpstr>Three distinct DLBCL subgroups</vt:lpstr>
      <vt:lpstr>Three unique BL subgroups identified</vt:lpstr>
      <vt:lpstr>M53-BL</vt:lpstr>
      <vt:lpstr>DGG-BL</vt:lpstr>
      <vt:lpstr>IC-BL</vt:lpstr>
      <vt:lpstr>DGG-BL is predominately EBV+ BL while M53-BL is predominately adult EBV- BL</vt:lpstr>
      <vt:lpstr>DGG-BL is predominately EBV+ BL while M53-BL is predominately adult EBV- BL</vt:lpstr>
      <vt:lpstr>DGG-BL is predominately EBV+ BL while M53-BL is predominately adult EBV- BL</vt:lpstr>
      <vt:lpstr>86 differentially expressed genes</vt:lpstr>
      <vt:lpstr>Elevated IRF4 and TNFRSF13B expression are associated with IC-BL</vt:lpstr>
      <vt:lpstr>IC-BL is associated with elevated IRF4 induction pathways </vt:lpstr>
      <vt:lpstr>IC-BL is associated with elevated IRF4 induction pathways </vt:lpstr>
      <vt:lpstr>TP53 and ID3 mutations are associated with overall survival in adult BL</vt:lpstr>
      <vt:lpstr>New insights into the biology of BL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159</cp:revision>
  <dcterms:created xsi:type="dcterms:W3CDTF">2021-04-16T16:54:10Z</dcterms:created>
  <dcterms:modified xsi:type="dcterms:W3CDTF">2021-11-17T16:10:11Z</dcterms:modified>
</cp:coreProperties>
</file>